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97"/>
  </p:notesMasterIdLst>
  <p:sldIdLst>
    <p:sldId id="257" r:id="rId2"/>
    <p:sldId id="258" r:id="rId3"/>
    <p:sldId id="283" r:id="rId4"/>
    <p:sldId id="259" r:id="rId5"/>
    <p:sldId id="285" r:id="rId6"/>
    <p:sldId id="373" r:id="rId7"/>
    <p:sldId id="288" r:id="rId8"/>
    <p:sldId id="305" r:id="rId9"/>
    <p:sldId id="306" r:id="rId10"/>
    <p:sldId id="299" r:id="rId11"/>
    <p:sldId id="260" r:id="rId12"/>
    <p:sldId id="303" r:id="rId13"/>
    <p:sldId id="261" r:id="rId14"/>
    <p:sldId id="300" r:id="rId15"/>
    <p:sldId id="262" r:id="rId16"/>
    <p:sldId id="263" r:id="rId17"/>
    <p:sldId id="302" r:id="rId18"/>
    <p:sldId id="264" r:id="rId19"/>
    <p:sldId id="315" r:id="rId20"/>
    <p:sldId id="368" r:id="rId21"/>
    <p:sldId id="369" r:id="rId22"/>
    <p:sldId id="304" r:id="rId23"/>
    <p:sldId id="265" r:id="rId24"/>
    <p:sldId id="370" r:id="rId25"/>
    <p:sldId id="266" r:id="rId26"/>
    <p:sldId id="267" r:id="rId27"/>
    <p:sldId id="308" r:id="rId28"/>
    <p:sldId id="309" r:id="rId29"/>
    <p:sldId id="268" r:id="rId30"/>
    <p:sldId id="310" r:id="rId31"/>
    <p:sldId id="311" r:id="rId32"/>
    <p:sldId id="397" r:id="rId33"/>
    <p:sldId id="391" r:id="rId34"/>
    <p:sldId id="392" r:id="rId35"/>
    <p:sldId id="393" r:id="rId36"/>
    <p:sldId id="394" r:id="rId37"/>
    <p:sldId id="395" r:id="rId38"/>
    <p:sldId id="396" r:id="rId39"/>
    <p:sldId id="314" r:id="rId40"/>
    <p:sldId id="269" r:id="rId41"/>
    <p:sldId id="270" r:id="rId42"/>
    <p:sldId id="296" r:id="rId43"/>
    <p:sldId id="298" r:id="rId44"/>
    <p:sldId id="297" r:id="rId45"/>
    <p:sldId id="271" r:id="rId46"/>
    <p:sldId id="312" r:id="rId47"/>
    <p:sldId id="280" r:id="rId48"/>
    <p:sldId id="281" r:id="rId49"/>
    <p:sldId id="371" r:id="rId50"/>
    <p:sldId id="372" r:id="rId51"/>
    <p:sldId id="289" r:id="rId52"/>
    <p:sldId id="291" r:id="rId53"/>
    <p:sldId id="290" r:id="rId54"/>
    <p:sldId id="292" r:id="rId55"/>
    <p:sldId id="293" r:id="rId56"/>
    <p:sldId id="294" r:id="rId57"/>
    <p:sldId id="374" r:id="rId58"/>
    <p:sldId id="375" r:id="rId59"/>
    <p:sldId id="376" r:id="rId60"/>
    <p:sldId id="377" r:id="rId61"/>
    <p:sldId id="379" r:id="rId62"/>
    <p:sldId id="380" r:id="rId63"/>
    <p:sldId id="381" r:id="rId64"/>
    <p:sldId id="382" r:id="rId65"/>
    <p:sldId id="383" r:id="rId66"/>
    <p:sldId id="385" r:id="rId67"/>
    <p:sldId id="386"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67" r:id="rId91"/>
    <p:sldId id="342" r:id="rId92"/>
    <p:sldId id="343" r:id="rId93"/>
    <p:sldId id="344" r:id="rId94"/>
    <p:sldId id="345" r:id="rId95"/>
    <p:sldId id="346"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2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26F4D8-FBC2-4185-B38D-49A48D0339B0}" type="datetimeFigureOut">
              <a:rPr lang="en-US" smtClean="0"/>
              <a:pPr/>
              <a:t>7/4/2016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1CBDB0-F719-4A3C-82D7-B46F502DD63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Text Box 1"/>
          <p:cNvSpPr txBox="1">
            <a:spLocks noChangeArrowheads="1"/>
          </p:cNvSpPr>
          <p:nvPr/>
        </p:nvSpPr>
        <p:spPr bwMode="auto">
          <a:xfrm>
            <a:off x="1191006" y="1118732"/>
            <a:ext cx="4643047" cy="3115884"/>
          </a:xfrm>
          <a:prstGeom prst="rect">
            <a:avLst/>
          </a:prstGeom>
          <a:solidFill>
            <a:srgbClr val="FFFFFF"/>
          </a:solidFill>
          <a:ln w="9525">
            <a:solidFill>
              <a:srgbClr val="000000"/>
            </a:solidFill>
            <a:miter lim="800000"/>
            <a:headEnd/>
            <a:tailEnd/>
          </a:ln>
        </p:spPr>
        <p:txBody>
          <a:bodyPr wrap="none" lIns="80165" tIns="40083" rIns="80165" bIns="40083" anchor="ctr"/>
          <a:lstStyle/>
          <a:p>
            <a:endParaRPr lang="en-IN">
              <a:ea typeface="msmincho" charset="0"/>
              <a:cs typeface="msmincho" charset="0"/>
            </a:endParaRPr>
          </a:p>
        </p:txBody>
      </p:sp>
      <p:sp>
        <p:nvSpPr>
          <p:cNvPr id="151555" name="Text Box 2"/>
          <p:cNvSpPr>
            <a:spLocks noGrp="1" noChangeArrowheads="1"/>
          </p:cNvSpPr>
          <p:nvPr>
            <p:ph type="body"/>
          </p:nvPr>
        </p:nvSpPr>
        <p:spPr>
          <a:xfrm>
            <a:off x="1022508" y="4435553"/>
            <a:ext cx="4905155" cy="3272018"/>
          </a:xfrm>
          <a:noFill/>
          <a:ln/>
        </p:spPr>
        <p:txBody>
          <a:bodyPr/>
          <a:lstStyle/>
          <a:p>
            <a:pPr>
              <a:lnSpc>
                <a:spcPct val="95000"/>
              </a:lnSpc>
              <a:spcBef>
                <a:spcPct val="0"/>
              </a:spcBef>
              <a:buSzPct val="45000"/>
              <a:tabLst>
                <a:tab pos="634643" algn="l"/>
                <a:tab pos="1269286" algn="l"/>
                <a:tab pos="1903929" algn="l"/>
                <a:tab pos="2538573" algn="l"/>
                <a:tab pos="3173216" algn="l"/>
                <a:tab pos="3807859" algn="l"/>
                <a:tab pos="4442502" algn="l"/>
              </a:tabLst>
            </a:pPr>
            <a:r>
              <a:rPr lang="en-GB" dirty="0" smtClean="0">
                <a:ea typeface="msmincho" charset="0"/>
                <a:cs typeface="msmincho" charset="0"/>
              </a:rPr>
              <a:t>This picture shows the evolution of web application starting from a simplest one which then evolves into more sophisticated and more robust design.</a:t>
            </a:r>
          </a:p>
          <a:p>
            <a:pPr>
              <a:lnSpc>
                <a:spcPct val="95000"/>
              </a:lnSpc>
              <a:spcBef>
                <a:spcPct val="0"/>
              </a:spcBef>
              <a:buSzPct val="45000"/>
              <a:tabLst>
                <a:tab pos="634643" algn="l"/>
                <a:tab pos="1269286" algn="l"/>
                <a:tab pos="1903929" algn="l"/>
                <a:tab pos="2538573" algn="l"/>
                <a:tab pos="3173216" algn="l"/>
                <a:tab pos="3807859" algn="l"/>
                <a:tab pos="4442502" algn="l"/>
              </a:tabLst>
            </a:pPr>
            <a:endParaRPr lang="en-GB" dirty="0" smtClean="0">
              <a:ea typeface="msmincho" charset="0"/>
              <a:cs typeface="msmincho" charset="0"/>
            </a:endParaRPr>
          </a:p>
          <a:p>
            <a:pPr>
              <a:lnSpc>
                <a:spcPct val="95000"/>
              </a:lnSpc>
              <a:spcBef>
                <a:spcPct val="0"/>
              </a:spcBef>
              <a:buSzPct val="45000"/>
              <a:tabLst>
                <a:tab pos="634643" algn="l"/>
                <a:tab pos="1269286" algn="l"/>
                <a:tab pos="1903929" algn="l"/>
                <a:tab pos="2538573" algn="l"/>
                <a:tab pos="3173216" algn="l"/>
                <a:tab pos="3807859" algn="l"/>
                <a:tab pos="4442502" algn="l"/>
              </a:tabLst>
            </a:pPr>
            <a:r>
              <a:rPr lang="en-GB" dirty="0" smtClean="0">
                <a:ea typeface="msmincho" charset="0"/>
                <a:cs typeface="msmincho" charset="0"/>
              </a:rPr>
              <a:t>So in the first phase of the evolution, just static HTML pages were used to display static information.  Then in the subsequent evolution phase, dynamic contents generation technologies such as CGI initially, then servlet and JSP are introduced to generate and display dynamic contents along with static contents.  </a:t>
            </a:r>
          </a:p>
          <a:p>
            <a:pPr>
              <a:lnSpc>
                <a:spcPct val="95000"/>
              </a:lnSpc>
              <a:spcBef>
                <a:spcPct val="0"/>
              </a:spcBef>
              <a:buSzPct val="45000"/>
              <a:tabLst>
                <a:tab pos="634643" algn="l"/>
                <a:tab pos="1269286" algn="l"/>
                <a:tab pos="1903929" algn="l"/>
                <a:tab pos="2538573" algn="l"/>
                <a:tab pos="3173216" algn="l"/>
                <a:tab pos="3807859" algn="l"/>
                <a:tab pos="4442502" algn="l"/>
              </a:tabLst>
            </a:pPr>
            <a:endParaRPr lang="en-GB" dirty="0" smtClean="0">
              <a:ea typeface="msmincho" charset="0"/>
              <a:cs typeface="msmincho" charset="0"/>
            </a:endParaRPr>
          </a:p>
          <a:p>
            <a:pPr>
              <a:lnSpc>
                <a:spcPct val="95000"/>
              </a:lnSpc>
              <a:spcBef>
                <a:spcPct val="0"/>
              </a:spcBef>
              <a:buSzPct val="45000"/>
              <a:tabLst>
                <a:tab pos="634643" algn="l"/>
                <a:tab pos="1269286" algn="l"/>
                <a:tab pos="1903929" algn="l"/>
                <a:tab pos="2538573" algn="l"/>
                <a:tab pos="3173216" algn="l"/>
                <a:tab pos="3807859" algn="l"/>
                <a:tab pos="4442502" algn="l"/>
              </a:tabLst>
            </a:pPr>
            <a:r>
              <a:rPr lang="en-GB" dirty="0" smtClean="0">
                <a:ea typeface="msmincho" charset="0"/>
                <a:cs typeface="msmincho" charset="0"/>
              </a:rPr>
              <a:t>When you are using JSP pages, you can use only the basic features that come with it. Or you can leverage more sophisticated features such as component-based dynamic contents generation, for example, leveraging JavaBeans or custom tags, which provide more reusable, more maintainable, more flexible development and deployment options.</a:t>
            </a:r>
          </a:p>
          <a:p>
            <a:pPr>
              <a:lnSpc>
                <a:spcPct val="95000"/>
              </a:lnSpc>
              <a:spcBef>
                <a:spcPct val="0"/>
              </a:spcBef>
              <a:buSzPct val="45000"/>
              <a:tabLst>
                <a:tab pos="634643" algn="l"/>
                <a:tab pos="1269286" algn="l"/>
                <a:tab pos="1903929" algn="l"/>
                <a:tab pos="2538573" algn="l"/>
                <a:tab pos="3173216" algn="l"/>
                <a:tab pos="3807859" algn="l"/>
                <a:tab pos="4442502" algn="l"/>
              </a:tabLst>
            </a:pPr>
            <a:endParaRPr lang="en-GB" dirty="0" smtClean="0">
              <a:ea typeface="msmincho" charset="0"/>
              <a:cs typeface="msmincho" charset="0"/>
            </a:endParaRPr>
          </a:p>
          <a:p>
            <a:pPr>
              <a:lnSpc>
                <a:spcPct val="95000"/>
              </a:lnSpc>
              <a:spcBef>
                <a:spcPct val="0"/>
              </a:spcBef>
              <a:buSzPct val="45000"/>
              <a:tabLst>
                <a:tab pos="634643" algn="l"/>
                <a:tab pos="1269286" algn="l"/>
                <a:tab pos="1903929" algn="l"/>
                <a:tab pos="2538573" algn="l"/>
                <a:tab pos="3173216" algn="l"/>
                <a:tab pos="3807859" algn="l"/>
                <a:tab pos="4442502" algn="l"/>
              </a:tabLst>
            </a:pPr>
            <a:r>
              <a:rPr lang="en-GB" dirty="0" smtClean="0">
                <a:ea typeface="msmincho" charset="0"/>
                <a:cs typeface="msmincho" charset="0"/>
              </a:rPr>
              <a:t>Then in a more sophisticated environment, people use so-called template based design or eventually they might want to delegate their business logic processing to EJB tier.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Text Box 1"/>
          <p:cNvSpPr txBox="1">
            <a:spLocks noChangeArrowheads="1"/>
          </p:cNvSpPr>
          <p:nvPr/>
        </p:nvSpPr>
        <p:spPr bwMode="auto">
          <a:xfrm>
            <a:off x="1628811" y="1090220"/>
            <a:ext cx="4071307" cy="2731660"/>
          </a:xfrm>
          <a:prstGeom prst="rect">
            <a:avLst/>
          </a:prstGeom>
          <a:solidFill>
            <a:srgbClr val="FFFFFF"/>
          </a:solidFill>
          <a:ln w="9525">
            <a:solidFill>
              <a:srgbClr val="000000"/>
            </a:solidFill>
            <a:miter lim="800000"/>
            <a:headEnd/>
            <a:tailEnd/>
          </a:ln>
        </p:spPr>
        <p:txBody>
          <a:bodyPr wrap="none" lIns="80165" tIns="40083" rIns="80165" bIns="40083" anchor="ctr"/>
          <a:lstStyle/>
          <a:p>
            <a:endParaRPr lang="en-IN">
              <a:ea typeface="msmincho" charset="0"/>
              <a:cs typeface="msmincho" charset="0"/>
            </a:endParaRPr>
          </a:p>
        </p:txBody>
      </p:sp>
      <p:sp>
        <p:nvSpPr>
          <p:cNvPr id="156675" name="Text Box 2"/>
          <p:cNvSpPr>
            <a:spLocks noGrp="1" noChangeArrowheads="1"/>
          </p:cNvSpPr>
          <p:nvPr>
            <p:ph type="body"/>
          </p:nvPr>
        </p:nvSpPr>
        <p:spPr>
          <a:xfrm>
            <a:off x="1224129" y="4411115"/>
            <a:ext cx="4905155" cy="3033065"/>
          </a:xfrm>
          <a:noFill/>
          <a:ln/>
        </p:spPr>
        <p:txBody>
          <a:bodyPr/>
          <a:lstStyle/>
          <a:p>
            <a:pPr>
              <a:lnSpc>
                <a:spcPct val="95000"/>
              </a:lnSpc>
              <a:spcBef>
                <a:spcPct val="0"/>
              </a:spcBef>
              <a:buSzPct val="45000"/>
              <a:tabLst>
                <a:tab pos="634643" algn="l"/>
                <a:tab pos="1269286" algn="l"/>
                <a:tab pos="1903929" algn="l"/>
                <a:tab pos="2538573" algn="l"/>
                <a:tab pos="3173216" algn="l"/>
                <a:tab pos="3807859" algn="l"/>
                <a:tab pos="4442502" algn="l"/>
              </a:tabLst>
            </a:pPr>
            <a:r>
              <a:rPr lang="en-GB" dirty="0" smtClean="0">
                <a:ea typeface="msmincho" charset="0"/>
                <a:cs typeface="msmincho" charset="0"/>
              </a:rPr>
              <a:t>So the lifecycle of a JSP page can be divided into three phases: (1) translation phase in which a JSP page gets translated into a servlet code, (2) compilation phase in which servlet code gets compiled, (3) then execution phase in which servlet instance then serves client request. Usually translation and compilation phases occur together.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Text Box 1"/>
          <p:cNvSpPr txBox="1">
            <a:spLocks noChangeArrowheads="1"/>
          </p:cNvSpPr>
          <p:nvPr/>
        </p:nvSpPr>
        <p:spPr bwMode="auto">
          <a:xfrm>
            <a:off x="1191006" y="1118732"/>
            <a:ext cx="4524955" cy="3267945"/>
          </a:xfrm>
          <a:prstGeom prst="rect">
            <a:avLst/>
          </a:prstGeom>
          <a:solidFill>
            <a:srgbClr val="FFFFFF"/>
          </a:solidFill>
          <a:ln w="9525">
            <a:solidFill>
              <a:srgbClr val="000000"/>
            </a:solidFill>
            <a:miter lim="800000"/>
            <a:headEnd/>
            <a:tailEnd/>
          </a:ln>
        </p:spPr>
        <p:txBody>
          <a:bodyPr wrap="none" lIns="80165" tIns="40083" rIns="80165" bIns="40083" anchor="ctr"/>
          <a:lstStyle/>
          <a:p>
            <a:endParaRPr lang="en-IN">
              <a:ea typeface="msmincho" charset="0"/>
              <a:cs typeface="msmincho" charset="0"/>
            </a:endParaRPr>
          </a:p>
        </p:txBody>
      </p:sp>
      <p:sp>
        <p:nvSpPr>
          <p:cNvPr id="159747" name="Text Box 2"/>
          <p:cNvSpPr>
            <a:spLocks noGrp="1" noChangeArrowheads="1"/>
          </p:cNvSpPr>
          <p:nvPr>
            <p:ph type="body"/>
          </p:nvPr>
        </p:nvSpPr>
        <p:spPr>
          <a:xfrm>
            <a:off x="830968" y="4715236"/>
            <a:ext cx="5384725" cy="2961108"/>
          </a:xfrm>
          <a:noFill/>
          <a:ln/>
        </p:spPr>
        <p:txBody>
          <a:bodyPr/>
          <a:lstStyle/>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Once the page has been translated and compiled, the JSP page's servlet for the most part follows the servlet life cycle  as following:</a:t>
            </a: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endParaRPr lang="en-GB" dirty="0" smtClean="0">
              <a:ea typeface="msmincho" charset="0"/>
              <a:cs typeface="msmincho" charset="0"/>
            </a:endParaRP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1. If an instance of the JSP page's servlet does not exist, the container Loads the JSP page's servlet class</a:t>
            </a: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2. Container then creates an instance of the servlet class</a:t>
            </a: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3. Container then initializes the servlet instance by calling the </a:t>
            </a:r>
            <a:r>
              <a:rPr lang="en-GB" dirty="0" err="1" smtClean="0">
                <a:ea typeface="msmincho" charset="0"/>
                <a:cs typeface="msmincho" charset="0"/>
              </a:rPr>
              <a:t>jspInit</a:t>
            </a:r>
            <a:r>
              <a:rPr lang="en-GB" dirty="0" smtClean="0">
                <a:ea typeface="msmincho" charset="0"/>
                <a:cs typeface="msmincho" charset="0"/>
              </a:rPr>
              <a:t> method</a:t>
            </a: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4. Container invokes the _</a:t>
            </a:r>
            <a:r>
              <a:rPr lang="en-GB" dirty="0" err="1" smtClean="0">
                <a:ea typeface="msmincho" charset="0"/>
                <a:cs typeface="msmincho" charset="0"/>
              </a:rPr>
              <a:t>jspService</a:t>
            </a:r>
            <a:r>
              <a:rPr lang="en-GB" dirty="0" smtClean="0">
                <a:ea typeface="msmincho" charset="0"/>
                <a:cs typeface="msmincho" charset="0"/>
              </a:rPr>
              <a:t>() method, passing a request and response object.</a:t>
            </a: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endParaRPr lang="en-GB" dirty="0" smtClean="0">
              <a:ea typeface="msmincho" charset="0"/>
              <a:cs typeface="msmincho" charset="0"/>
            </a:endParaRPr>
          </a:p>
          <a:p>
            <a:pPr>
              <a:lnSpc>
                <a:spcPct val="95000"/>
              </a:lnSpc>
              <a:spcBef>
                <a:spcPct val="0"/>
              </a:spcBef>
              <a:buSzPct val="45000"/>
              <a:tabLst>
                <a:tab pos="634643" algn="l"/>
                <a:tab pos="1269286" algn="l"/>
                <a:tab pos="1903929" algn="l"/>
                <a:tab pos="2538573" algn="l"/>
                <a:tab pos="3173216" algn="l"/>
                <a:tab pos="3807859" algn="l"/>
                <a:tab pos="4442502" algn="l"/>
                <a:tab pos="5077145" algn="l"/>
              </a:tabLst>
            </a:pPr>
            <a:r>
              <a:rPr lang="en-GB" dirty="0" smtClean="0">
                <a:ea typeface="msmincho" charset="0"/>
                <a:cs typeface="msmincho" charset="0"/>
              </a:rPr>
              <a:t>If the container needs to remove the JSP page's servlet, it calls the </a:t>
            </a:r>
            <a:r>
              <a:rPr lang="en-GB" dirty="0" err="1" smtClean="0">
                <a:ea typeface="msmincho" charset="0"/>
                <a:cs typeface="msmincho" charset="0"/>
              </a:rPr>
              <a:t>jspDestroy</a:t>
            </a:r>
            <a:r>
              <a:rPr lang="en-GB" dirty="0" smtClean="0">
                <a:ea typeface="msmincho" charset="0"/>
                <a:cs typeface="msmincho" charset="0"/>
              </a:rPr>
              <a:t>() method.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F1CBDB0-F719-4A3C-82D7-B46F502DD63B}" type="slidenum">
              <a:rPr lang="en-IN" smtClean="0"/>
              <a:pPr/>
              <a:t>53</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D37D653-0D03-4BB6-BD8D-FE20EC2CDB63}" type="slidenum">
              <a:rPr lang="en-US"/>
              <a:pPr/>
              <a:t>91</a:t>
            </a:fld>
            <a:endParaRPr lang="en-US"/>
          </a:p>
        </p:txBody>
      </p:sp>
      <p:sp>
        <p:nvSpPr>
          <p:cNvPr id="66563" name="Rectangle 2"/>
          <p:cNvSpPr>
            <a:spLocks noGrp="1" noRot="1" noChangeAspect="1" noChangeArrowheads="1" noTextEdit="1"/>
          </p:cNvSpPr>
          <p:nvPr>
            <p:ph type="sldImg"/>
          </p:nvPr>
        </p:nvSpPr>
        <p:spPr>
          <a:xfrm>
            <a:off x="3363913" y="2366963"/>
            <a:ext cx="0" cy="0"/>
          </a:xfrm>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lIns="89906" tIns="44952" rIns="89906" bIns="44952"/>
          <a:lstStyle/>
          <a:p>
            <a:pPr eaLnBrk="1" hangingPunct="1"/>
            <a:r>
              <a:rPr lang="en-US" smtClean="0"/>
              <a:t>Potential Damages:</a:t>
            </a:r>
          </a:p>
          <a:p>
            <a:pPr eaLnBrk="1" hangingPunct="1"/>
            <a:endParaRPr lang="en-US" smtClean="0"/>
          </a:p>
          <a:p>
            <a:pPr eaLnBrk="1" hangingPunct="1"/>
            <a:r>
              <a:rPr lang="en-US" smtClean="0"/>
              <a:t>	1. Change orders placed by the client (Instead of 500 widgets he can make the order 50,000 widgets)</a:t>
            </a:r>
          </a:p>
          <a:p>
            <a:pPr eaLnBrk="1" hangingPunct="1"/>
            <a:r>
              <a:rPr lang="en-US" smtClean="0"/>
              <a:t>	2. Change meeting venues to send people on wild goose chases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48D510D-D386-4023-B51E-399BDB85256B}" type="slidenum">
              <a:rPr lang="en-US"/>
              <a:pPr/>
              <a:t>92</a:t>
            </a:fld>
            <a:endParaRPr lang="en-US"/>
          </a:p>
        </p:txBody>
      </p:sp>
      <p:sp>
        <p:nvSpPr>
          <p:cNvPr id="67587" name="Rectangle 2"/>
          <p:cNvSpPr>
            <a:spLocks noGrp="1" noRot="1" noChangeAspect="1" noChangeArrowheads="1" noTextEdit="1"/>
          </p:cNvSpPr>
          <p:nvPr>
            <p:ph type="sldImg"/>
          </p:nvPr>
        </p:nvSpPr>
        <p:spPr>
          <a:xfrm>
            <a:off x="3363913" y="2366963"/>
            <a:ext cx="0" cy="0"/>
          </a:xfrm>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lIns="89906" tIns="44952" rIns="89906" bIns="44952"/>
          <a:lstStyle/>
          <a:p>
            <a:pPr eaLnBrk="1" hangingPunct="1"/>
            <a:r>
              <a:rPr lang="en-US" smtClean="0"/>
              <a:t>Potential Damages:</a:t>
            </a:r>
          </a:p>
          <a:p>
            <a:pPr eaLnBrk="1" hangingPunct="1"/>
            <a:endParaRPr lang="en-US" smtClean="0"/>
          </a:p>
          <a:p>
            <a:pPr eaLnBrk="1" hangingPunct="1"/>
            <a:r>
              <a:rPr lang="en-US" smtClean="0"/>
              <a:t>	1. Change orders placed by the client (Instead of 500 widgets he can make the order 50,000 widgets)</a:t>
            </a:r>
          </a:p>
          <a:p>
            <a:pPr eaLnBrk="1" hangingPunct="1"/>
            <a:r>
              <a:rPr lang="en-US" smtClean="0"/>
              <a:t>	2. Change meeting venues to send people on wild goose chases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4CE0272-E7E7-4498-B4B9-85B33C13B30F}" type="slidenum">
              <a:rPr lang="en-US"/>
              <a:pPr/>
              <a:t>93</a:t>
            </a:fld>
            <a:endParaRPr lang="en-US"/>
          </a:p>
        </p:txBody>
      </p:sp>
      <p:sp>
        <p:nvSpPr>
          <p:cNvPr id="68611" name="Rectangle 2"/>
          <p:cNvSpPr>
            <a:spLocks noGrp="1" noRot="1" noChangeAspect="1" noChangeArrowheads="1" noTextEdit="1"/>
          </p:cNvSpPr>
          <p:nvPr>
            <p:ph type="sldImg"/>
          </p:nvPr>
        </p:nvSpPr>
        <p:spPr>
          <a:xfrm>
            <a:off x="3363913" y="2366963"/>
            <a:ext cx="0" cy="0"/>
          </a:xfrm>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lIns="89906" tIns="44952" rIns="89906" bIns="44952"/>
          <a:lstStyle/>
          <a:p>
            <a:pPr eaLnBrk="1" hangingPunct="1"/>
            <a:r>
              <a:rPr lang="en-US" smtClean="0"/>
              <a:t>Potential Damages:</a:t>
            </a:r>
          </a:p>
          <a:p>
            <a:pPr eaLnBrk="1" hangingPunct="1"/>
            <a:endParaRPr lang="en-US" smtClean="0"/>
          </a:p>
          <a:p>
            <a:pPr eaLnBrk="1" hangingPunct="1"/>
            <a:r>
              <a:rPr lang="en-US" smtClean="0"/>
              <a:t>	1. Change orders placed by the client (Instead of 500 widgets he can make the order 50,000 widgets)</a:t>
            </a:r>
          </a:p>
          <a:p>
            <a:pPr eaLnBrk="1" hangingPunct="1"/>
            <a:r>
              <a:rPr lang="en-US" smtClean="0"/>
              <a:t>	2. Change meeting venues to send people on wild goose chases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5466A4F-29A5-4DA1-8FFB-92FE3381D78A}" type="slidenum">
              <a:rPr lang="en-US"/>
              <a:pPr/>
              <a:t>94</a:t>
            </a:fld>
            <a:endParaRPr lang="en-US"/>
          </a:p>
        </p:txBody>
      </p:sp>
      <p:sp>
        <p:nvSpPr>
          <p:cNvPr id="69635" name="Rectangle 2"/>
          <p:cNvSpPr>
            <a:spLocks noGrp="1" noRot="1" noChangeAspect="1" noChangeArrowheads="1" noTextEdit="1"/>
          </p:cNvSpPr>
          <p:nvPr>
            <p:ph type="sldImg"/>
          </p:nvPr>
        </p:nvSpPr>
        <p:spPr>
          <a:xfrm>
            <a:off x="3363913" y="2366963"/>
            <a:ext cx="0" cy="0"/>
          </a:xfrm>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lIns="89906" tIns="44952" rIns="89906" bIns="44952"/>
          <a:lstStyle/>
          <a:p>
            <a:pPr eaLnBrk="1" hangingPunct="1"/>
            <a:r>
              <a:rPr lang="en-US" smtClean="0"/>
              <a:t>Potential Damages:</a:t>
            </a:r>
          </a:p>
          <a:p>
            <a:pPr eaLnBrk="1" hangingPunct="1"/>
            <a:endParaRPr lang="en-US" smtClean="0"/>
          </a:p>
          <a:p>
            <a:pPr eaLnBrk="1" hangingPunct="1"/>
            <a:r>
              <a:rPr lang="en-US" smtClean="0"/>
              <a:t>	1. Change orders placed by the client (Instead of 500 widgets he can make the order 50,000 widgets)</a:t>
            </a:r>
          </a:p>
          <a:p>
            <a:pPr eaLnBrk="1" hangingPunct="1"/>
            <a:r>
              <a:rPr lang="en-US" smtClean="0"/>
              <a:t>	2. Change meeting venues to send people on wild goose chases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CD23FA0-5034-4EBD-AF1A-77285AEFACA2}" type="slidenum">
              <a:rPr lang="en-US"/>
              <a:pPr/>
              <a:t>95</a:t>
            </a:fld>
            <a:endParaRPr lang="en-US"/>
          </a:p>
        </p:txBody>
      </p:sp>
      <p:sp>
        <p:nvSpPr>
          <p:cNvPr id="70659" name="Rectangle 2"/>
          <p:cNvSpPr>
            <a:spLocks noGrp="1" noRot="1" noChangeAspect="1" noChangeArrowheads="1" noTextEdit="1"/>
          </p:cNvSpPr>
          <p:nvPr>
            <p:ph type="sldImg"/>
          </p:nvPr>
        </p:nvSpPr>
        <p:spPr>
          <a:xfrm>
            <a:off x="3363913" y="2366963"/>
            <a:ext cx="0" cy="0"/>
          </a:xfrm>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lIns="89906" tIns="44952" rIns="89906" bIns="44952"/>
          <a:lstStyle/>
          <a:p>
            <a:pPr eaLnBrk="1" hangingPunct="1"/>
            <a:r>
              <a:rPr lang="en-US" smtClean="0"/>
              <a:t>Potential Damages:</a:t>
            </a:r>
          </a:p>
          <a:p>
            <a:pPr eaLnBrk="1" hangingPunct="1"/>
            <a:endParaRPr lang="en-US" smtClean="0"/>
          </a:p>
          <a:p>
            <a:pPr eaLnBrk="1" hangingPunct="1"/>
            <a:r>
              <a:rPr lang="en-US" smtClean="0"/>
              <a:t>	1. Change orders placed by the client (Instead of 500 widgets he can make the order 50,000 widgets)</a:t>
            </a:r>
          </a:p>
          <a:p>
            <a:pPr eaLnBrk="1" hangingPunct="1"/>
            <a:r>
              <a:rPr lang="en-US" smtClean="0"/>
              <a:t>	2. Change meeting venues to send people on wild goose chases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31B58B3-1DB8-4A52-B680-39A922440297}" type="datetime1">
              <a:rPr lang="en-US" smtClean="0"/>
              <a:pPr/>
              <a:t>7/4/2016</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smtClean="0"/>
              <a:t>JSP</a:t>
            </a:r>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86CEFA9-3997-4E43-8526-2A8FEAB3F05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1B30B8-93AD-4C46-87DC-4E3085955C61}"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6" name="Slide Number Placeholder 5"/>
          <p:cNvSpPr>
            <a:spLocks noGrp="1"/>
          </p:cNvSpPr>
          <p:nvPr>
            <p:ph type="sldNum" sz="quarter" idx="12"/>
          </p:nvPr>
        </p:nvSpPr>
        <p:spPr/>
        <p:txBody>
          <a:bodyPr/>
          <a:lstStyle/>
          <a:p>
            <a:fld id="{486CEFA9-3997-4E43-8526-2A8FEAB3F0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D1CC210-09DF-4D64-AECB-31BA77C9911C}" type="datetime1">
              <a:rPr lang="en-US" smtClean="0"/>
              <a:pPr/>
              <a:t>7/4/2016</a:t>
            </a:fld>
            <a:endParaRPr lang="en-IN"/>
          </a:p>
        </p:txBody>
      </p:sp>
      <p:sp>
        <p:nvSpPr>
          <p:cNvPr id="5" name="Footer Placeholder 4"/>
          <p:cNvSpPr>
            <a:spLocks noGrp="1"/>
          </p:cNvSpPr>
          <p:nvPr>
            <p:ph type="ftr" sz="quarter" idx="11"/>
          </p:nvPr>
        </p:nvSpPr>
        <p:spPr>
          <a:xfrm>
            <a:off x="457201" y="6248207"/>
            <a:ext cx="5573483" cy="365125"/>
          </a:xfrm>
        </p:spPr>
        <p:txBody>
          <a:bodyPr/>
          <a:lstStyle/>
          <a:p>
            <a:r>
              <a:rPr lang="en-IN" smtClean="0"/>
              <a:t>JSP</a:t>
            </a:r>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86CEFA9-3997-4E43-8526-2A8FEAB3F05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2390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447800"/>
            <a:ext cx="8610600" cy="48768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6324600"/>
            <a:ext cx="1905000" cy="457200"/>
          </a:xfrm>
        </p:spPr>
        <p:txBody>
          <a:bodyPr wrap="square" numCol="1" anchorCtr="0" compatLnSpc="1">
            <a:prstTxWarp prst="textNoShape">
              <a:avLst/>
            </a:prstTxWarp>
          </a:bodyPr>
          <a:lstStyle>
            <a:lvl1pPr fontAlgn="base">
              <a:spcBef>
                <a:spcPct val="0"/>
              </a:spcBef>
              <a:spcAft>
                <a:spcPct val="0"/>
              </a:spcAft>
              <a:defRPr>
                <a:solidFill>
                  <a:srgbClr val="045C75"/>
                </a:solidFill>
                <a:cs typeface="Arial" charset="0"/>
              </a:defRPr>
            </a:lvl1pPr>
          </a:lstStyle>
          <a:p>
            <a:fld id="{68C892BD-EE9F-4772-A1F6-3D66ABBA338C}" type="slidenum">
              <a:rPr lang="ar-SA"/>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86CEFA9-3997-4E43-8526-2A8FEAB3F058}"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32A365B-1FB0-427F-8DB9-8D8CED8A9826}" type="datetime1">
              <a:rPr lang="en-US" smtClean="0"/>
              <a:pPr/>
              <a:t>7/4/2016</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86CEFA9-3997-4E43-8526-2A8FEAB3F058}" type="slidenum">
              <a:rPr lang="en-IN" smtClean="0"/>
              <a:pPr/>
              <a:t>‹#›</a:t>
            </a:fld>
            <a:endParaRPr lang="en-IN"/>
          </a:p>
        </p:txBody>
      </p:sp>
      <p:sp>
        <p:nvSpPr>
          <p:cNvPr id="14" name="Footer Placeholder 13"/>
          <p:cNvSpPr>
            <a:spLocks noGrp="1"/>
          </p:cNvSpPr>
          <p:nvPr>
            <p:ph type="ftr" sz="quarter" idx="12"/>
          </p:nvPr>
        </p:nvSpPr>
        <p:spPr/>
        <p:txBody>
          <a:bodyPr/>
          <a:lstStyle/>
          <a:p>
            <a:r>
              <a:rPr lang="en-IN" smtClean="0"/>
              <a:t>JSP</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611B7D2-5941-421E-9445-F2A4D9C60DBC}" type="datetime1">
              <a:rPr lang="en-US" smtClean="0"/>
              <a:pPr/>
              <a:t>7/4/2016</a:t>
            </a:fld>
            <a:endParaRPr lang="en-IN"/>
          </a:p>
        </p:txBody>
      </p:sp>
      <p:sp>
        <p:nvSpPr>
          <p:cNvPr id="10" name="Slide Number Placeholder 9"/>
          <p:cNvSpPr>
            <a:spLocks noGrp="1"/>
          </p:cNvSpPr>
          <p:nvPr>
            <p:ph type="sldNum" sz="quarter" idx="16"/>
          </p:nvPr>
        </p:nvSpPr>
        <p:spPr/>
        <p:txBody>
          <a:bodyPr rtlCol="0"/>
          <a:lstStyle/>
          <a:p>
            <a:fld id="{486CEFA9-3997-4E43-8526-2A8FEAB3F058}" type="slidenum">
              <a:rPr lang="en-IN" smtClean="0"/>
              <a:pPr/>
              <a:t>‹#›</a:t>
            </a:fld>
            <a:endParaRPr lang="en-IN"/>
          </a:p>
        </p:txBody>
      </p:sp>
      <p:sp>
        <p:nvSpPr>
          <p:cNvPr id="12" name="Footer Placeholder 11"/>
          <p:cNvSpPr>
            <a:spLocks noGrp="1"/>
          </p:cNvSpPr>
          <p:nvPr>
            <p:ph type="ftr" sz="quarter" idx="17"/>
          </p:nvPr>
        </p:nvSpPr>
        <p:spPr/>
        <p:txBody>
          <a:bodyPr rtlCol="0"/>
          <a:lstStyle/>
          <a:p>
            <a:r>
              <a:rPr lang="en-IN" smtClean="0"/>
              <a:t>JSP</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AC16ED5-3647-4FC9-9FD3-518FCA7B41A9}" type="datetime1">
              <a:rPr lang="en-US" smtClean="0"/>
              <a:pPr/>
              <a:t>7/4/2016</a:t>
            </a:fld>
            <a:endParaRPr lang="en-IN"/>
          </a:p>
        </p:txBody>
      </p:sp>
      <p:sp>
        <p:nvSpPr>
          <p:cNvPr id="12" name="Slide Number Placeholder 11"/>
          <p:cNvSpPr>
            <a:spLocks noGrp="1"/>
          </p:cNvSpPr>
          <p:nvPr>
            <p:ph type="sldNum" sz="quarter" idx="16"/>
          </p:nvPr>
        </p:nvSpPr>
        <p:spPr/>
        <p:txBody>
          <a:bodyPr rtlCol="0"/>
          <a:lstStyle/>
          <a:p>
            <a:fld id="{486CEFA9-3997-4E43-8526-2A8FEAB3F058}" type="slidenum">
              <a:rPr lang="en-IN" smtClean="0"/>
              <a:pPr/>
              <a:t>‹#›</a:t>
            </a:fld>
            <a:endParaRPr lang="en-IN"/>
          </a:p>
        </p:txBody>
      </p:sp>
      <p:sp>
        <p:nvSpPr>
          <p:cNvPr id="14" name="Footer Placeholder 13"/>
          <p:cNvSpPr>
            <a:spLocks noGrp="1"/>
          </p:cNvSpPr>
          <p:nvPr>
            <p:ph type="ftr" sz="quarter" idx="17"/>
          </p:nvPr>
        </p:nvSpPr>
        <p:spPr/>
        <p:txBody>
          <a:bodyPr rtlCol="0"/>
          <a:lstStyle/>
          <a:p>
            <a:r>
              <a:rPr lang="en-IN" smtClean="0"/>
              <a:t>JSP</a:t>
            </a:r>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9F410D-3D88-4EF7-8BEF-18543D959EAD}" type="datetime1">
              <a:rPr lang="en-US" smtClean="0"/>
              <a:pPr/>
              <a:t>7/4/2016</a:t>
            </a:fld>
            <a:endParaRPr lang="en-IN"/>
          </a:p>
        </p:txBody>
      </p:sp>
      <p:sp>
        <p:nvSpPr>
          <p:cNvPr id="4" name="Footer Placeholder 3"/>
          <p:cNvSpPr>
            <a:spLocks noGrp="1"/>
          </p:cNvSpPr>
          <p:nvPr>
            <p:ph type="ftr" sz="quarter" idx="11"/>
          </p:nvPr>
        </p:nvSpPr>
        <p:spPr/>
        <p:txBody>
          <a:bodyPr/>
          <a:lstStyle/>
          <a:p>
            <a:r>
              <a:rPr lang="en-IN" smtClean="0"/>
              <a:t>JSP</a:t>
            </a:r>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86CEFA9-3997-4E43-8526-2A8FEAB3F0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1FF6D-343A-4660-831A-B5EB7C9E23A2}" type="datetime1">
              <a:rPr lang="en-US" smtClean="0"/>
              <a:pPr/>
              <a:t>7/4/2016</a:t>
            </a:fld>
            <a:endParaRPr lang="en-IN"/>
          </a:p>
        </p:txBody>
      </p:sp>
      <p:sp>
        <p:nvSpPr>
          <p:cNvPr id="3" name="Footer Placeholder 2"/>
          <p:cNvSpPr>
            <a:spLocks noGrp="1"/>
          </p:cNvSpPr>
          <p:nvPr>
            <p:ph type="ftr" sz="quarter" idx="11"/>
          </p:nvPr>
        </p:nvSpPr>
        <p:spPr/>
        <p:txBody>
          <a:bodyPr/>
          <a:lstStyle/>
          <a:p>
            <a:r>
              <a:rPr lang="en-IN" smtClean="0"/>
              <a:t>JSP</a:t>
            </a: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86CEFA9-3997-4E43-8526-2A8FEAB3F0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BD86A6-34A1-48CD-9990-0E0588DC0B41}"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86CEFA9-3997-4E43-8526-2A8FEAB3F058}"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DFEBC95-0B5E-443E-B390-FB4453C7ED5A}" type="datetime1">
              <a:rPr lang="en-US" smtClean="0"/>
              <a:pPr/>
              <a:t>7/4/2016</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86CEFA9-3997-4E43-8526-2A8FEAB3F058}"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r>
              <a:rPr lang="en-IN" smtClean="0"/>
              <a:t>JSP</a:t>
            </a:r>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12E8AB7-A465-4C1A-90B7-29EF3A319061}" type="datetime1">
              <a:rPr lang="en-US" smtClean="0"/>
              <a:pPr/>
              <a:t>7/4/2016</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smtClean="0"/>
              <a:t>JSP</a:t>
            </a:r>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86CEFA9-3997-4E43-8526-2A8FEAB3F0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25@include%20page=&#8220;index.jsp&#8221;%2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25@include%20file=&#8220;index.jsp&#8221;%25" TargetMode="External"/><Relationship Id="rId2" Type="http://schemas.openxmlformats.org/officeDocument/2006/relationships/hyperlink" Target="mailto:%25@page%20language=&#8220;java&#8221;%20import=&#8220;java.sql.*&#8221;%2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25@include%20page=&#8220;index.jsp&#8221;%25"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JSP</a:t>
            </a:r>
          </a:p>
        </p:txBody>
      </p:sp>
      <p:sp>
        <p:nvSpPr>
          <p:cNvPr id="2051" name="Rectangle 3"/>
          <p:cNvSpPr>
            <a:spLocks noGrp="1" noChangeArrowheads="1"/>
          </p:cNvSpPr>
          <p:nvPr>
            <p:ph type="subTitle" idx="1"/>
          </p:nvPr>
        </p:nvSpPr>
        <p:spPr/>
        <p:txBody>
          <a:bodyPr>
            <a:normAutofit/>
          </a:bodyPr>
          <a:lstStyle/>
          <a:p>
            <a:pPr eaLnBrk="1" hangingPunct="1"/>
            <a:r>
              <a:rPr lang="en-US" sz="1600" dirty="0" smtClean="0"/>
              <a:t>Rajeev Gupta</a:t>
            </a:r>
          </a:p>
          <a:p>
            <a:pPr eaLnBrk="1" hangingPunct="1"/>
            <a:r>
              <a:rPr lang="en-US" sz="1600" dirty="0" smtClean="0"/>
              <a:t>M. Tech. 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81000" y="533400"/>
            <a:ext cx="8229600" cy="857250"/>
          </a:xfrm>
        </p:spPr>
        <p:txBody>
          <a:bodyPr/>
          <a:lstStyle/>
          <a:p>
            <a:r>
              <a:rPr lang="en-US" dirty="0" smtClean="0"/>
              <a:t>JSP tags </a:t>
            </a:r>
          </a:p>
        </p:txBody>
      </p:sp>
      <p:sp>
        <p:nvSpPr>
          <p:cNvPr id="7" name="Date Placeholder 6"/>
          <p:cNvSpPr>
            <a:spLocks noGrp="1"/>
          </p:cNvSpPr>
          <p:nvPr>
            <p:ph type="dt" sz="half" idx="10"/>
          </p:nvPr>
        </p:nvSpPr>
        <p:spPr/>
        <p:txBody>
          <a:bodyPr/>
          <a:lstStyle/>
          <a:p>
            <a:fld id="{28FF3CBA-BCCF-4AAE-843F-CF1E43452B20}"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dirty="0"/>
          </a:p>
        </p:txBody>
      </p:sp>
      <p:sp>
        <p:nvSpPr>
          <p:cNvPr id="445443" name="Rectangle 3"/>
          <p:cNvSpPr>
            <a:spLocks noGrp="1" noChangeArrowheads="1"/>
          </p:cNvSpPr>
          <p:nvPr>
            <p:ph sz="quarter" idx="1"/>
          </p:nvPr>
        </p:nvSpPr>
        <p:spPr>
          <a:xfrm>
            <a:off x="304800" y="1676400"/>
            <a:ext cx="8610600" cy="4419600"/>
          </a:xfrm>
        </p:spPr>
        <p:txBody>
          <a:bodyPr/>
          <a:lstStyle/>
          <a:p>
            <a:r>
              <a:rPr lang="en-US" sz="2800" dirty="0" smtClean="0"/>
              <a:t>HTML code: </a:t>
            </a:r>
            <a:r>
              <a:rPr lang="en-US" sz="2800" dirty="0" smtClean="0">
                <a:solidFill>
                  <a:srgbClr val="CC0000"/>
                </a:solidFill>
                <a:latin typeface="Arial" charset="0"/>
              </a:rPr>
              <a:t>&lt;</a:t>
            </a:r>
            <a:r>
              <a:rPr lang="en-US" sz="2800" i="1" dirty="0" smtClean="0">
                <a:solidFill>
                  <a:srgbClr val="CC0000"/>
                </a:solidFill>
                <a:latin typeface="Arial" charset="0"/>
              </a:rPr>
              <a:t>html-tag</a:t>
            </a:r>
            <a:r>
              <a:rPr lang="en-US" sz="2800" dirty="0" smtClean="0">
                <a:solidFill>
                  <a:srgbClr val="CC0000"/>
                </a:solidFill>
                <a:latin typeface="Arial" charset="0"/>
              </a:rPr>
              <a:t>&gt;</a:t>
            </a:r>
            <a:r>
              <a:rPr lang="en-US" sz="2800" i="1" dirty="0" smtClean="0">
                <a:solidFill>
                  <a:srgbClr val="0000FF"/>
                </a:solidFill>
                <a:latin typeface="Arial" charset="0"/>
              </a:rPr>
              <a:t>content</a:t>
            </a:r>
            <a:r>
              <a:rPr lang="en-US" sz="2800" dirty="0" smtClean="0">
                <a:solidFill>
                  <a:srgbClr val="CC0000"/>
                </a:solidFill>
                <a:latin typeface="Arial" charset="0"/>
              </a:rPr>
              <a:t>&lt;/</a:t>
            </a:r>
            <a:r>
              <a:rPr lang="en-US" sz="2800" i="1" dirty="0" smtClean="0">
                <a:solidFill>
                  <a:srgbClr val="CC0000"/>
                </a:solidFill>
                <a:latin typeface="Arial" charset="0"/>
              </a:rPr>
              <a:t>html-tag</a:t>
            </a:r>
            <a:r>
              <a:rPr lang="en-US" sz="2800" dirty="0" smtClean="0">
                <a:solidFill>
                  <a:srgbClr val="CC0000"/>
                </a:solidFill>
                <a:latin typeface="Arial" charset="0"/>
              </a:rPr>
              <a:t>&gt;</a:t>
            </a:r>
          </a:p>
          <a:p>
            <a:r>
              <a:rPr lang="en-US" sz="2800" dirty="0" smtClean="0"/>
              <a:t>JSP Comments: </a:t>
            </a:r>
            <a:r>
              <a:rPr lang="en-US" sz="2800" dirty="0" smtClean="0">
                <a:solidFill>
                  <a:srgbClr val="CC0000"/>
                </a:solidFill>
                <a:latin typeface="Arial" charset="0"/>
              </a:rPr>
              <a:t>&lt;%-- </a:t>
            </a:r>
            <a:r>
              <a:rPr lang="en-US" sz="2800" i="1" dirty="0" smtClean="0">
                <a:solidFill>
                  <a:srgbClr val="0000FF"/>
                </a:solidFill>
                <a:latin typeface="Arial" charset="0"/>
              </a:rPr>
              <a:t>comment </a:t>
            </a:r>
            <a:r>
              <a:rPr lang="en-US" sz="2800" dirty="0" smtClean="0">
                <a:solidFill>
                  <a:srgbClr val="CC0000"/>
                </a:solidFill>
                <a:latin typeface="Arial" charset="0"/>
              </a:rPr>
              <a:t>--%&gt;</a:t>
            </a:r>
          </a:p>
          <a:p>
            <a:r>
              <a:rPr lang="en-US" sz="2800" dirty="0" smtClean="0"/>
              <a:t>Expressions: </a:t>
            </a:r>
            <a:r>
              <a:rPr lang="en-US" sz="2800" dirty="0" smtClean="0">
                <a:solidFill>
                  <a:srgbClr val="CC0000"/>
                </a:solidFill>
                <a:latin typeface="Arial" charset="0"/>
              </a:rPr>
              <a:t>&lt;%= </a:t>
            </a:r>
            <a:r>
              <a:rPr lang="en-US" sz="2800" i="1" dirty="0" smtClean="0">
                <a:solidFill>
                  <a:srgbClr val="0000FF"/>
                </a:solidFill>
                <a:latin typeface="Arial" charset="0"/>
              </a:rPr>
              <a:t>expression</a:t>
            </a:r>
            <a:r>
              <a:rPr lang="en-US" sz="2800" dirty="0" smtClean="0">
                <a:solidFill>
                  <a:srgbClr val="CC0000"/>
                </a:solidFill>
                <a:latin typeface="Arial" charset="0"/>
              </a:rPr>
              <a:t> %&gt;</a:t>
            </a:r>
          </a:p>
          <a:p>
            <a:r>
              <a:rPr lang="en-US" sz="2800" dirty="0" err="1" smtClean="0"/>
              <a:t>Scriptlets</a:t>
            </a:r>
            <a:r>
              <a:rPr lang="en-US" sz="2800" dirty="0" smtClean="0"/>
              <a:t> (statements): </a:t>
            </a:r>
            <a:r>
              <a:rPr lang="en-US" sz="2800" dirty="0" smtClean="0">
                <a:solidFill>
                  <a:srgbClr val="CC0000"/>
                </a:solidFill>
                <a:latin typeface="Arial" charset="0"/>
              </a:rPr>
              <a:t>&lt;% </a:t>
            </a:r>
            <a:r>
              <a:rPr lang="en-US" sz="2800" i="1" dirty="0" smtClean="0">
                <a:solidFill>
                  <a:srgbClr val="0000FF"/>
                </a:solidFill>
                <a:latin typeface="Arial" charset="0"/>
              </a:rPr>
              <a:t>code</a:t>
            </a:r>
            <a:r>
              <a:rPr lang="en-US" sz="2800" dirty="0" smtClean="0">
                <a:solidFill>
                  <a:srgbClr val="CC0000"/>
                </a:solidFill>
                <a:latin typeface="Arial" charset="0"/>
              </a:rPr>
              <a:t> %&gt;</a:t>
            </a:r>
          </a:p>
          <a:p>
            <a:r>
              <a:rPr lang="en-US" sz="2800" dirty="0" smtClean="0"/>
              <a:t>Declarations: </a:t>
            </a:r>
            <a:r>
              <a:rPr lang="en-US" sz="2800" dirty="0" smtClean="0">
                <a:solidFill>
                  <a:srgbClr val="CC0000"/>
                </a:solidFill>
                <a:latin typeface="Arial" charset="0"/>
              </a:rPr>
              <a:t>&lt;%! </a:t>
            </a:r>
            <a:r>
              <a:rPr lang="en-US" sz="2800" i="1" dirty="0" smtClean="0">
                <a:solidFill>
                  <a:srgbClr val="0000FF"/>
                </a:solidFill>
                <a:latin typeface="Arial" charset="0"/>
              </a:rPr>
              <a:t>code</a:t>
            </a:r>
            <a:r>
              <a:rPr lang="en-US" sz="2800" dirty="0" smtClean="0">
                <a:solidFill>
                  <a:srgbClr val="CC0000"/>
                </a:solidFill>
                <a:latin typeface="Arial" charset="0"/>
              </a:rPr>
              <a:t> %&gt;</a:t>
            </a:r>
          </a:p>
          <a:p>
            <a:r>
              <a:rPr lang="en-US" sz="2800" dirty="0" smtClean="0"/>
              <a:t>Directives: </a:t>
            </a:r>
            <a:r>
              <a:rPr lang="en-US" sz="2800" dirty="0" smtClean="0">
                <a:solidFill>
                  <a:srgbClr val="CC0000"/>
                </a:solidFill>
                <a:latin typeface="Arial" charset="0"/>
              </a:rPr>
              <a:t>&lt;%@ </a:t>
            </a:r>
            <a:r>
              <a:rPr lang="en-US" sz="2800" i="1" dirty="0" smtClean="0">
                <a:solidFill>
                  <a:srgbClr val="CC0000"/>
                </a:solidFill>
                <a:latin typeface="Arial" charset="0"/>
              </a:rPr>
              <a:t>directive attribute</a:t>
            </a:r>
            <a:r>
              <a:rPr lang="en-US" sz="2800" dirty="0" smtClean="0">
                <a:solidFill>
                  <a:srgbClr val="CC0000"/>
                </a:solidFill>
                <a:latin typeface="Arial" charset="0"/>
              </a:rPr>
              <a:t>=</a:t>
            </a:r>
            <a:r>
              <a:rPr lang="en-US" sz="2800" dirty="0" smtClean="0">
                <a:solidFill>
                  <a:srgbClr val="0000FF"/>
                </a:solidFill>
                <a:latin typeface="Arial" charset="0"/>
              </a:rPr>
              <a:t>"</a:t>
            </a:r>
            <a:r>
              <a:rPr lang="en-US" sz="2800" i="1" dirty="0" smtClean="0">
                <a:solidFill>
                  <a:srgbClr val="0000FF"/>
                </a:solidFill>
                <a:latin typeface="Arial" charset="0"/>
              </a:rPr>
              <a:t>value</a:t>
            </a:r>
            <a:r>
              <a:rPr lang="en-US" sz="2800" dirty="0" smtClean="0">
                <a:solidFill>
                  <a:srgbClr val="0000FF"/>
                </a:solidFill>
                <a:latin typeface="Arial" charset="0"/>
              </a:rPr>
              <a:t>"</a:t>
            </a:r>
            <a:r>
              <a:rPr lang="en-US" sz="2800" dirty="0" smtClean="0">
                <a:solidFill>
                  <a:srgbClr val="CC0000"/>
                </a:solidFill>
                <a:latin typeface="Arial" charset="0"/>
              </a:rPr>
              <a:t> %&gt; </a:t>
            </a:r>
          </a:p>
          <a:p>
            <a:r>
              <a:rPr lang="en-US" sz="2800" dirty="0" smtClean="0"/>
              <a:t>Actions: </a:t>
            </a:r>
            <a:r>
              <a:rPr lang="en-US" sz="2800" dirty="0" smtClean="0">
                <a:solidFill>
                  <a:srgbClr val="CC0000"/>
                </a:solidFill>
                <a:latin typeface="Arial" charset="0"/>
              </a:rPr>
              <a:t>&lt;</a:t>
            </a:r>
            <a:r>
              <a:rPr lang="en-US" sz="2800" dirty="0" err="1" smtClean="0">
                <a:solidFill>
                  <a:srgbClr val="CC0000"/>
                </a:solidFill>
                <a:latin typeface="Arial" charset="0"/>
              </a:rPr>
              <a:t>jsp:forward</a:t>
            </a:r>
            <a:r>
              <a:rPr lang="en-US" sz="2800" dirty="0" smtClean="0">
                <a:solidFill>
                  <a:srgbClr val="CC0000"/>
                </a:solidFill>
                <a:latin typeface="Arial" charset="0"/>
              </a:rPr>
              <a:t>.../&gt;</a:t>
            </a:r>
            <a:r>
              <a:rPr lang="en-US" sz="2800" dirty="0" smtClean="0"/>
              <a:t>,</a:t>
            </a:r>
            <a:r>
              <a:rPr lang="en-US" sz="2800" dirty="0" smtClean="0">
                <a:solidFill>
                  <a:srgbClr val="CC0000"/>
                </a:solidFill>
                <a:latin typeface="Arial" charset="0"/>
              </a:rPr>
              <a:t> &lt;</a:t>
            </a:r>
            <a:r>
              <a:rPr lang="en-US" sz="2800" dirty="0" err="1" smtClean="0">
                <a:solidFill>
                  <a:srgbClr val="CC0000"/>
                </a:solidFill>
                <a:latin typeface="Arial" charset="0"/>
              </a:rPr>
              <a:t>jsp:include</a:t>
            </a:r>
            <a:r>
              <a:rPr lang="en-US" sz="2800" dirty="0" smtClean="0">
                <a:solidFill>
                  <a:srgbClr val="CC0000"/>
                </a:solidFill>
                <a:latin typeface="Arial" charset="0"/>
              </a:rPr>
              <a:t>.../&gt;</a:t>
            </a:r>
          </a:p>
          <a:p>
            <a:r>
              <a:rPr lang="en-US" sz="2800" dirty="0" smtClean="0"/>
              <a:t>Expression-Language Expressions: </a:t>
            </a:r>
            <a:r>
              <a:rPr lang="en-US" sz="2800" dirty="0" smtClean="0">
                <a:solidFill>
                  <a:srgbClr val="CC0000"/>
                </a:solidFill>
                <a:latin typeface="Arial" charset="0"/>
              </a:rPr>
              <a:t>${</a:t>
            </a:r>
            <a:r>
              <a:rPr lang="en-US" sz="2800" i="1" dirty="0" smtClean="0">
                <a:solidFill>
                  <a:srgbClr val="0000FF"/>
                </a:solidFill>
                <a:latin typeface="Arial" charset="0"/>
              </a:rPr>
              <a:t>expression</a:t>
            </a:r>
            <a:r>
              <a:rPr lang="en-US" sz="2800" dirty="0" smtClean="0">
                <a:solidFill>
                  <a:srgbClr val="CC0000"/>
                </a:solidFill>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subTnLst>
                                    <p:animClr>
                                      <p:cBhvr override="childStyle">
                                        <p:cTn dur="1" fill="hold" display="0" masterRel="nextClick" afterEffect="1"/>
                                        <p:tgtEl>
                                          <p:spTgt spid="44544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subTnLst>
                                    <p:animClr>
                                      <p:cBhvr override="childStyle">
                                        <p:cTn dur="1" fill="hold" display="0" masterRel="nextClick" afterEffect="1"/>
                                        <p:tgtEl>
                                          <p:spTgt spid="445443">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subTnLst>
                                    <p:animClr>
                                      <p:cBhvr override="childStyle">
                                        <p:cTn dur="1" fill="hold" display="0" masterRel="nextClick" afterEffect="1"/>
                                        <p:tgtEl>
                                          <p:spTgt spid="445443">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subTnLst>
                                    <p:animClr>
                                      <p:cBhvr override="childStyle">
                                        <p:cTn dur="1" fill="hold" display="0" masterRel="nextClick" afterEffect="1"/>
                                        <p:tgtEl>
                                          <p:spTgt spid="445443">
                                            <p:txEl>
                                              <p:pRg st="3" end="3"/>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subTnLst>
                                    <p:animClr>
                                      <p:cBhvr override="childStyle">
                                        <p:cTn dur="1" fill="hold" display="0" masterRel="nextClick" afterEffect="1"/>
                                        <p:tgtEl>
                                          <p:spTgt spid="445443">
                                            <p:txEl>
                                              <p:pRg st="4" end="4"/>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subTnLst>
                                    <p:animClr>
                                      <p:cBhvr override="childStyle">
                                        <p:cTn dur="1" fill="hold" display="0" masterRel="nextClick" afterEffect="1"/>
                                        <p:tgtEl>
                                          <p:spTgt spid="445443">
                                            <p:txEl>
                                              <p:pRg st="5" end="5"/>
                                            </p:txEl>
                                          </p:spTgt>
                                        </p:tgtEl>
                                        <p:attrNameLst>
                                          <p:attrName>ppt_c</p:attrName>
                                        </p:attrNameLst>
                                      </p:cBhvr>
                                      <p:to>
                                        <a:schemeClr val="tx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subTnLst>
                                    <p:animClr>
                                      <p:cBhvr override="childStyle">
                                        <p:cTn dur="1" fill="hold" display="0" masterRel="nextClick" afterEffect="1"/>
                                        <p:tgtEl>
                                          <p:spTgt spid="445443">
                                            <p:txEl>
                                              <p:pRg st="6" end="6"/>
                                            </p:txEl>
                                          </p:spTgt>
                                        </p:tgtEl>
                                        <p:attrNameLst>
                                          <p:attrName>ppt_c</p:attrName>
                                        </p:attrNameLst>
                                      </p:cBhvr>
                                      <p:to>
                                        <a:schemeClr val="tx1"/>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subTnLst>
                                    <p:animClr>
                                      <p:cBhvr override="childStyle">
                                        <p:cTn dur="1" fill="hold" display="0" masterRel="nextClick" afterEffect="1"/>
                                        <p:tgtEl>
                                          <p:spTgt spid="445443">
                                            <p:txEl>
                                              <p:pRg st="7" end="7"/>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smtClean="0"/>
              <a:t>JSP tags</a:t>
            </a:r>
          </a:p>
        </p:txBody>
      </p:sp>
      <p:sp>
        <p:nvSpPr>
          <p:cNvPr id="5" name="Date Placeholder 4"/>
          <p:cNvSpPr>
            <a:spLocks noGrp="1"/>
          </p:cNvSpPr>
          <p:nvPr>
            <p:ph type="dt" sz="half" idx="10"/>
          </p:nvPr>
        </p:nvSpPr>
        <p:spPr/>
        <p:txBody>
          <a:bodyPr/>
          <a:lstStyle/>
          <a:p>
            <a:fld id="{B630E50B-791B-4F87-A0F7-4A56E805668E}"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5124" name="Rectangle 3"/>
          <p:cNvSpPr>
            <a:spLocks noGrp="1" noChangeArrowheads="1"/>
          </p:cNvSpPr>
          <p:nvPr>
            <p:ph sz="quarter" idx="1"/>
          </p:nvPr>
        </p:nvSpPr>
        <p:spPr>
          <a:xfrm>
            <a:off x="928662" y="1500174"/>
            <a:ext cx="7772400" cy="4876816"/>
          </a:xfrm>
        </p:spPr>
        <p:txBody>
          <a:bodyPr>
            <a:normAutofit/>
          </a:bodyPr>
          <a:lstStyle/>
          <a:p>
            <a:pPr eaLnBrk="1" hangingPunct="1">
              <a:buNone/>
            </a:pPr>
            <a:r>
              <a:rPr lang="en-US" dirty="0" smtClean="0"/>
              <a:t>JSP tags are classified as:-</a:t>
            </a:r>
          </a:p>
          <a:p>
            <a:pPr marL="514350" indent="-514350" eaLnBrk="1" hangingPunct="1">
              <a:buFont typeface="+mj-lt"/>
              <a:buAutoNum type="arabicPeriod"/>
            </a:pPr>
            <a:r>
              <a:rPr lang="en-US" dirty="0" smtClean="0">
                <a:solidFill>
                  <a:srgbClr val="FF0000"/>
                </a:solidFill>
              </a:rPr>
              <a:t>Directive:</a:t>
            </a:r>
            <a:r>
              <a:rPr lang="en-US" dirty="0" smtClean="0"/>
              <a:t>	</a:t>
            </a:r>
          </a:p>
          <a:p>
            <a:pPr marL="1371600" lvl="2" indent="-514350"/>
            <a:r>
              <a:rPr lang="en-US" dirty="0" smtClean="0"/>
              <a:t>Affect overall structure of Servlet that result from translation.</a:t>
            </a:r>
          </a:p>
          <a:p>
            <a:pPr marL="514350" indent="-514350" eaLnBrk="1" hangingPunct="1">
              <a:buFont typeface="+mj-lt"/>
              <a:buAutoNum type="arabicPeriod"/>
            </a:pPr>
            <a:r>
              <a:rPr lang="en-US" dirty="0" smtClean="0">
                <a:solidFill>
                  <a:srgbClr val="FF0000"/>
                </a:solidFill>
              </a:rPr>
              <a:t>Scripting Elements:</a:t>
            </a:r>
            <a:r>
              <a:rPr lang="en-US" dirty="0" smtClean="0"/>
              <a:t>	</a:t>
            </a:r>
          </a:p>
          <a:p>
            <a:pPr marL="1371600" lvl="2" indent="-514350"/>
            <a:r>
              <a:rPr lang="en-US" dirty="0" smtClean="0"/>
              <a:t>Allows inserting Java code into JSP pages</a:t>
            </a:r>
          </a:p>
          <a:p>
            <a:pPr marL="514350" indent="-514350" eaLnBrk="1" hangingPunct="1">
              <a:buFont typeface="+mj-lt"/>
              <a:buAutoNum type="arabicPeriod"/>
            </a:pPr>
            <a:r>
              <a:rPr lang="en-US" dirty="0" smtClean="0">
                <a:solidFill>
                  <a:srgbClr val="FF0000"/>
                </a:solidFill>
              </a:rPr>
              <a:t>Action:	</a:t>
            </a:r>
            <a:r>
              <a:rPr lang="en-US" dirty="0" smtClean="0"/>
              <a:t>	</a:t>
            </a:r>
          </a:p>
          <a:p>
            <a:pPr marL="1371600" lvl="2" indent="-514350"/>
            <a:r>
              <a:rPr lang="en-US" dirty="0" smtClean="0"/>
              <a:t>Affect Runtime behavior of JSP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496"/>
            <a:ext cx="8229600" cy="1143000"/>
          </a:xfrm>
        </p:spPr>
        <p:txBody>
          <a:bodyPr/>
          <a:lstStyle/>
          <a:p>
            <a:r>
              <a:rPr lang="en-US" dirty="0" smtClean="0">
                <a:solidFill>
                  <a:srgbClr val="FF0000"/>
                </a:solidFill>
              </a:rPr>
              <a:t>JSP Directive</a:t>
            </a:r>
            <a:endParaRPr lang="en-IN" dirty="0"/>
          </a:p>
        </p:txBody>
      </p:sp>
      <p:sp>
        <p:nvSpPr>
          <p:cNvPr id="4" name="Date Placeholder 3"/>
          <p:cNvSpPr>
            <a:spLocks noGrp="1"/>
          </p:cNvSpPr>
          <p:nvPr>
            <p:ph type="dt" sz="half" idx="10"/>
          </p:nvPr>
        </p:nvSpPr>
        <p:spPr/>
        <p:txBody>
          <a:bodyPr/>
          <a:lstStyle/>
          <a:p>
            <a:fld id="{B837C68E-845C-4BB3-AA0C-B765AEBF18F9}"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mtClean="0"/>
              <a:t>JSP Directive </a:t>
            </a:r>
          </a:p>
        </p:txBody>
      </p:sp>
      <p:sp>
        <p:nvSpPr>
          <p:cNvPr id="5" name="Date Placeholder 4"/>
          <p:cNvSpPr>
            <a:spLocks noGrp="1"/>
          </p:cNvSpPr>
          <p:nvPr>
            <p:ph type="dt" sz="half" idx="10"/>
          </p:nvPr>
        </p:nvSpPr>
        <p:spPr/>
        <p:txBody>
          <a:bodyPr/>
          <a:lstStyle/>
          <a:p>
            <a:fld id="{275F092C-077B-4D89-B3B8-3FE1FA8051BB}"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6148" name="Rectangle 3"/>
          <p:cNvSpPr>
            <a:spLocks noGrp="1" noChangeArrowheads="1"/>
          </p:cNvSpPr>
          <p:nvPr>
            <p:ph sz="quarter" idx="1"/>
          </p:nvPr>
        </p:nvSpPr>
        <p:spPr/>
        <p:txBody>
          <a:bodyPr>
            <a:normAutofit lnSpcReduction="10000"/>
          </a:bodyPr>
          <a:lstStyle/>
          <a:p>
            <a:pPr marL="609600" indent="-609600" eaLnBrk="1" hangingPunct="1">
              <a:lnSpc>
                <a:spcPct val="80000"/>
              </a:lnSpc>
              <a:buFontTx/>
              <a:buNone/>
            </a:pPr>
            <a:r>
              <a:rPr lang="en-US" sz="2800" dirty="0" smtClean="0"/>
              <a:t>Used to set global values such as class declaration, methods, O/P content type</a:t>
            </a:r>
          </a:p>
          <a:p>
            <a:pPr marL="609600" indent="-609600" eaLnBrk="1" hangingPunct="1">
              <a:lnSpc>
                <a:spcPct val="80000"/>
              </a:lnSpc>
              <a:buFontTx/>
              <a:buNone/>
            </a:pPr>
            <a:endParaRPr lang="en-US" sz="2800" dirty="0" smtClean="0"/>
          </a:p>
          <a:p>
            <a:pPr marL="609600" indent="-609600" eaLnBrk="1" hangingPunct="1">
              <a:lnSpc>
                <a:spcPct val="80000"/>
              </a:lnSpc>
              <a:buFontTx/>
              <a:buNone/>
            </a:pPr>
            <a:r>
              <a:rPr lang="en-US" sz="2800" dirty="0" smtClean="0"/>
              <a:t>Page directive have scope for entire page</a:t>
            </a:r>
          </a:p>
          <a:p>
            <a:pPr marL="609600" indent="-609600" eaLnBrk="1" hangingPunct="1">
              <a:lnSpc>
                <a:spcPct val="80000"/>
              </a:lnSpc>
              <a:buFontTx/>
              <a:buNone/>
            </a:pPr>
            <a:endParaRPr lang="en-US" sz="2800" dirty="0" smtClean="0"/>
          </a:p>
          <a:p>
            <a:pPr marL="609600" indent="-609600" eaLnBrk="1" hangingPunct="1">
              <a:lnSpc>
                <a:spcPct val="80000"/>
              </a:lnSpc>
              <a:buFontTx/>
              <a:buNone/>
            </a:pPr>
            <a:r>
              <a:rPr lang="en-US" sz="2800" dirty="0" smtClean="0"/>
              <a:t>&lt;%@ ………….%&gt;</a:t>
            </a:r>
          </a:p>
          <a:p>
            <a:pPr marL="609600" indent="-609600" eaLnBrk="1" hangingPunct="1">
              <a:lnSpc>
                <a:spcPct val="80000"/>
              </a:lnSpc>
              <a:buFontTx/>
              <a:buNone/>
            </a:pPr>
            <a:endParaRPr lang="en-US" sz="2800" u="sng" dirty="0" smtClean="0">
              <a:solidFill>
                <a:srgbClr val="FF0000"/>
              </a:solidFill>
            </a:endParaRPr>
          </a:p>
          <a:p>
            <a:pPr marL="609600" indent="-609600" eaLnBrk="1" hangingPunct="1">
              <a:lnSpc>
                <a:spcPct val="80000"/>
              </a:lnSpc>
              <a:buFontTx/>
              <a:buNone/>
            </a:pPr>
            <a:r>
              <a:rPr lang="en-US" sz="2800" u="sng" dirty="0" smtClean="0">
                <a:solidFill>
                  <a:srgbClr val="FF0000"/>
                </a:solidFill>
              </a:rPr>
              <a:t>3 type of JSP Directive are:-</a:t>
            </a:r>
          </a:p>
          <a:p>
            <a:pPr marL="609600" indent="-609600" eaLnBrk="1" hangingPunct="1">
              <a:lnSpc>
                <a:spcPct val="80000"/>
              </a:lnSpc>
              <a:buFontTx/>
              <a:buAutoNum type="arabicPeriod"/>
            </a:pPr>
            <a:r>
              <a:rPr lang="en-US" sz="2800" dirty="0" smtClean="0"/>
              <a:t>Page directive</a:t>
            </a:r>
          </a:p>
          <a:p>
            <a:pPr marL="609600" indent="-609600">
              <a:lnSpc>
                <a:spcPct val="80000"/>
              </a:lnSpc>
              <a:buFontTx/>
              <a:buAutoNum type="arabicPeriod"/>
            </a:pPr>
            <a:r>
              <a:rPr lang="en-US" sz="2800" dirty="0" smtClean="0"/>
              <a:t>Include directive</a:t>
            </a:r>
          </a:p>
          <a:p>
            <a:pPr marL="609600" indent="-609600">
              <a:lnSpc>
                <a:spcPct val="80000"/>
              </a:lnSpc>
              <a:buFontTx/>
              <a:buAutoNum type="arabicPeriod"/>
            </a:pPr>
            <a:r>
              <a:rPr lang="en-US" sz="2800" dirty="0" err="1" smtClean="0"/>
              <a:t>Taglib</a:t>
            </a:r>
            <a:r>
              <a:rPr lang="en-US" sz="2800" dirty="0" smtClean="0"/>
              <a:t> directive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500034" y="0"/>
            <a:ext cx="7239000" cy="642938"/>
          </a:xfrm>
        </p:spPr>
        <p:txBody>
          <a:bodyPr>
            <a:normAutofit fontScale="90000"/>
          </a:bodyPr>
          <a:lstStyle/>
          <a:p>
            <a:pPr fontAlgn="auto">
              <a:spcAft>
                <a:spcPts val="0"/>
              </a:spcAft>
              <a:defRPr/>
            </a:pPr>
            <a:r>
              <a:rPr lang="en-US" dirty="0" smtClean="0">
                <a:latin typeface="Arial" charset="0"/>
              </a:rPr>
              <a:t>page</a:t>
            </a:r>
            <a:r>
              <a:rPr lang="en-US" dirty="0" smtClean="0"/>
              <a:t>-Directive</a:t>
            </a:r>
            <a:endParaRPr lang="en-US" dirty="0"/>
          </a:p>
        </p:txBody>
      </p:sp>
      <p:sp>
        <p:nvSpPr>
          <p:cNvPr id="7" name="Date Placeholder 6"/>
          <p:cNvSpPr>
            <a:spLocks noGrp="1"/>
          </p:cNvSpPr>
          <p:nvPr>
            <p:ph type="dt" sz="half" idx="10"/>
          </p:nvPr>
        </p:nvSpPr>
        <p:spPr/>
        <p:txBody>
          <a:bodyPr/>
          <a:lstStyle/>
          <a:p>
            <a:fld id="{DE5EB720-3CFE-4E6A-83AF-45A6C5E68CF4}"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a:p>
        </p:txBody>
      </p:sp>
      <p:sp>
        <p:nvSpPr>
          <p:cNvPr id="458755" name="Rectangle 3"/>
          <p:cNvSpPr>
            <a:spLocks noGrp="1" noChangeArrowheads="1"/>
          </p:cNvSpPr>
          <p:nvPr>
            <p:ph sz="quarter" idx="1"/>
          </p:nvPr>
        </p:nvSpPr>
        <p:spPr>
          <a:xfrm>
            <a:off x="304800" y="571480"/>
            <a:ext cx="8610600" cy="5448320"/>
          </a:xfrm>
        </p:spPr>
        <p:txBody>
          <a:bodyPr>
            <a:normAutofit fontScale="92500" lnSpcReduction="20000"/>
          </a:bodyPr>
          <a:lstStyle/>
          <a:p>
            <a:pPr marL="274320" indent="-274320" fontAlgn="auto">
              <a:spcAft>
                <a:spcPts val="0"/>
              </a:spcAft>
              <a:buClr>
                <a:schemeClr val="accent1"/>
              </a:buClr>
              <a:buFont typeface="Wingdings 2"/>
              <a:buChar char=""/>
              <a:defRPr/>
            </a:pPr>
            <a:r>
              <a:rPr lang="en-US" sz="1800" dirty="0">
                <a:solidFill>
                  <a:srgbClr val="CC0000"/>
                </a:solidFill>
                <a:latin typeface="Arial" charset="0"/>
              </a:rPr>
              <a:t>import</a:t>
            </a:r>
            <a:r>
              <a:rPr lang="en-US" sz="1800" dirty="0">
                <a:solidFill>
                  <a:schemeClr val="tx2"/>
                </a:solidFill>
              </a:rPr>
              <a:t> </a:t>
            </a:r>
            <a:r>
              <a:rPr lang="en-US" sz="1800" dirty="0"/>
              <a:t>attribute: A comma separated list of classes/packages to import</a:t>
            </a:r>
          </a:p>
          <a:p>
            <a:pPr marL="640080" lvl="1" indent="-246888" algn="ctr" fontAlgn="auto">
              <a:spcAft>
                <a:spcPts val="0"/>
              </a:spcAft>
              <a:buFont typeface="Arial" charset="0"/>
              <a:buNone/>
              <a:defRPr/>
            </a:pPr>
            <a:endParaRPr lang="en-US" sz="1800" dirty="0" smtClean="0">
              <a:solidFill>
                <a:srgbClr val="CC0000"/>
              </a:solidFill>
              <a:latin typeface="Arial" charset="0"/>
            </a:endParaRPr>
          </a:p>
          <a:p>
            <a:pPr marL="640080" lvl="1" indent="-246888" algn="ctr" fontAlgn="auto">
              <a:spcAft>
                <a:spcPts val="0"/>
              </a:spcAft>
              <a:buFont typeface="Arial" charset="0"/>
              <a:buNone/>
              <a:defRPr/>
            </a:pPr>
            <a:r>
              <a:rPr lang="en-US" sz="1800" dirty="0" smtClean="0">
                <a:solidFill>
                  <a:srgbClr val="CC0000"/>
                </a:solidFill>
                <a:latin typeface="Arial" charset="0"/>
              </a:rPr>
              <a:t>&lt;%@ </a:t>
            </a:r>
            <a:r>
              <a:rPr lang="en-US" sz="1800" dirty="0">
                <a:solidFill>
                  <a:srgbClr val="CC0000"/>
                </a:solidFill>
                <a:latin typeface="Arial" charset="0"/>
              </a:rPr>
              <a:t>page import=</a:t>
            </a:r>
            <a:r>
              <a:rPr lang="en-US" sz="1800" dirty="0">
                <a:solidFill>
                  <a:srgbClr val="0000FF"/>
                </a:solidFill>
                <a:latin typeface="Arial" charset="0"/>
              </a:rPr>
              <a:t>"</a:t>
            </a:r>
            <a:r>
              <a:rPr lang="en-US" sz="1800" dirty="0" err="1">
                <a:solidFill>
                  <a:srgbClr val="0000FF"/>
                </a:solidFill>
                <a:latin typeface="Arial" charset="0"/>
              </a:rPr>
              <a:t>java.util</a:t>
            </a:r>
            <a:r>
              <a:rPr lang="en-US" sz="1800" dirty="0">
                <a:solidFill>
                  <a:srgbClr val="0000FF"/>
                </a:solidFill>
                <a:latin typeface="Arial" charset="0"/>
              </a:rPr>
              <a:t>.*, java.io.*"</a:t>
            </a:r>
            <a:r>
              <a:rPr lang="en-US" sz="1800" dirty="0">
                <a:solidFill>
                  <a:srgbClr val="CC0000"/>
                </a:solidFill>
                <a:latin typeface="Arial" charset="0"/>
              </a:rPr>
              <a:t> %&gt; </a:t>
            </a:r>
            <a:endParaRPr lang="en-US" sz="1800" dirty="0" smtClean="0">
              <a:solidFill>
                <a:srgbClr val="CC0000"/>
              </a:solidFill>
              <a:latin typeface="Arial" charset="0"/>
            </a:endParaRPr>
          </a:p>
          <a:p>
            <a:pPr marL="640080" lvl="1" indent="-246888" algn="ctr" fontAlgn="auto">
              <a:spcAft>
                <a:spcPts val="0"/>
              </a:spcAft>
              <a:buFont typeface="Arial" charset="0"/>
              <a:buNone/>
              <a:defRPr/>
            </a:pPr>
            <a:endParaRPr lang="en-US" sz="1800" dirty="0">
              <a:solidFill>
                <a:srgbClr val="CC0000"/>
              </a:solidFill>
              <a:latin typeface="Arial" charset="0"/>
            </a:endParaRPr>
          </a:p>
          <a:p>
            <a:pPr marL="274320" indent="-274320" fontAlgn="auto">
              <a:spcAft>
                <a:spcPts val="0"/>
              </a:spcAft>
              <a:buClr>
                <a:schemeClr val="accent1"/>
              </a:buClr>
              <a:buFont typeface="Wingdings 2"/>
              <a:buChar char=""/>
              <a:defRPr/>
            </a:pPr>
            <a:r>
              <a:rPr lang="en-US" sz="1800" dirty="0" err="1">
                <a:solidFill>
                  <a:srgbClr val="CC0000"/>
                </a:solidFill>
                <a:latin typeface="Arial" charset="0"/>
              </a:rPr>
              <a:t>contentType</a:t>
            </a:r>
            <a:r>
              <a:rPr lang="en-US" sz="1800" dirty="0">
                <a:solidFill>
                  <a:schemeClr val="tx2"/>
                </a:solidFill>
              </a:rPr>
              <a:t> </a:t>
            </a:r>
            <a:r>
              <a:rPr lang="en-US" sz="1800" dirty="0"/>
              <a:t>attribute:</a:t>
            </a:r>
            <a:r>
              <a:rPr lang="en-US" sz="1800" dirty="0">
                <a:solidFill>
                  <a:schemeClr val="tx2"/>
                </a:solidFill>
              </a:rPr>
              <a:t> </a:t>
            </a:r>
            <a:r>
              <a:rPr lang="en-US" sz="1800" dirty="0"/>
              <a:t>Sets the MIME-Type of the resulting document (default is </a:t>
            </a:r>
            <a:r>
              <a:rPr lang="en-US" sz="1800" dirty="0" smtClean="0">
                <a:solidFill>
                  <a:srgbClr val="0000FF"/>
                </a:solidFill>
              </a:rPr>
              <a:t>text/html</a:t>
            </a:r>
            <a:r>
              <a:rPr lang="en-US" sz="1800" dirty="0" smtClean="0"/>
              <a:t>)</a:t>
            </a:r>
            <a:endParaRPr lang="en-US" sz="1800" dirty="0"/>
          </a:p>
          <a:p>
            <a:pPr marL="640080" lvl="1" indent="-246888" algn="ctr" fontAlgn="auto">
              <a:spcAft>
                <a:spcPts val="0"/>
              </a:spcAft>
              <a:buFont typeface="Arial" charset="0"/>
              <a:buNone/>
              <a:defRPr/>
            </a:pPr>
            <a:r>
              <a:rPr lang="en-US" sz="1800" dirty="0">
                <a:solidFill>
                  <a:srgbClr val="CC0000"/>
                </a:solidFill>
                <a:latin typeface="Arial" charset="0"/>
              </a:rPr>
              <a:t>&lt;%@ page </a:t>
            </a:r>
            <a:r>
              <a:rPr lang="en-US" sz="1800" dirty="0" err="1">
                <a:solidFill>
                  <a:srgbClr val="CC0000"/>
                </a:solidFill>
                <a:latin typeface="Arial" charset="0"/>
              </a:rPr>
              <a:t>contentType</a:t>
            </a:r>
            <a:r>
              <a:rPr lang="en-US" sz="1800" dirty="0">
                <a:solidFill>
                  <a:srgbClr val="CC0000"/>
                </a:solidFill>
                <a:latin typeface="Arial" charset="0"/>
              </a:rPr>
              <a:t>=</a:t>
            </a:r>
            <a:r>
              <a:rPr lang="en-US" sz="1800" dirty="0">
                <a:solidFill>
                  <a:srgbClr val="0000FF"/>
                </a:solidFill>
                <a:latin typeface="Arial" charset="0"/>
              </a:rPr>
              <a:t>"text/plain"</a:t>
            </a:r>
            <a:r>
              <a:rPr lang="en-US" sz="1800" dirty="0">
                <a:solidFill>
                  <a:srgbClr val="CC0000"/>
                </a:solidFill>
                <a:latin typeface="Arial" charset="0"/>
              </a:rPr>
              <a:t> </a:t>
            </a:r>
            <a:r>
              <a:rPr lang="en-US" sz="1800" dirty="0" smtClean="0">
                <a:solidFill>
                  <a:srgbClr val="CC0000"/>
                </a:solidFill>
                <a:latin typeface="Arial" charset="0"/>
              </a:rPr>
              <a:t>%&gt;</a:t>
            </a:r>
          </a:p>
          <a:p>
            <a:pPr marL="640080" lvl="1" indent="-246888" algn="ctr" fontAlgn="auto">
              <a:spcAft>
                <a:spcPts val="0"/>
              </a:spcAft>
              <a:buFont typeface="Arial" charset="0"/>
              <a:buNone/>
              <a:defRPr/>
            </a:pPr>
            <a:endParaRPr lang="en-US" sz="1800" dirty="0" smtClean="0">
              <a:solidFill>
                <a:srgbClr val="CC0000"/>
              </a:solidFill>
              <a:latin typeface="Arial" charset="0"/>
            </a:endParaRPr>
          </a:p>
          <a:p>
            <a:pPr>
              <a:buClr>
                <a:schemeClr val="accent1"/>
              </a:buClr>
            </a:pPr>
            <a:r>
              <a:rPr lang="en-US" sz="1800" dirty="0" smtClean="0">
                <a:solidFill>
                  <a:srgbClr val="CC0000"/>
                </a:solidFill>
                <a:latin typeface="Arial" charset="0"/>
              </a:rPr>
              <a:t>session=</a:t>
            </a:r>
            <a:r>
              <a:rPr lang="en-US" sz="1800" dirty="0" smtClean="0">
                <a:solidFill>
                  <a:srgbClr val="0000FF"/>
                </a:solidFill>
                <a:latin typeface="Arial" charset="0"/>
              </a:rPr>
              <a:t>"</a:t>
            </a:r>
            <a:r>
              <a:rPr lang="en-US" sz="1800" b="1" u="sng" dirty="0" err="1" smtClean="0">
                <a:solidFill>
                  <a:srgbClr val="0000FF"/>
                </a:solidFill>
                <a:latin typeface="Arial" charset="0"/>
              </a:rPr>
              <a:t>true</a:t>
            </a:r>
            <a:r>
              <a:rPr lang="en-US" sz="1800" dirty="0" err="1" smtClean="0">
                <a:latin typeface="Arial" charset="0"/>
              </a:rPr>
              <a:t>|</a:t>
            </a:r>
            <a:r>
              <a:rPr lang="en-US" sz="1800" dirty="0" err="1" smtClean="0">
                <a:solidFill>
                  <a:srgbClr val="0000FF"/>
                </a:solidFill>
                <a:latin typeface="Arial" charset="0"/>
              </a:rPr>
              <a:t>false</a:t>
            </a:r>
            <a:r>
              <a:rPr lang="en-US" sz="1800" dirty="0" smtClean="0">
                <a:solidFill>
                  <a:srgbClr val="0000FF"/>
                </a:solidFill>
                <a:latin typeface="Arial" charset="0"/>
              </a:rPr>
              <a:t>"</a:t>
            </a:r>
            <a:r>
              <a:rPr lang="en-US" sz="1800" dirty="0" smtClean="0">
                <a:latin typeface="Arial" charset="0"/>
              </a:rPr>
              <a:t> </a:t>
            </a:r>
            <a:r>
              <a:rPr lang="en-US" sz="1800" dirty="0" smtClean="0"/>
              <a:t>specifies if to use a session?</a:t>
            </a:r>
          </a:p>
          <a:p>
            <a:pPr>
              <a:buClr>
                <a:schemeClr val="accent1"/>
              </a:buClr>
            </a:pPr>
            <a:endParaRPr lang="en-US" sz="1800" dirty="0" smtClean="0"/>
          </a:p>
          <a:p>
            <a:pPr>
              <a:buClr>
                <a:schemeClr val="accent1"/>
              </a:buClr>
            </a:pPr>
            <a:r>
              <a:rPr lang="en-US" sz="1800" dirty="0" smtClean="0">
                <a:solidFill>
                  <a:srgbClr val="CC0000"/>
                </a:solidFill>
                <a:latin typeface="Arial" charset="0"/>
              </a:rPr>
              <a:t>buffer=</a:t>
            </a:r>
            <a:r>
              <a:rPr lang="en-US" sz="1800" dirty="0" smtClean="0">
                <a:solidFill>
                  <a:srgbClr val="0000FF"/>
                </a:solidFill>
                <a:latin typeface="Arial" charset="0"/>
              </a:rPr>
              <a:t>"</a:t>
            </a:r>
            <a:r>
              <a:rPr lang="en-US" sz="1800" i="1" dirty="0" smtClean="0">
                <a:solidFill>
                  <a:srgbClr val="0000FF"/>
                </a:solidFill>
                <a:latin typeface="Arial" charset="0"/>
              </a:rPr>
              <a:t>sizekb</a:t>
            </a:r>
            <a:r>
              <a:rPr lang="en-US" sz="1800" dirty="0" smtClean="0">
                <a:latin typeface="Arial" charset="0"/>
              </a:rPr>
              <a:t>|</a:t>
            </a:r>
            <a:r>
              <a:rPr lang="en-US" sz="1800" dirty="0" smtClean="0">
                <a:solidFill>
                  <a:srgbClr val="0000FF"/>
                </a:solidFill>
                <a:latin typeface="Arial" charset="0"/>
              </a:rPr>
              <a:t>none|</a:t>
            </a:r>
            <a:r>
              <a:rPr lang="en-US" sz="1800" b="1" u="sng" dirty="0" smtClean="0">
                <a:solidFill>
                  <a:srgbClr val="0000FF"/>
                </a:solidFill>
                <a:latin typeface="Arial" charset="0"/>
              </a:rPr>
              <a:t>8kb</a:t>
            </a:r>
            <a:r>
              <a:rPr lang="en-US" sz="1800" dirty="0" smtClean="0">
                <a:solidFill>
                  <a:srgbClr val="0000FF"/>
                </a:solidFill>
                <a:latin typeface="Arial" charset="0"/>
              </a:rPr>
              <a:t>"</a:t>
            </a:r>
          </a:p>
          <a:p>
            <a:pPr lvl="1"/>
            <a:r>
              <a:rPr lang="en-US" sz="1800" dirty="0" smtClean="0"/>
              <a:t> Specifies the content-buffer (</a:t>
            </a:r>
            <a:r>
              <a:rPr lang="en-US" sz="1800" dirty="0" smtClean="0">
                <a:solidFill>
                  <a:srgbClr val="CC0000"/>
                </a:solidFill>
                <a:latin typeface="Arial" charset="0"/>
              </a:rPr>
              <a:t>out</a:t>
            </a:r>
            <a:r>
              <a:rPr lang="en-US" sz="1800" dirty="0" smtClean="0"/>
              <a:t>) size in kilo-bytes</a:t>
            </a:r>
          </a:p>
          <a:p>
            <a:pPr lvl="1"/>
            <a:endParaRPr lang="en-US" sz="1800" dirty="0" smtClean="0"/>
          </a:p>
          <a:p>
            <a:pPr>
              <a:buClr>
                <a:schemeClr val="accent1"/>
              </a:buClr>
            </a:pPr>
            <a:r>
              <a:rPr lang="en-US" sz="1800" dirty="0" err="1" smtClean="0">
                <a:solidFill>
                  <a:srgbClr val="CC0000"/>
                </a:solidFill>
                <a:latin typeface="Arial" charset="0"/>
              </a:rPr>
              <a:t>autoFlush</a:t>
            </a:r>
            <a:r>
              <a:rPr lang="en-US" sz="1800" dirty="0" smtClean="0">
                <a:solidFill>
                  <a:srgbClr val="CC0000"/>
                </a:solidFill>
                <a:latin typeface="Arial" charset="0"/>
              </a:rPr>
              <a:t>=</a:t>
            </a:r>
            <a:r>
              <a:rPr lang="en-US" sz="1800" dirty="0" smtClean="0">
                <a:solidFill>
                  <a:srgbClr val="0000FF"/>
                </a:solidFill>
                <a:latin typeface="Arial" charset="0"/>
              </a:rPr>
              <a:t>"</a:t>
            </a:r>
            <a:r>
              <a:rPr lang="en-US" sz="1800" b="1" u="sng" dirty="0" err="1" smtClean="0">
                <a:solidFill>
                  <a:srgbClr val="0000FF"/>
                </a:solidFill>
                <a:latin typeface="Arial" charset="0"/>
              </a:rPr>
              <a:t>true</a:t>
            </a:r>
            <a:r>
              <a:rPr lang="en-US" sz="1800" dirty="0" err="1" smtClean="0">
                <a:latin typeface="Arial" charset="0"/>
              </a:rPr>
              <a:t>|</a:t>
            </a:r>
            <a:r>
              <a:rPr lang="en-US" sz="1800" dirty="0" err="1" smtClean="0">
                <a:solidFill>
                  <a:srgbClr val="0000FF"/>
                </a:solidFill>
                <a:latin typeface="Arial" charset="0"/>
              </a:rPr>
              <a:t>false</a:t>
            </a:r>
            <a:r>
              <a:rPr lang="en-US" sz="1800" dirty="0" smtClean="0">
                <a:solidFill>
                  <a:srgbClr val="0000FF"/>
                </a:solidFill>
                <a:latin typeface="Arial" charset="0"/>
              </a:rPr>
              <a:t>"</a:t>
            </a:r>
          </a:p>
          <a:p>
            <a:pPr lvl="1"/>
            <a:r>
              <a:rPr lang="en-US" sz="1800" dirty="0" smtClean="0"/>
              <a:t>Specifies whether the buffer should be flushed when it fills, or throw an exception otherwise</a:t>
            </a:r>
          </a:p>
          <a:p>
            <a:pPr lvl="1"/>
            <a:endParaRPr lang="en-US" sz="1800" dirty="0" smtClean="0"/>
          </a:p>
          <a:p>
            <a:pPr>
              <a:buClr>
                <a:schemeClr val="accent1"/>
              </a:buClr>
            </a:pPr>
            <a:r>
              <a:rPr lang="en-US" sz="1800" dirty="0" err="1" smtClean="0">
                <a:solidFill>
                  <a:srgbClr val="CC0000"/>
                </a:solidFill>
                <a:latin typeface="Arial" charset="0"/>
              </a:rPr>
              <a:t>isELIgnored</a:t>
            </a:r>
            <a:r>
              <a:rPr lang="en-US" sz="1800" dirty="0" smtClean="0">
                <a:solidFill>
                  <a:srgbClr val="CC0000"/>
                </a:solidFill>
                <a:latin typeface="Arial" charset="0"/>
              </a:rPr>
              <a:t> =</a:t>
            </a:r>
            <a:r>
              <a:rPr lang="en-US" sz="1800" dirty="0" smtClean="0">
                <a:solidFill>
                  <a:srgbClr val="0000FF"/>
                </a:solidFill>
                <a:latin typeface="Arial" charset="0"/>
              </a:rPr>
              <a:t>"</a:t>
            </a:r>
            <a:r>
              <a:rPr lang="en-US" sz="1800" b="1" u="sng" dirty="0" err="1" smtClean="0">
                <a:solidFill>
                  <a:srgbClr val="0000FF"/>
                </a:solidFill>
                <a:latin typeface="Arial" charset="0"/>
              </a:rPr>
              <a:t>true</a:t>
            </a:r>
            <a:r>
              <a:rPr lang="en-US" sz="1800" dirty="0" err="1" smtClean="0">
                <a:solidFill>
                  <a:srgbClr val="0000FF"/>
                </a:solidFill>
                <a:latin typeface="Arial" charset="0"/>
              </a:rPr>
              <a:t>|false</a:t>
            </a:r>
            <a:r>
              <a:rPr lang="en-US" sz="1800" dirty="0" smtClean="0">
                <a:solidFill>
                  <a:srgbClr val="0000FF"/>
                </a:solidFill>
                <a:latin typeface="Arial" charset="0"/>
              </a:rPr>
              <a:t>" </a:t>
            </a:r>
          </a:p>
          <a:p>
            <a:pPr lvl="1"/>
            <a:r>
              <a:rPr lang="en-US" sz="1800" dirty="0" smtClean="0"/>
              <a:t>Specifies whether </a:t>
            </a:r>
            <a:r>
              <a:rPr lang="en-US" sz="1800" i="1" dirty="0" smtClean="0">
                <a:solidFill>
                  <a:srgbClr val="0000FF"/>
                </a:solidFill>
              </a:rPr>
              <a:t>JSP expression language </a:t>
            </a:r>
            <a:r>
              <a:rPr lang="en-US" sz="1800" dirty="0" smtClean="0"/>
              <a:t>is used</a:t>
            </a:r>
          </a:p>
          <a:p>
            <a:pPr marL="640080" lvl="1" indent="-246888" algn="ctr" fontAlgn="auto">
              <a:spcAft>
                <a:spcPts val="0"/>
              </a:spcAft>
              <a:buFont typeface="Arial" charset="0"/>
              <a:buNone/>
              <a:defRPr/>
            </a:pPr>
            <a:endParaRPr lang="en-US" sz="1800" dirty="0">
              <a:solidFill>
                <a:srgbClr val="CC0000"/>
              </a:solidFill>
              <a:latin typeface="Arial" charset="0"/>
            </a:endParaRPr>
          </a:p>
          <a:p>
            <a:pPr marL="274320" indent="-274320" fontAlgn="auto">
              <a:spcAft>
                <a:spcPts val="0"/>
              </a:spcAft>
              <a:buClr>
                <a:schemeClr val="accent3"/>
              </a:buClr>
              <a:buFont typeface="Wingdings 2"/>
              <a:buChar char=""/>
              <a:defRPr/>
            </a:pPr>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childTnLst>
                                  <p:subTnLst>
                                    <p:animClr>
                                      <p:cBhvr override="childStyle">
                                        <p:cTn dur="1" fill="hold" display="0" masterRel="nextClick" afterEffect="1"/>
                                        <p:tgtEl>
                                          <p:spTgt spid="458755">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8755">
                                            <p:txEl>
                                              <p:pRg st="2" end="2"/>
                                            </p:txEl>
                                          </p:spTgt>
                                        </p:tgtEl>
                                        <p:attrNameLst>
                                          <p:attrName>style.visibility</p:attrName>
                                        </p:attrNameLst>
                                      </p:cBhvr>
                                      <p:to>
                                        <p:strVal val="visible"/>
                                      </p:to>
                                    </p:set>
                                  </p:childTnLst>
                                  <p:subTnLst>
                                    <p:animClr>
                                      <p:cBhvr override="childStyle">
                                        <p:cTn dur="1" fill="hold" display="0" masterRel="nextClick" afterEffect="1"/>
                                        <p:tgtEl>
                                          <p:spTgt spid="458755">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8755">
                                            <p:txEl>
                                              <p:pRg st="4" end="4"/>
                                            </p:txEl>
                                          </p:spTgt>
                                        </p:tgtEl>
                                        <p:attrNameLst>
                                          <p:attrName>style.visibility</p:attrName>
                                        </p:attrNameLst>
                                      </p:cBhvr>
                                      <p:to>
                                        <p:strVal val="visible"/>
                                      </p:to>
                                    </p:set>
                                  </p:childTnLst>
                                  <p:subTnLst>
                                    <p:animClr>
                                      <p:cBhvr override="childStyle">
                                        <p:cTn dur="1" fill="hold" display="0" masterRel="nextClick" afterEffect="1"/>
                                        <p:tgtEl>
                                          <p:spTgt spid="458755">
                                            <p:txEl>
                                              <p:pRg st="4" end="4"/>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8755">
                                            <p:txEl>
                                              <p:pRg st="5" end="5"/>
                                            </p:txEl>
                                          </p:spTgt>
                                        </p:tgtEl>
                                        <p:attrNameLst>
                                          <p:attrName>style.visibility</p:attrName>
                                        </p:attrNameLst>
                                      </p:cBhvr>
                                      <p:to>
                                        <p:strVal val="visible"/>
                                      </p:to>
                                    </p:set>
                                  </p:childTnLst>
                                  <p:subTnLst>
                                    <p:animClr>
                                      <p:cBhvr override="childStyle">
                                        <p:cTn dur="1" fill="hold" display="0" masterRel="nextClick" afterEffect="1"/>
                                        <p:tgtEl>
                                          <p:spTgt spid="458755">
                                            <p:txEl>
                                              <p:pRg st="5" end="5"/>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8755">
                                            <p:txEl>
                                              <p:pRg st="7" end="7"/>
                                            </p:txEl>
                                          </p:spTgt>
                                        </p:tgtEl>
                                        <p:attrNameLst>
                                          <p:attrName>style.visibility</p:attrName>
                                        </p:attrNameLst>
                                      </p:cBhvr>
                                      <p:to>
                                        <p:strVal val="visible"/>
                                      </p:to>
                                    </p:set>
                                  </p:childTnLst>
                                  <p:subTnLst>
                                    <p:animClr>
                                      <p:cBhvr override="childStyle">
                                        <p:cTn dur="1" fill="hold" display="0" masterRel="nextClick" afterEffect="1"/>
                                        <p:tgtEl>
                                          <p:spTgt spid="458755">
                                            <p:txEl>
                                              <p:pRg st="7" end="7"/>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8755">
                                            <p:txEl>
                                              <p:pRg st="9" end="9"/>
                                            </p:txEl>
                                          </p:spTgt>
                                        </p:tgtEl>
                                        <p:attrNameLst>
                                          <p:attrName>style.visibility</p:attrName>
                                        </p:attrNameLst>
                                      </p:cBhvr>
                                      <p:to>
                                        <p:strVal val="visible"/>
                                      </p:to>
                                    </p:set>
                                  </p:childTnLst>
                                  <p:subTnLst>
                                    <p:animClr>
                                      <p:cBhvr override="childStyle">
                                        <p:cTn dur="1" fill="hold" display="0" masterRel="nextClick" afterEffect="1"/>
                                        <p:tgtEl>
                                          <p:spTgt spid="458755">
                                            <p:txEl>
                                              <p:pRg st="9" end="9"/>
                                            </p:txEl>
                                          </p:spTgt>
                                        </p:tgtEl>
                                        <p:attrNameLst>
                                          <p:attrName>ppt_c</p:attrName>
                                        </p:attrNameLst>
                                      </p:cBhvr>
                                      <p:to>
                                        <a:schemeClr val="tx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8755">
                                            <p:txEl>
                                              <p:pRg st="10" end="10"/>
                                            </p:txEl>
                                          </p:spTgt>
                                        </p:tgtEl>
                                        <p:attrNameLst>
                                          <p:attrName>style.visibility</p:attrName>
                                        </p:attrNameLst>
                                      </p:cBhvr>
                                      <p:to>
                                        <p:strVal val="visible"/>
                                      </p:to>
                                    </p:set>
                                  </p:childTnLst>
                                  <p:subTnLst>
                                    <p:animClr>
                                      <p:cBhvr override="childStyle">
                                        <p:cTn dur="1" fill="hold" display="0" masterRel="nextClick" afterEffect="1"/>
                                        <p:tgtEl>
                                          <p:spTgt spid="458755">
                                            <p:txEl>
                                              <p:pRg st="10" end="10"/>
                                            </p:txEl>
                                          </p:spTgt>
                                        </p:tgtEl>
                                        <p:attrNameLst>
                                          <p:attrName>ppt_c</p:attrName>
                                        </p:attrNameLst>
                                      </p:cBhvr>
                                      <p:to>
                                        <a:schemeClr val="tx1"/>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8755">
                                            <p:txEl>
                                              <p:pRg st="12" end="12"/>
                                            </p:txEl>
                                          </p:spTgt>
                                        </p:tgtEl>
                                        <p:attrNameLst>
                                          <p:attrName>style.visibility</p:attrName>
                                        </p:attrNameLst>
                                      </p:cBhvr>
                                      <p:to>
                                        <p:strVal val="visible"/>
                                      </p:to>
                                    </p:set>
                                  </p:childTnLst>
                                  <p:subTnLst>
                                    <p:animClr>
                                      <p:cBhvr override="childStyle">
                                        <p:cTn dur="1" fill="hold" display="0" masterRel="nextClick" afterEffect="1"/>
                                        <p:tgtEl>
                                          <p:spTgt spid="458755">
                                            <p:txEl>
                                              <p:pRg st="12" end="12"/>
                                            </p:txEl>
                                          </p:spTgt>
                                        </p:tgtEl>
                                        <p:attrNameLst>
                                          <p:attrName>ppt_c</p:attrName>
                                        </p:attrNameLst>
                                      </p:cBhvr>
                                      <p:to>
                                        <a:schemeClr val="tx1"/>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8755">
                                            <p:txEl>
                                              <p:pRg st="13" end="13"/>
                                            </p:txEl>
                                          </p:spTgt>
                                        </p:tgtEl>
                                        <p:attrNameLst>
                                          <p:attrName>style.visibility</p:attrName>
                                        </p:attrNameLst>
                                      </p:cBhvr>
                                      <p:to>
                                        <p:strVal val="visible"/>
                                      </p:to>
                                    </p:set>
                                  </p:childTnLst>
                                  <p:subTnLst>
                                    <p:animClr>
                                      <p:cBhvr override="childStyle">
                                        <p:cTn dur="1" fill="hold" display="0" masterRel="nextClick" afterEffect="1"/>
                                        <p:tgtEl>
                                          <p:spTgt spid="458755">
                                            <p:txEl>
                                              <p:pRg st="13" end="13"/>
                                            </p:txEl>
                                          </p:spTgt>
                                        </p:tgtEl>
                                        <p:attrNameLst>
                                          <p:attrName>ppt_c</p:attrName>
                                        </p:attrNameLst>
                                      </p:cBhvr>
                                      <p:to>
                                        <a:schemeClr val="tx1"/>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8755">
                                            <p:txEl>
                                              <p:pRg st="15" end="15"/>
                                            </p:txEl>
                                          </p:spTgt>
                                        </p:tgtEl>
                                        <p:attrNameLst>
                                          <p:attrName>style.visibility</p:attrName>
                                        </p:attrNameLst>
                                      </p:cBhvr>
                                      <p:to>
                                        <p:strVal val="visible"/>
                                      </p:to>
                                    </p:set>
                                  </p:childTnLst>
                                  <p:subTnLst>
                                    <p:animClr>
                                      <p:cBhvr override="childStyle">
                                        <p:cTn dur="1" fill="hold" display="0" masterRel="nextClick" afterEffect="1"/>
                                        <p:tgtEl>
                                          <p:spTgt spid="458755">
                                            <p:txEl>
                                              <p:pRg st="15" end="15"/>
                                            </p:txEl>
                                          </p:spTgt>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8755">
                                            <p:txEl>
                                              <p:pRg st="16" end="16"/>
                                            </p:txEl>
                                          </p:spTgt>
                                        </p:tgtEl>
                                        <p:attrNameLst>
                                          <p:attrName>style.visibility</p:attrName>
                                        </p:attrNameLst>
                                      </p:cBhvr>
                                      <p:to>
                                        <p:strVal val="visible"/>
                                      </p:to>
                                    </p:set>
                                  </p:childTnLst>
                                  <p:subTnLst>
                                    <p:animClr>
                                      <p:cBhvr override="childStyle">
                                        <p:cTn dur="1" fill="hold" display="0" masterRel="nextClick" afterEffect="1"/>
                                        <p:tgtEl>
                                          <p:spTgt spid="458755">
                                            <p:txEl>
                                              <p:pRg st="16" end="1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Page Directive Example…</a:t>
            </a:r>
          </a:p>
        </p:txBody>
      </p:sp>
      <p:sp>
        <p:nvSpPr>
          <p:cNvPr id="5" name="Date Placeholder 4"/>
          <p:cNvSpPr>
            <a:spLocks noGrp="1"/>
          </p:cNvSpPr>
          <p:nvPr>
            <p:ph type="dt" sz="half" idx="10"/>
          </p:nvPr>
        </p:nvSpPr>
        <p:spPr/>
        <p:txBody>
          <a:bodyPr/>
          <a:lstStyle/>
          <a:p>
            <a:fld id="{7D77F2D1-C342-4008-9099-31D027EB48B9}"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7172" name="Rectangle 3"/>
          <p:cNvSpPr>
            <a:spLocks noGrp="1" noChangeArrowheads="1"/>
          </p:cNvSpPr>
          <p:nvPr>
            <p:ph sz="quarter" idx="1"/>
          </p:nvPr>
        </p:nvSpPr>
        <p:spPr/>
        <p:txBody>
          <a:bodyPr/>
          <a:lstStyle/>
          <a:p>
            <a:pPr eaLnBrk="1" hangingPunct="1">
              <a:buFontTx/>
              <a:buNone/>
            </a:pPr>
            <a:r>
              <a:rPr lang="en-US" smtClean="0"/>
              <a:t>&lt;%@ page language=“java” import=“java.util.Date(), java.util.Dateformate()” iserrorpage=“false”%&gt;</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Include directive</a:t>
            </a:r>
          </a:p>
        </p:txBody>
      </p:sp>
      <p:sp>
        <p:nvSpPr>
          <p:cNvPr id="5" name="Date Placeholder 4"/>
          <p:cNvSpPr>
            <a:spLocks noGrp="1"/>
          </p:cNvSpPr>
          <p:nvPr>
            <p:ph type="dt" sz="half" idx="10"/>
          </p:nvPr>
        </p:nvSpPr>
        <p:spPr/>
        <p:txBody>
          <a:bodyPr/>
          <a:lstStyle/>
          <a:p>
            <a:fld id="{4BECB865-242C-4D54-B672-D369D7449F82}"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8196" name="Rectangle 3"/>
          <p:cNvSpPr>
            <a:spLocks noGrp="1" noChangeArrowheads="1"/>
          </p:cNvSpPr>
          <p:nvPr>
            <p:ph sz="quarter" idx="1"/>
          </p:nvPr>
        </p:nvSpPr>
        <p:spPr>
          <a:xfrm>
            <a:off x="457200" y="1785926"/>
            <a:ext cx="8229600" cy="4340237"/>
          </a:xfrm>
        </p:spPr>
        <p:txBody>
          <a:bodyPr>
            <a:normAutofit lnSpcReduction="10000"/>
          </a:bodyPr>
          <a:lstStyle/>
          <a:p>
            <a:pPr eaLnBrk="1" hangingPunct="1">
              <a:buFontTx/>
              <a:buNone/>
            </a:pPr>
            <a:r>
              <a:rPr lang="en-US" dirty="0" smtClean="0"/>
              <a:t>Instruct container to include content of resources in current JSP (inserting inline)</a:t>
            </a:r>
          </a:p>
          <a:p>
            <a:pPr eaLnBrk="1" hangingPunct="1">
              <a:buFontTx/>
              <a:buNone/>
            </a:pPr>
            <a:endParaRPr lang="en-US" dirty="0" smtClean="0"/>
          </a:p>
          <a:p>
            <a:pPr eaLnBrk="1" hangingPunct="1">
              <a:buFontTx/>
              <a:buNone/>
            </a:pPr>
            <a:r>
              <a:rPr lang="en-US" dirty="0" smtClean="0"/>
              <a:t>Ex: consider a.jsp contains</a:t>
            </a:r>
          </a:p>
          <a:p>
            <a:pPr eaLnBrk="1" hangingPunct="1">
              <a:buFontTx/>
              <a:buNone/>
            </a:pPr>
            <a:r>
              <a:rPr lang="en-US" dirty="0" smtClean="0"/>
              <a:t>&lt;%@ include file=“abc.jsp”&gt; </a:t>
            </a:r>
            <a:r>
              <a:rPr lang="en-US" dirty="0" smtClean="0">
                <a:sym typeface="Wingdings" pitchFamily="2" charset="2"/>
              </a:rPr>
              <a:t></a:t>
            </a:r>
          </a:p>
          <a:p>
            <a:pPr eaLnBrk="1" hangingPunct="1">
              <a:buFontTx/>
              <a:buNone/>
            </a:pPr>
            <a:r>
              <a:rPr lang="en-US" dirty="0" smtClean="0">
                <a:sym typeface="Wingdings" pitchFamily="2" charset="2"/>
              </a:rPr>
              <a:t>All code of abc.jsp is copied to a.jsp</a:t>
            </a:r>
          </a:p>
          <a:p>
            <a:pPr>
              <a:buNone/>
            </a:pPr>
            <a:endParaRPr lang="en-US" dirty="0" smtClean="0"/>
          </a:p>
          <a:p>
            <a:pPr>
              <a:buNone/>
            </a:pPr>
            <a:r>
              <a:rPr lang="en-US" dirty="0" smtClean="0"/>
              <a:t>As of Tomcat 5.x, generated </a:t>
            </a:r>
            <a:r>
              <a:rPr lang="en-US" dirty="0" err="1" smtClean="0"/>
              <a:t>Servlets</a:t>
            </a:r>
            <a:r>
              <a:rPr lang="en-US" dirty="0" smtClean="0"/>
              <a:t> are updated when included files change (unlike older versions...)</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smtClean="0"/>
              <a:t>Include Directive</a:t>
            </a:r>
          </a:p>
        </p:txBody>
      </p:sp>
      <p:sp>
        <p:nvSpPr>
          <p:cNvPr id="14" name="Date Placeholder 13"/>
          <p:cNvSpPr>
            <a:spLocks noGrp="1"/>
          </p:cNvSpPr>
          <p:nvPr>
            <p:ph type="dt" sz="half" idx="10"/>
          </p:nvPr>
        </p:nvSpPr>
        <p:spPr/>
        <p:txBody>
          <a:bodyPr/>
          <a:lstStyle/>
          <a:p>
            <a:fld id="{B54B4656-8070-43E9-8E7A-CF196EB5EFFF}" type="datetime1">
              <a:rPr lang="en-US" smtClean="0"/>
              <a:pPr/>
              <a:t>7/4/2016</a:t>
            </a:fld>
            <a:endParaRPr lang="en-IN"/>
          </a:p>
        </p:txBody>
      </p:sp>
      <p:sp>
        <p:nvSpPr>
          <p:cNvPr id="13" name="Footer Placeholder 12"/>
          <p:cNvSpPr>
            <a:spLocks noGrp="1"/>
          </p:cNvSpPr>
          <p:nvPr>
            <p:ph type="ftr" sz="quarter" idx="11"/>
          </p:nvPr>
        </p:nvSpPr>
        <p:spPr/>
        <p:txBody>
          <a:bodyPr/>
          <a:lstStyle/>
          <a:p>
            <a:pPr>
              <a:defRPr/>
            </a:pPr>
            <a:r>
              <a:rPr lang="en-US" smtClean="0"/>
              <a:t>JSP</a:t>
            </a:r>
            <a:endParaRPr lang="en-US"/>
          </a:p>
        </p:txBody>
      </p:sp>
      <p:sp>
        <p:nvSpPr>
          <p:cNvPr id="266244" name="Rectangle 4"/>
          <p:cNvSpPr>
            <a:spLocks noChangeArrowheads="1"/>
          </p:cNvSpPr>
          <p:nvPr/>
        </p:nvSpPr>
        <p:spPr bwMode="auto">
          <a:xfrm>
            <a:off x="457200" y="2438400"/>
            <a:ext cx="2286000" cy="1371600"/>
          </a:xfrm>
          <a:prstGeom prst="rect">
            <a:avLst/>
          </a:prstGeom>
          <a:solidFill>
            <a:srgbClr val="0099CC"/>
          </a:solidFill>
          <a:ln w="9525" algn="ctr">
            <a:solidFill>
              <a:srgbClr val="0099CC"/>
            </a:solidFill>
            <a:miter lim="800000"/>
            <a:headEnd/>
            <a:tailEnd/>
          </a:ln>
        </p:spPr>
        <p:txBody>
          <a:bodyPr wrap="none" anchor="b"/>
          <a:lstStyle/>
          <a:p>
            <a:r>
              <a:rPr lang="en-US" sz="2800">
                <a:solidFill>
                  <a:schemeClr val="bg1"/>
                </a:solidFill>
                <a:latin typeface="Constantia" pitchFamily="18" charset="0"/>
              </a:rPr>
              <a:t>File1.jsp</a:t>
            </a:r>
          </a:p>
        </p:txBody>
      </p:sp>
      <p:sp>
        <p:nvSpPr>
          <p:cNvPr id="266245" name="Rectangle 5"/>
          <p:cNvSpPr>
            <a:spLocks noChangeArrowheads="1"/>
          </p:cNvSpPr>
          <p:nvPr/>
        </p:nvSpPr>
        <p:spPr bwMode="auto">
          <a:xfrm>
            <a:off x="457200" y="3810000"/>
            <a:ext cx="2286000" cy="1371600"/>
          </a:xfrm>
          <a:prstGeom prst="rect">
            <a:avLst/>
          </a:prstGeom>
          <a:solidFill>
            <a:srgbClr val="0099CC"/>
          </a:solidFill>
          <a:ln w="9525" algn="ctr">
            <a:solidFill>
              <a:srgbClr val="0099CC"/>
            </a:solidFill>
            <a:miter lim="800000"/>
            <a:headEnd/>
            <a:tailEnd/>
          </a:ln>
        </p:spPr>
        <p:txBody>
          <a:bodyPr wrap="none"/>
          <a:lstStyle/>
          <a:p>
            <a:r>
              <a:rPr lang="en-US" sz="2800">
                <a:solidFill>
                  <a:srgbClr val="0099CC"/>
                </a:solidFill>
                <a:latin typeface="Times New Roman" pitchFamily="18" charset="0"/>
                <a:cs typeface="Times New Roman" pitchFamily="18" charset="0"/>
              </a:rPr>
              <a:t> </a:t>
            </a:r>
          </a:p>
        </p:txBody>
      </p:sp>
      <p:sp>
        <p:nvSpPr>
          <p:cNvPr id="266246" name="Rectangle 6"/>
          <p:cNvSpPr>
            <a:spLocks noChangeArrowheads="1"/>
          </p:cNvSpPr>
          <p:nvPr/>
        </p:nvSpPr>
        <p:spPr bwMode="auto">
          <a:xfrm>
            <a:off x="4267200" y="3124200"/>
            <a:ext cx="2286000" cy="1371600"/>
          </a:xfrm>
          <a:prstGeom prst="rect">
            <a:avLst/>
          </a:prstGeom>
          <a:solidFill>
            <a:srgbClr val="66FF33"/>
          </a:solidFill>
          <a:ln w="9525" algn="ctr">
            <a:solidFill>
              <a:srgbClr val="66FF33"/>
            </a:solidFill>
            <a:miter lim="800000"/>
            <a:headEnd/>
            <a:tailEnd/>
          </a:ln>
        </p:spPr>
        <p:txBody>
          <a:bodyPr wrap="none" anchor="ctr"/>
          <a:lstStyle/>
          <a:p>
            <a:r>
              <a:rPr lang="en-US" sz="2800">
                <a:latin typeface="Constantia" pitchFamily="18" charset="0"/>
              </a:rPr>
              <a:t>File2.jsp</a:t>
            </a:r>
          </a:p>
        </p:txBody>
      </p:sp>
      <p:grpSp>
        <p:nvGrpSpPr>
          <p:cNvPr id="2" name="Group 12"/>
          <p:cNvGrpSpPr>
            <a:grpSpLocks/>
          </p:cNvGrpSpPr>
          <p:nvPr/>
        </p:nvGrpSpPr>
        <p:grpSpPr bwMode="auto">
          <a:xfrm>
            <a:off x="2819400" y="3200400"/>
            <a:ext cx="3200400" cy="1295400"/>
            <a:chOff x="2736" y="1968"/>
            <a:chExt cx="2016" cy="816"/>
          </a:xfrm>
        </p:grpSpPr>
        <p:sp>
          <p:nvSpPr>
            <p:cNvPr id="57356" name="Oval 9"/>
            <p:cNvSpPr>
              <a:spLocks noChangeArrowheads="1"/>
            </p:cNvSpPr>
            <p:nvPr/>
          </p:nvSpPr>
          <p:spPr bwMode="auto">
            <a:xfrm>
              <a:off x="3408" y="1968"/>
              <a:ext cx="1344" cy="816"/>
            </a:xfrm>
            <a:prstGeom prst="ellipse">
              <a:avLst/>
            </a:prstGeom>
            <a:gradFill rotWithShape="1">
              <a:gsLst>
                <a:gs pos="0">
                  <a:srgbClr val="C0C0C0"/>
                </a:gs>
                <a:gs pos="100000">
                  <a:srgbClr val="FFFFFF"/>
                </a:gs>
              </a:gsLst>
              <a:lin ang="5400000" scaled="1"/>
            </a:gradFill>
            <a:ln w="9525" algn="ctr">
              <a:solidFill>
                <a:schemeClr val="tx1"/>
              </a:solidFill>
              <a:round/>
              <a:headEnd/>
              <a:tailEnd/>
            </a:ln>
          </p:spPr>
          <p:txBody>
            <a:bodyPr wrap="none" anchor="ctr"/>
            <a:lstStyle/>
            <a:p>
              <a:r>
                <a:rPr lang="en-US" sz="2800">
                  <a:latin typeface="Times New Roman" pitchFamily="18" charset="0"/>
                  <a:cs typeface="Times New Roman" pitchFamily="18" charset="0"/>
                </a:rPr>
                <a:t>Servlet</a:t>
              </a:r>
            </a:p>
          </p:txBody>
        </p:sp>
        <p:sp>
          <p:nvSpPr>
            <p:cNvPr id="57357" name="AutoShape 10"/>
            <p:cNvSpPr>
              <a:spLocks noChangeArrowheads="1"/>
            </p:cNvSpPr>
            <p:nvPr/>
          </p:nvSpPr>
          <p:spPr bwMode="auto">
            <a:xfrm>
              <a:off x="2736" y="2208"/>
              <a:ext cx="480" cy="336"/>
            </a:xfrm>
            <a:prstGeom prst="rightArrow">
              <a:avLst>
                <a:gd name="adj1" fmla="val 50000"/>
                <a:gd name="adj2" fmla="val 35714"/>
              </a:avLst>
            </a:prstGeom>
            <a:gradFill rotWithShape="1">
              <a:gsLst>
                <a:gs pos="0">
                  <a:srgbClr val="C0C0C0"/>
                </a:gs>
                <a:gs pos="100000">
                  <a:srgbClr val="FFFFFF"/>
                </a:gs>
              </a:gsLst>
              <a:lin ang="5400000" scaled="1"/>
            </a:gradFill>
            <a:ln w="9525" algn="ctr">
              <a:solidFill>
                <a:schemeClr val="tx1"/>
              </a:solidFill>
              <a:miter lim="800000"/>
              <a:headEnd/>
              <a:tailEnd/>
            </a:ln>
          </p:spPr>
          <p:txBody>
            <a:bodyPr wrap="none" anchor="ctr"/>
            <a:lstStyle/>
            <a:p>
              <a:endParaRPr lang="en-US">
                <a:latin typeface="Constantia" pitchFamily="18" charset="0"/>
              </a:endParaRPr>
            </a:p>
          </p:txBody>
        </p:sp>
      </p:grpSp>
      <p:grpSp>
        <p:nvGrpSpPr>
          <p:cNvPr id="3" name="Group 16"/>
          <p:cNvGrpSpPr>
            <a:grpSpLocks/>
          </p:cNvGrpSpPr>
          <p:nvPr/>
        </p:nvGrpSpPr>
        <p:grpSpPr bwMode="auto">
          <a:xfrm>
            <a:off x="6096000" y="3124200"/>
            <a:ext cx="2743200" cy="1371600"/>
            <a:chOff x="3840" y="1968"/>
            <a:chExt cx="1728" cy="864"/>
          </a:xfrm>
        </p:grpSpPr>
        <p:sp>
          <p:nvSpPr>
            <p:cNvPr id="57354" name="Rectangle 14"/>
            <p:cNvSpPr>
              <a:spLocks noChangeArrowheads="1"/>
            </p:cNvSpPr>
            <p:nvPr/>
          </p:nvSpPr>
          <p:spPr bwMode="auto">
            <a:xfrm>
              <a:off x="4128" y="1968"/>
              <a:ext cx="1440" cy="864"/>
            </a:xfrm>
            <a:prstGeom prst="rect">
              <a:avLst/>
            </a:prstGeom>
            <a:solidFill>
              <a:srgbClr val="00FFCC"/>
            </a:solidFill>
            <a:ln w="9525" algn="ctr">
              <a:solidFill>
                <a:schemeClr val="tx1"/>
              </a:solidFill>
              <a:miter lim="800000"/>
              <a:headEnd/>
              <a:tailEnd/>
            </a:ln>
          </p:spPr>
          <p:txBody>
            <a:bodyPr wrap="none"/>
            <a:lstStyle/>
            <a:p>
              <a:r>
                <a:rPr lang="en-US" sz="2800">
                  <a:latin typeface="Times New Roman" pitchFamily="18" charset="0"/>
                  <a:cs typeface="Times New Roman" pitchFamily="18" charset="0"/>
                </a:rPr>
                <a:t> HTML</a:t>
              </a:r>
            </a:p>
            <a:p>
              <a:r>
                <a:rPr lang="en-US" sz="2800">
                  <a:latin typeface="Times New Roman" pitchFamily="18" charset="0"/>
                  <a:cs typeface="Times New Roman" pitchFamily="18" charset="0"/>
                </a:rPr>
                <a:t>content</a:t>
              </a:r>
            </a:p>
          </p:txBody>
        </p:sp>
        <p:sp>
          <p:nvSpPr>
            <p:cNvPr id="57355" name="Line 15"/>
            <p:cNvSpPr>
              <a:spLocks noChangeShapeType="1"/>
            </p:cNvSpPr>
            <p:nvPr/>
          </p:nvSpPr>
          <p:spPr bwMode="auto">
            <a:xfrm flipV="1">
              <a:off x="3840" y="2400"/>
              <a:ext cx="288" cy="0"/>
            </a:xfrm>
            <a:prstGeom prst="line">
              <a:avLst/>
            </a:prstGeom>
            <a:noFill/>
            <a:ln w="38100">
              <a:solidFill>
                <a:schemeClr val="tx1"/>
              </a:solidFill>
              <a:round/>
              <a:headEnd/>
              <a:tailEnd type="stealth" w="lg" len="lg"/>
            </a:ln>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5.78035E-7 L 3.33333E-6 0.09988 " pathEditMode="fixed" rAng="0" ptsTypes="AA">
                                      <p:cBhvr>
                                        <p:cTn id="6" dur="1000" fill="hold"/>
                                        <p:tgtEl>
                                          <p:spTgt spid="266245"/>
                                        </p:tgtEl>
                                        <p:attrNameLst>
                                          <p:attrName>ppt_x</p:attrName>
                                          <p:attrName>ppt_y</p:attrName>
                                        </p:attrNameLst>
                                      </p:cBhvr>
                                      <p:rCtr x="0" y="50"/>
                                    </p:animMotion>
                                  </p:childTnLst>
                                </p:cTn>
                              </p:par>
                              <p:par>
                                <p:cTn id="7" presetID="64" presetClass="path" presetSubtype="0" accel="50000" decel="50000" fill="hold" grpId="0" nodeType="withEffect">
                                  <p:stCondLst>
                                    <p:cond delay="0"/>
                                  </p:stCondLst>
                                  <p:childTnLst>
                                    <p:animMotion origin="layout" path="M 3.33333E-6 -6.35838E-7 L 3.33333E-6 -0.09988 " pathEditMode="fixed" rAng="0" ptsTypes="AA">
                                      <p:cBhvr>
                                        <p:cTn id="8" dur="1000" fill="hold"/>
                                        <p:tgtEl>
                                          <p:spTgt spid="266244"/>
                                        </p:tgtEl>
                                        <p:attrNameLst>
                                          <p:attrName>ppt_x</p:attrName>
                                          <p:attrName>ppt_y</p:attrName>
                                        </p:attrNameLst>
                                      </p:cBhvr>
                                      <p:rCtr x="0" y="-50"/>
                                    </p:animMotion>
                                  </p:childTnLst>
                                </p:cTn>
                              </p:par>
                              <p:par>
                                <p:cTn id="9" presetID="35" presetClass="path" presetSubtype="0" accel="50000" decel="50000" fill="hold" grpId="0" nodeType="withEffect">
                                  <p:stCondLst>
                                    <p:cond delay="0"/>
                                  </p:stCondLst>
                                  <p:childTnLst>
                                    <p:animMotion origin="layout" path="M -3.33333E-6 -4.44444E-6 L -0.41666 -4.44444E-6 " pathEditMode="fixed" rAng="0" ptsTypes="AA">
                                      <p:cBhvr>
                                        <p:cTn id="10" dur="1000" fill="hold"/>
                                        <p:tgtEl>
                                          <p:spTgt spid="266246"/>
                                        </p:tgtEl>
                                        <p:attrNameLst>
                                          <p:attrName>ppt_x</p:attrName>
                                          <p:attrName>ppt_y</p:attrName>
                                        </p:attrNameLst>
                                      </p:cBhvr>
                                      <p:rCtr x="-208" y="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P spid="266245" grpId="0" animBg="1"/>
      <p:bldP spid="2662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Include directive :Example</a:t>
            </a:r>
          </a:p>
        </p:txBody>
      </p:sp>
      <p:sp>
        <p:nvSpPr>
          <p:cNvPr id="5" name="Date Placeholder 4"/>
          <p:cNvSpPr>
            <a:spLocks noGrp="1"/>
          </p:cNvSpPr>
          <p:nvPr>
            <p:ph type="dt" sz="half" idx="10"/>
          </p:nvPr>
        </p:nvSpPr>
        <p:spPr/>
        <p:txBody>
          <a:bodyPr/>
          <a:lstStyle/>
          <a:p>
            <a:fld id="{C4CB5FB2-CAE8-4E6B-BFC2-F33B5E6F9493}"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9220" name="Rectangle 3"/>
          <p:cNvSpPr>
            <a:spLocks noGrp="1" noChangeArrowheads="1"/>
          </p:cNvSpPr>
          <p:nvPr>
            <p:ph sz="quarter" idx="1"/>
          </p:nvPr>
        </p:nvSpPr>
        <p:spPr/>
        <p:txBody>
          <a:bodyPr/>
          <a:lstStyle/>
          <a:p>
            <a:pPr eaLnBrk="1" hangingPunct="1">
              <a:lnSpc>
                <a:spcPct val="80000"/>
              </a:lnSpc>
              <a:buFontTx/>
              <a:buNone/>
            </a:pPr>
            <a:r>
              <a:rPr lang="en-US" sz="2400" b="1" dirty="0" smtClean="0"/>
              <a:t>Demo.jps</a:t>
            </a:r>
          </a:p>
          <a:p>
            <a:pPr eaLnBrk="1" hangingPunct="1">
              <a:lnSpc>
                <a:spcPct val="80000"/>
              </a:lnSpc>
              <a:buFontTx/>
              <a:buNone/>
            </a:pPr>
            <a:r>
              <a:rPr lang="en-US" sz="2000" dirty="0" smtClean="0"/>
              <a:t>&lt;html&gt;</a:t>
            </a:r>
          </a:p>
          <a:p>
            <a:pPr eaLnBrk="1" hangingPunct="1">
              <a:lnSpc>
                <a:spcPct val="80000"/>
              </a:lnSpc>
              <a:buFontTx/>
              <a:buNone/>
            </a:pPr>
            <a:r>
              <a:rPr lang="en-US" sz="2000" dirty="0" smtClean="0"/>
              <a:t>&lt;head&gt;&lt;/head&gt;</a:t>
            </a:r>
          </a:p>
          <a:p>
            <a:pPr eaLnBrk="1" hangingPunct="1">
              <a:lnSpc>
                <a:spcPct val="80000"/>
              </a:lnSpc>
              <a:buFontTx/>
              <a:buNone/>
            </a:pPr>
            <a:r>
              <a:rPr lang="en-US" sz="2000" dirty="0" smtClean="0"/>
              <a:t>&lt;body&gt;</a:t>
            </a:r>
          </a:p>
          <a:p>
            <a:pPr eaLnBrk="1" hangingPunct="1">
              <a:lnSpc>
                <a:spcPct val="80000"/>
              </a:lnSpc>
              <a:buFontTx/>
              <a:buNone/>
            </a:pPr>
            <a:r>
              <a:rPr lang="en-US" sz="2000" dirty="0" smtClean="0"/>
              <a:t>	&lt;h1&gt;include directive&lt;/h1&gt;</a:t>
            </a:r>
          </a:p>
          <a:p>
            <a:pPr eaLnBrk="1" hangingPunct="1">
              <a:lnSpc>
                <a:spcPct val="80000"/>
              </a:lnSpc>
              <a:buFontTx/>
              <a:buNone/>
            </a:pPr>
            <a:r>
              <a:rPr lang="en-US" sz="2000" dirty="0" smtClean="0"/>
              <a:t>	&lt;%@ include file=“include.jsp”%&gt;</a:t>
            </a:r>
          </a:p>
          <a:p>
            <a:pPr eaLnBrk="1" hangingPunct="1">
              <a:lnSpc>
                <a:spcPct val="80000"/>
              </a:lnSpc>
              <a:buFontTx/>
              <a:buNone/>
            </a:pPr>
            <a:r>
              <a:rPr lang="en-US" sz="2000" dirty="0" smtClean="0"/>
              <a:t>&lt;/body&gt;</a:t>
            </a:r>
          </a:p>
          <a:p>
            <a:pPr eaLnBrk="1" hangingPunct="1">
              <a:lnSpc>
                <a:spcPct val="80000"/>
              </a:lnSpc>
              <a:buFontTx/>
              <a:buNone/>
            </a:pPr>
            <a:r>
              <a:rPr lang="en-US" sz="2000" dirty="0" smtClean="0"/>
              <a:t>&lt;body&gt;</a:t>
            </a:r>
          </a:p>
          <a:p>
            <a:pPr eaLnBrk="1" hangingPunct="1">
              <a:lnSpc>
                <a:spcPct val="80000"/>
              </a:lnSpc>
              <a:buFontTx/>
              <a:buNone/>
            </a:pPr>
            <a:r>
              <a:rPr lang="en-US" sz="2000" dirty="0" smtClean="0"/>
              <a:t>&lt;/html&gt;</a:t>
            </a:r>
          </a:p>
          <a:p>
            <a:pPr eaLnBrk="1" hangingPunct="1">
              <a:lnSpc>
                <a:spcPct val="80000"/>
              </a:lnSpc>
              <a:buFontTx/>
              <a:buNone/>
            </a:pPr>
            <a:endParaRPr lang="en-US" sz="2000" dirty="0" smtClean="0"/>
          </a:p>
          <a:p>
            <a:pPr eaLnBrk="1" hangingPunct="1">
              <a:lnSpc>
                <a:spcPct val="80000"/>
              </a:lnSpc>
              <a:buFontTx/>
              <a:buNone/>
            </a:pPr>
            <a:r>
              <a:rPr lang="en-US" sz="2000" b="1" dirty="0" smtClean="0"/>
              <a:t>include.jsp</a:t>
            </a:r>
          </a:p>
          <a:p>
            <a:pPr eaLnBrk="1" hangingPunct="1">
              <a:lnSpc>
                <a:spcPct val="80000"/>
              </a:lnSpc>
              <a:buFontTx/>
              <a:buNone/>
            </a:pPr>
            <a:r>
              <a:rPr lang="en-US" sz="2400" dirty="0" smtClean="0"/>
              <a:t>&lt;%page import=“</a:t>
            </a:r>
            <a:r>
              <a:rPr lang="en-US" sz="2400" dirty="0" err="1" smtClean="0"/>
              <a:t>java.util.Date</a:t>
            </a:r>
            <a:r>
              <a:rPr lang="en-US" sz="2400" dirty="0" smtClean="0"/>
              <a:t>”%&gt;</a:t>
            </a:r>
          </a:p>
          <a:p>
            <a:pPr eaLnBrk="1" hangingPunct="1">
              <a:lnSpc>
                <a:spcPct val="80000"/>
              </a:lnSpc>
              <a:buFontTx/>
              <a:buNone/>
            </a:pPr>
            <a:r>
              <a:rPr lang="en-US" sz="2400" dirty="0" smtClean="0"/>
              <a:t>&lt;%=“Current date is”+new Date()%&gt;</a:t>
            </a:r>
          </a:p>
          <a:p>
            <a:pPr eaLnBrk="1" hangingPunct="1">
              <a:lnSpc>
                <a:spcPct val="80000"/>
              </a:lnSpc>
              <a:buFontTx/>
              <a:buNone/>
            </a:pPr>
            <a:endParaRPr lang="en-US" sz="24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04800" y="76200"/>
            <a:ext cx="7239000" cy="561975"/>
          </a:xfrm>
        </p:spPr>
        <p:txBody>
          <a:bodyPr>
            <a:normAutofit fontScale="90000"/>
          </a:bodyPr>
          <a:lstStyle/>
          <a:p>
            <a:pPr fontAlgn="auto">
              <a:spcAft>
                <a:spcPts val="0"/>
              </a:spcAft>
              <a:defRPr/>
            </a:pPr>
            <a:r>
              <a:rPr lang="en-US" dirty="0"/>
              <a:t>Error Pages</a:t>
            </a:r>
          </a:p>
        </p:txBody>
      </p:sp>
      <p:sp>
        <p:nvSpPr>
          <p:cNvPr id="8" name="Date Placeholder 7"/>
          <p:cNvSpPr>
            <a:spLocks noGrp="1"/>
          </p:cNvSpPr>
          <p:nvPr>
            <p:ph type="dt" sz="half" idx="10"/>
          </p:nvPr>
        </p:nvSpPr>
        <p:spPr/>
        <p:txBody>
          <a:bodyPr/>
          <a:lstStyle/>
          <a:p>
            <a:fld id="{E130C7BC-9C93-4B19-8A3A-CA42931F7F7D}" type="datetime1">
              <a:rPr lang="en-US" smtClean="0"/>
              <a:pPr/>
              <a:t>7/4/2016</a:t>
            </a:fld>
            <a:endParaRPr lang="en-IN"/>
          </a:p>
        </p:txBody>
      </p:sp>
      <p:sp>
        <p:nvSpPr>
          <p:cNvPr id="7" name="Footer Placeholder 6"/>
          <p:cNvSpPr>
            <a:spLocks noGrp="1"/>
          </p:cNvSpPr>
          <p:nvPr>
            <p:ph type="ftr" sz="quarter" idx="11"/>
          </p:nvPr>
        </p:nvSpPr>
        <p:spPr/>
        <p:txBody>
          <a:bodyPr/>
          <a:lstStyle/>
          <a:p>
            <a:pPr>
              <a:defRPr/>
            </a:pPr>
            <a:r>
              <a:rPr lang="en-US" smtClean="0"/>
              <a:t>JSP</a:t>
            </a:r>
            <a:endParaRPr lang="en-US" dirty="0"/>
          </a:p>
        </p:txBody>
      </p:sp>
      <p:sp>
        <p:nvSpPr>
          <p:cNvPr id="257027" name="Rectangle 3"/>
          <p:cNvSpPr>
            <a:spLocks noGrp="1" noChangeArrowheads="1"/>
          </p:cNvSpPr>
          <p:nvPr>
            <p:ph sz="quarter" idx="1"/>
          </p:nvPr>
        </p:nvSpPr>
        <p:spPr>
          <a:xfrm>
            <a:off x="152400" y="547688"/>
            <a:ext cx="8839200" cy="5548312"/>
          </a:xfrm>
        </p:spPr>
        <p:txBody>
          <a:bodyPr>
            <a:normAutofit/>
          </a:bodyPr>
          <a:lstStyle/>
          <a:p>
            <a:pPr>
              <a:lnSpc>
                <a:spcPct val="90000"/>
              </a:lnSpc>
              <a:buClr>
                <a:schemeClr val="accent1"/>
              </a:buClr>
            </a:pPr>
            <a:r>
              <a:rPr lang="en-US" sz="2800" dirty="0" smtClean="0"/>
              <a:t>We can set one JSP page to be the handler of </a:t>
            </a:r>
            <a:r>
              <a:rPr lang="en-US" sz="2800" u="sng" dirty="0" smtClean="0"/>
              <a:t>uncaught</a:t>
            </a:r>
            <a:r>
              <a:rPr lang="en-US" sz="2800" dirty="0" smtClean="0"/>
              <a:t> exceptions of another JSP page, using JSP directives</a:t>
            </a:r>
          </a:p>
          <a:p>
            <a:pPr>
              <a:lnSpc>
                <a:spcPct val="90000"/>
              </a:lnSpc>
              <a:buClr>
                <a:schemeClr val="accent1"/>
              </a:buClr>
            </a:pPr>
            <a:endParaRPr lang="en-US" sz="2800" dirty="0" smtClean="0">
              <a:solidFill>
                <a:srgbClr val="CC0000"/>
              </a:solidFill>
              <a:latin typeface="Arial" charset="0"/>
            </a:endParaRPr>
          </a:p>
          <a:p>
            <a:pPr>
              <a:lnSpc>
                <a:spcPct val="90000"/>
              </a:lnSpc>
              <a:buClr>
                <a:schemeClr val="accent1"/>
              </a:buClr>
            </a:pPr>
            <a:r>
              <a:rPr lang="en-US" sz="2800" dirty="0" smtClean="0">
                <a:solidFill>
                  <a:srgbClr val="CC0000"/>
                </a:solidFill>
                <a:latin typeface="Arial" charset="0"/>
              </a:rPr>
              <a:t>&lt;%@ page</a:t>
            </a:r>
            <a:r>
              <a:rPr lang="en-US" sz="2800" dirty="0" smtClean="0"/>
              <a:t> </a:t>
            </a:r>
            <a:r>
              <a:rPr lang="en-US" sz="2800" dirty="0" err="1" smtClean="0">
                <a:solidFill>
                  <a:srgbClr val="CC0000"/>
                </a:solidFill>
                <a:latin typeface="Arial" charset="0"/>
              </a:rPr>
              <a:t>errorPage</a:t>
            </a:r>
            <a:r>
              <a:rPr lang="en-US" sz="2800" dirty="0" smtClean="0">
                <a:solidFill>
                  <a:srgbClr val="CC0000"/>
                </a:solidFill>
                <a:latin typeface="Arial" charset="0"/>
              </a:rPr>
              <a:t>=</a:t>
            </a:r>
            <a:r>
              <a:rPr lang="en-US" sz="2800" dirty="0" smtClean="0">
                <a:solidFill>
                  <a:srgbClr val="0000FF"/>
                </a:solidFill>
                <a:latin typeface="Arial" charset="0"/>
              </a:rPr>
              <a:t>"</a:t>
            </a:r>
            <a:r>
              <a:rPr lang="en-US" sz="2800" i="1" dirty="0" smtClean="0">
                <a:solidFill>
                  <a:srgbClr val="0000FF"/>
                </a:solidFill>
                <a:latin typeface="Arial" charset="0"/>
              </a:rPr>
              <a:t>url </a:t>
            </a:r>
            <a:r>
              <a:rPr lang="en-US" sz="2800" dirty="0" smtClean="0">
                <a:solidFill>
                  <a:srgbClr val="0000FF"/>
                </a:solidFill>
                <a:latin typeface="Arial" charset="0"/>
              </a:rPr>
              <a:t>" </a:t>
            </a:r>
            <a:r>
              <a:rPr lang="en-US" sz="2800" dirty="0" smtClean="0">
                <a:solidFill>
                  <a:srgbClr val="CC0000"/>
                </a:solidFill>
                <a:latin typeface="Arial" charset="0"/>
              </a:rPr>
              <a:t>%&gt;</a:t>
            </a:r>
          </a:p>
          <a:p>
            <a:pPr lvl="1">
              <a:lnSpc>
                <a:spcPct val="90000"/>
              </a:lnSpc>
            </a:pPr>
            <a:r>
              <a:rPr lang="en-US" dirty="0" smtClean="0"/>
              <a:t>Defines a JSP page that handles uncaught exceptions</a:t>
            </a:r>
          </a:p>
          <a:p>
            <a:pPr lvl="1">
              <a:lnSpc>
                <a:spcPct val="90000"/>
              </a:lnSpc>
            </a:pPr>
            <a:r>
              <a:rPr lang="en-US" dirty="0" smtClean="0"/>
              <a:t>The page in </a:t>
            </a:r>
            <a:r>
              <a:rPr lang="en-US" i="1" dirty="0" smtClean="0">
                <a:solidFill>
                  <a:srgbClr val="0000FF"/>
                </a:solidFill>
                <a:latin typeface="Arial" charset="0"/>
              </a:rPr>
              <a:t>url</a:t>
            </a:r>
            <a:r>
              <a:rPr lang="en-US" dirty="0" smtClean="0"/>
              <a:t>  should have</a:t>
            </a:r>
            <a:r>
              <a:rPr lang="en-US" dirty="0" smtClean="0">
                <a:solidFill>
                  <a:srgbClr val="0000FF"/>
                </a:solidFill>
                <a:latin typeface="Arial" charset="0"/>
              </a:rPr>
              <a:t> true</a:t>
            </a:r>
            <a:r>
              <a:rPr lang="en-US" dirty="0" smtClean="0"/>
              <a:t> in the page-directive:</a:t>
            </a:r>
          </a:p>
          <a:p>
            <a:pPr>
              <a:lnSpc>
                <a:spcPct val="90000"/>
              </a:lnSpc>
              <a:buClr>
                <a:schemeClr val="accent1"/>
              </a:buClr>
            </a:pPr>
            <a:endParaRPr lang="en-US" sz="2800" dirty="0" smtClean="0">
              <a:solidFill>
                <a:srgbClr val="CC0000"/>
              </a:solidFill>
              <a:latin typeface="Arial" charset="0"/>
            </a:endParaRPr>
          </a:p>
          <a:p>
            <a:pPr>
              <a:lnSpc>
                <a:spcPct val="90000"/>
              </a:lnSpc>
              <a:buClr>
                <a:schemeClr val="accent1"/>
              </a:buClr>
            </a:pPr>
            <a:r>
              <a:rPr lang="en-US" sz="2800" dirty="0" smtClean="0">
                <a:solidFill>
                  <a:srgbClr val="CC0000"/>
                </a:solidFill>
                <a:latin typeface="Arial" charset="0"/>
              </a:rPr>
              <a:t>&lt;%@ page </a:t>
            </a:r>
            <a:r>
              <a:rPr lang="en-US" sz="2800" dirty="0" err="1" smtClean="0">
                <a:solidFill>
                  <a:srgbClr val="CC0000"/>
                </a:solidFill>
                <a:latin typeface="Arial" charset="0"/>
              </a:rPr>
              <a:t>isErrorPage</a:t>
            </a:r>
            <a:r>
              <a:rPr lang="en-US" sz="2800" dirty="0" smtClean="0">
                <a:solidFill>
                  <a:srgbClr val="CC0000"/>
                </a:solidFill>
                <a:latin typeface="Arial" charset="0"/>
              </a:rPr>
              <a:t>=</a:t>
            </a:r>
            <a:r>
              <a:rPr lang="en-US" sz="2800" dirty="0" smtClean="0">
                <a:solidFill>
                  <a:srgbClr val="0000FF"/>
                </a:solidFill>
                <a:latin typeface="Arial" charset="0"/>
              </a:rPr>
              <a:t>"</a:t>
            </a:r>
            <a:r>
              <a:rPr lang="en-US" sz="2800" dirty="0" err="1" smtClean="0">
                <a:solidFill>
                  <a:srgbClr val="0000FF"/>
                </a:solidFill>
                <a:latin typeface="Arial" charset="0"/>
              </a:rPr>
              <a:t>true</a:t>
            </a:r>
            <a:r>
              <a:rPr lang="en-US" sz="2800" dirty="0" err="1" smtClean="0">
                <a:latin typeface="Arial" charset="0"/>
              </a:rPr>
              <a:t>|</a:t>
            </a:r>
            <a:r>
              <a:rPr lang="en-US" sz="2800" u="sng" dirty="0" err="1" smtClean="0">
                <a:solidFill>
                  <a:srgbClr val="0000FF"/>
                </a:solidFill>
                <a:latin typeface="Arial" charset="0"/>
              </a:rPr>
              <a:t>false</a:t>
            </a:r>
            <a:r>
              <a:rPr lang="en-US" sz="2800" dirty="0" smtClean="0">
                <a:solidFill>
                  <a:srgbClr val="0000FF"/>
                </a:solidFill>
                <a:latin typeface="Arial" charset="0"/>
              </a:rPr>
              <a:t>" </a:t>
            </a:r>
            <a:r>
              <a:rPr lang="en-US" sz="2800" dirty="0" smtClean="0">
                <a:solidFill>
                  <a:srgbClr val="CC0000"/>
                </a:solidFill>
                <a:latin typeface="Arial" charset="0"/>
              </a:rPr>
              <a:t>%&gt;</a:t>
            </a:r>
            <a:endParaRPr lang="en-US" sz="2800" dirty="0" smtClean="0"/>
          </a:p>
          <a:p>
            <a:pPr lvl="1">
              <a:lnSpc>
                <a:spcPct val="90000"/>
              </a:lnSpc>
            </a:pPr>
            <a:r>
              <a:rPr lang="en-US" dirty="0" smtClean="0"/>
              <a:t>The variable </a:t>
            </a:r>
            <a:r>
              <a:rPr lang="en-US" dirty="0" smtClean="0">
                <a:solidFill>
                  <a:srgbClr val="0000FF"/>
                </a:solidFill>
                <a:latin typeface="Arial" charset="0"/>
              </a:rPr>
              <a:t>exception</a:t>
            </a:r>
            <a:r>
              <a:rPr lang="en-US" dirty="0" smtClean="0">
                <a:solidFill>
                  <a:srgbClr val="990099"/>
                </a:solidFill>
                <a:latin typeface="Arial" charset="0"/>
              </a:rPr>
              <a:t> </a:t>
            </a:r>
            <a:r>
              <a:rPr lang="en-US" dirty="0" smtClean="0"/>
              <a:t>holds the exception thrown by the calling JSP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subTnLst>
                                    <p:animClr>
                                      <p:cBhvr override="childStyle">
                                        <p:cTn dur="1" fill="hold" display="0" masterRel="nextClick" afterEffect="1"/>
                                        <p:tgtEl>
                                          <p:spTgt spid="257027">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7">
                                            <p:txEl>
                                              <p:pRg st="2" end="2"/>
                                            </p:txEl>
                                          </p:spTgt>
                                        </p:tgtEl>
                                        <p:attrNameLst>
                                          <p:attrName>style.visibility</p:attrName>
                                        </p:attrNameLst>
                                      </p:cBhvr>
                                      <p:to>
                                        <p:strVal val="visible"/>
                                      </p:to>
                                    </p:set>
                                  </p:childTnLst>
                                  <p:subTnLst>
                                    <p:animClr>
                                      <p:cBhvr override="childStyle">
                                        <p:cTn dur="1" fill="hold" display="0" masterRel="nextClick" afterEffect="1"/>
                                        <p:tgtEl>
                                          <p:spTgt spid="257027">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subTnLst>
                                    <p:animClr>
                                      <p:cBhvr override="childStyle">
                                        <p:cTn dur="1" fill="hold" display="0" masterRel="nextClick" afterEffect="1"/>
                                        <p:tgtEl>
                                          <p:spTgt spid="257027">
                                            <p:txEl>
                                              <p:pRg st="3" end="3"/>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7027">
                                            <p:txEl>
                                              <p:pRg st="4" end="4"/>
                                            </p:txEl>
                                          </p:spTgt>
                                        </p:tgtEl>
                                        <p:attrNameLst>
                                          <p:attrName>style.visibility</p:attrName>
                                        </p:attrNameLst>
                                      </p:cBhvr>
                                      <p:to>
                                        <p:strVal val="visible"/>
                                      </p:to>
                                    </p:set>
                                  </p:childTnLst>
                                  <p:subTnLst>
                                    <p:animClr>
                                      <p:cBhvr override="childStyle">
                                        <p:cTn dur="1" fill="hold" display="0" masterRel="nextClick" afterEffect="1"/>
                                        <p:tgtEl>
                                          <p:spTgt spid="257027">
                                            <p:txEl>
                                              <p:pRg st="4" end="4"/>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7027">
                                            <p:txEl>
                                              <p:pRg st="6" end="6"/>
                                            </p:txEl>
                                          </p:spTgt>
                                        </p:tgtEl>
                                        <p:attrNameLst>
                                          <p:attrName>style.visibility</p:attrName>
                                        </p:attrNameLst>
                                      </p:cBhvr>
                                      <p:to>
                                        <p:strVal val="visible"/>
                                      </p:to>
                                    </p:set>
                                  </p:childTnLst>
                                  <p:subTnLst>
                                    <p:animClr>
                                      <p:cBhvr override="childStyle">
                                        <p:cTn dur="1" fill="hold" display="0" masterRel="nextClick" afterEffect="1"/>
                                        <p:tgtEl>
                                          <p:spTgt spid="257027">
                                            <p:txEl>
                                              <p:pRg st="6" end="6"/>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027">
                                            <p:txEl>
                                              <p:pRg st="7" end="7"/>
                                            </p:txEl>
                                          </p:spTgt>
                                        </p:tgtEl>
                                        <p:attrNameLst>
                                          <p:attrName>style.visibility</p:attrName>
                                        </p:attrNameLst>
                                      </p:cBhvr>
                                      <p:to>
                                        <p:strVal val="visible"/>
                                      </p:to>
                                    </p:set>
                                  </p:childTnLst>
                                  <p:subTnLst>
                                    <p:animClr>
                                      <p:cBhvr override="childStyle">
                                        <p:cTn dur="1" fill="hold" display="0" masterRel="nextClick" afterEffect="1"/>
                                        <p:tgtEl>
                                          <p:spTgt spid="257027">
                                            <p:txEl>
                                              <p:pRg st="7" end="7"/>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Goal</a:t>
            </a:r>
            <a:endParaRPr lang="en-IN" smtClean="0"/>
          </a:p>
        </p:txBody>
      </p:sp>
      <p:sp>
        <p:nvSpPr>
          <p:cNvPr id="5" name="Date Placeholder 4"/>
          <p:cNvSpPr>
            <a:spLocks noGrp="1"/>
          </p:cNvSpPr>
          <p:nvPr>
            <p:ph type="dt" sz="half" idx="10"/>
          </p:nvPr>
        </p:nvSpPr>
        <p:spPr/>
        <p:txBody>
          <a:bodyPr/>
          <a:lstStyle/>
          <a:p>
            <a:fld id="{30B77853-10C2-41A6-BA8F-457259FB105C}"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075" name="Content Placeholder 2"/>
          <p:cNvSpPr>
            <a:spLocks noGrp="1"/>
          </p:cNvSpPr>
          <p:nvPr>
            <p:ph sz="quarter" idx="1"/>
          </p:nvPr>
        </p:nvSpPr>
        <p:spPr/>
        <p:txBody>
          <a:bodyPr/>
          <a:lstStyle/>
          <a:p>
            <a:r>
              <a:rPr lang="en-US" smtClean="0"/>
              <a:t>Simplification of creation and management of dynamic web sites</a:t>
            </a:r>
          </a:p>
          <a:p>
            <a:endParaRPr lang="en-I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page Example</a:t>
            </a:r>
            <a:endParaRPr lang="en-IN" dirty="0"/>
          </a:p>
        </p:txBody>
      </p:sp>
      <p:sp>
        <p:nvSpPr>
          <p:cNvPr id="4" name="Date Placeholder 3"/>
          <p:cNvSpPr>
            <a:spLocks noGrp="1"/>
          </p:cNvSpPr>
          <p:nvPr>
            <p:ph type="dt" sz="half" idx="10"/>
          </p:nvPr>
        </p:nvSpPr>
        <p:spPr/>
        <p:txBody>
          <a:bodyPr/>
          <a:lstStyle/>
          <a:p>
            <a:fld id="{AB40FD84-F7B8-4528-B4AE-6E1F956E2367}"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62500" lnSpcReduction="20000"/>
          </a:bodyPr>
          <a:lstStyle/>
          <a:p>
            <a:pPr>
              <a:buNone/>
            </a:pPr>
            <a:r>
              <a:rPr lang="en-IN" dirty="0" smtClean="0"/>
              <a:t>&lt;html&gt;</a:t>
            </a:r>
          </a:p>
          <a:p>
            <a:pPr>
              <a:buNone/>
            </a:pPr>
            <a:r>
              <a:rPr lang="en-IN" dirty="0" smtClean="0"/>
              <a:t>  &lt;head&gt;&lt;title&gt;Reading From Database &lt;/title&gt;&lt;/head&gt;</a:t>
            </a:r>
          </a:p>
          <a:p>
            <a:pPr>
              <a:buNone/>
            </a:pPr>
            <a:r>
              <a:rPr lang="en-IN" dirty="0" smtClean="0"/>
              <a:t>  &lt;body&gt;</a:t>
            </a:r>
          </a:p>
          <a:p>
            <a:pPr>
              <a:buNone/>
            </a:pPr>
            <a:r>
              <a:rPr lang="en-IN" dirty="0" smtClean="0"/>
              <a:t>    &lt;%@ page import="java.sql.*" %&gt;</a:t>
            </a:r>
          </a:p>
          <a:p>
            <a:pPr>
              <a:buNone/>
            </a:pPr>
            <a:r>
              <a:rPr lang="en-IN" dirty="0" smtClean="0"/>
              <a:t>    &lt;%@ page </a:t>
            </a:r>
            <a:r>
              <a:rPr lang="en-IN" dirty="0" err="1" smtClean="0"/>
              <a:t>errorPage</a:t>
            </a:r>
            <a:r>
              <a:rPr lang="en-IN" dirty="0" smtClean="0"/>
              <a:t>="errorPage.jsp" %&gt;</a:t>
            </a:r>
          </a:p>
          <a:p>
            <a:pPr>
              <a:buNone/>
            </a:pPr>
            <a:endParaRPr lang="en-IN" dirty="0" smtClean="0"/>
          </a:p>
          <a:p>
            <a:pPr>
              <a:buNone/>
            </a:pPr>
            <a:r>
              <a:rPr lang="en-IN" dirty="0" smtClean="0"/>
              <a:t>    &lt;%</a:t>
            </a:r>
          </a:p>
          <a:p>
            <a:pPr>
              <a:buNone/>
            </a:pPr>
            <a:r>
              <a:rPr lang="en-IN" dirty="0" smtClean="0"/>
              <a:t>       </a:t>
            </a:r>
            <a:r>
              <a:rPr lang="en-IN" dirty="0" err="1" smtClean="0"/>
              <a:t>Class.forName</a:t>
            </a:r>
            <a:r>
              <a:rPr lang="en-IN" dirty="0" smtClean="0"/>
              <a:t>(“</a:t>
            </a:r>
            <a:r>
              <a:rPr lang="en-IN" dirty="0" err="1" smtClean="0"/>
              <a:t>com.mysql.jdbc.Driver</a:t>
            </a:r>
            <a:r>
              <a:rPr lang="en-IN" dirty="0" smtClean="0"/>
              <a:t>");</a:t>
            </a:r>
          </a:p>
          <a:p>
            <a:pPr>
              <a:buNone/>
            </a:pPr>
            <a:r>
              <a:rPr lang="en-IN" dirty="0" smtClean="0"/>
              <a:t>       Connection con = </a:t>
            </a:r>
            <a:r>
              <a:rPr lang="en-IN" dirty="0" err="1" smtClean="0"/>
              <a:t>DriverManager.getConnection</a:t>
            </a:r>
            <a:r>
              <a:rPr lang="en-IN" dirty="0" smtClean="0"/>
              <a:t>(“…..”);</a:t>
            </a:r>
          </a:p>
          <a:p>
            <a:pPr>
              <a:buNone/>
            </a:pPr>
            <a:endParaRPr lang="en-IN" dirty="0" smtClean="0"/>
          </a:p>
          <a:p>
            <a:pPr>
              <a:buNone/>
            </a:pPr>
            <a:r>
              <a:rPr lang="en-IN" dirty="0" smtClean="0"/>
              <a:t>     %&gt;</a:t>
            </a:r>
          </a:p>
          <a:p>
            <a:pPr>
              <a:buNone/>
            </a:pPr>
            <a:r>
              <a:rPr lang="en-IN" dirty="0" smtClean="0"/>
              <a:t>    &lt;h2&gt;Can Connect!!&lt;/h2&gt;</a:t>
            </a:r>
          </a:p>
          <a:p>
            <a:pPr>
              <a:buNone/>
            </a:pPr>
            <a:r>
              <a:rPr lang="en-IN" dirty="0" smtClean="0"/>
              <a:t>  &lt;/body&gt;</a:t>
            </a:r>
          </a:p>
          <a:p>
            <a:pPr>
              <a:buNone/>
            </a:pPr>
            <a:r>
              <a:rPr lang="en-IN" dirty="0" smtClean="0"/>
              <a:t>&lt;/html&gt;</a:t>
            </a:r>
          </a:p>
          <a:p>
            <a:pPr>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FC668F7A-65B0-4A71-AFD4-63F7E9FC788B}"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70000" lnSpcReduction="20000"/>
          </a:bodyPr>
          <a:lstStyle/>
          <a:p>
            <a:pPr>
              <a:buNone/>
            </a:pPr>
            <a:r>
              <a:rPr lang="en-IN" dirty="0" smtClean="0"/>
              <a:t>&lt;html&gt;</a:t>
            </a:r>
          </a:p>
          <a:p>
            <a:pPr>
              <a:buNone/>
            </a:pPr>
            <a:r>
              <a:rPr lang="en-IN" dirty="0" smtClean="0"/>
              <a:t>  &lt;head&gt;&lt;title&gt;Connection Error&lt;/title&gt;&lt;/head&gt;</a:t>
            </a:r>
          </a:p>
          <a:p>
            <a:pPr>
              <a:buNone/>
            </a:pPr>
            <a:r>
              <a:rPr lang="en-IN" dirty="0" smtClean="0"/>
              <a:t>  &lt;body&gt;</a:t>
            </a:r>
          </a:p>
          <a:p>
            <a:pPr>
              <a:buNone/>
            </a:pPr>
            <a:r>
              <a:rPr lang="en-IN" dirty="0" smtClean="0"/>
              <a:t>      &lt;%@ page import="java.io.*" %&gt;</a:t>
            </a:r>
          </a:p>
          <a:p>
            <a:pPr>
              <a:buNone/>
            </a:pPr>
            <a:r>
              <a:rPr lang="en-IN" dirty="0" smtClean="0"/>
              <a:t>      &lt;%@ page </a:t>
            </a:r>
            <a:r>
              <a:rPr lang="en-IN" dirty="0" err="1" smtClean="0"/>
              <a:t>isErrorPage</a:t>
            </a:r>
            <a:r>
              <a:rPr lang="en-IN" dirty="0" smtClean="0"/>
              <a:t>="true" %&gt;</a:t>
            </a:r>
          </a:p>
          <a:p>
            <a:pPr>
              <a:buNone/>
            </a:pPr>
            <a:r>
              <a:rPr lang="en-IN" dirty="0" smtClean="0"/>
              <a:t>     &lt;h1&gt;Oops. There was an error when you accessed the </a:t>
            </a:r>
          </a:p>
          <a:p>
            <a:pPr>
              <a:buNone/>
            </a:pPr>
            <a:r>
              <a:rPr lang="en-IN" dirty="0" smtClean="0"/>
              <a:t>          database.&lt;/h1&gt;</a:t>
            </a:r>
          </a:p>
          <a:p>
            <a:pPr>
              <a:buNone/>
            </a:pPr>
            <a:r>
              <a:rPr lang="en-IN" dirty="0" smtClean="0"/>
              <a:t>    &lt;h2&gt;Here is the stack trace:&lt;/h2&gt;</a:t>
            </a:r>
          </a:p>
          <a:p>
            <a:pPr>
              <a:buNone/>
            </a:pPr>
            <a:r>
              <a:rPr lang="en-IN" dirty="0" smtClean="0"/>
              <a:t>    &lt;pre style="</a:t>
            </a:r>
            <a:r>
              <a:rPr lang="en-IN" dirty="0" err="1" smtClean="0"/>
              <a:t>color:red</a:t>
            </a:r>
            <a:r>
              <a:rPr lang="en-IN" dirty="0" smtClean="0"/>
              <a:t>"&gt;  </a:t>
            </a:r>
          </a:p>
          <a:p>
            <a:pPr>
              <a:buNone/>
            </a:pPr>
            <a:r>
              <a:rPr lang="en-IN" dirty="0" smtClean="0"/>
              <a:t>    &lt;% </a:t>
            </a:r>
            <a:r>
              <a:rPr lang="en-IN" dirty="0" err="1" smtClean="0"/>
              <a:t>exception.printStackTrace</a:t>
            </a:r>
            <a:r>
              <a:rPr lang="en-IN" dirty="0" smtClean="0"/>
              <a:t>(new </a:t>
            </a:r>
            <a:r>
              <a:rPr lang="en-IN" dirty="0" err="1" smtClean="0"/>
              <a:t>PrintWriter</a:t>
            </a:r>
            <a:r>
              <a:rPr lang="en-IN" dirty="0" smtClean="0"/>
              <a:t>(out)); %&gt;</a:t>
            </a:r>
          </a:p>
          <a:p>
            <a:pPr>
              <a:buNone/>
            </a:pPr>
            <a:r>
              <a:rPr lang="en-IN" dirty="0" smtClean="0"/>
              <a:t>    &lt;/pre&gt;</a:t>
            </a:r>
          </a:p>
          <a:p>
            <a:pPr>
              <a:buNone/>
            </a:pPr>
            <a:r>
              <a:rPr lang="en-IN" dirty="0" smtClean="0"/>
              <a:t>  &lt;/body&gt;</a:t>
            </a:r>
          </a:p>
          <a:p>
            <a:pPr>
              <a:buNone/>
            </a:pPr>
            <a:r>
              <a:rPr lang="en-IN" dirty="0" smtClean="0"/>
              <a:t>&lt;/html&gt;</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357430"/>
            <a:ext cx="8229600" cy="1143000"/>
          </a:xfrm>
        </p:spPr>
        <p:txBody>
          <a:bodyPr/>
          <a:lstStyle/>
          <a:p>
            <a:r>
              <a:rPr lang="en-US" dirty="0" smtClean="0">
                <a:solidFill>
                  <a:srgbClr val="FF0000"/>
                </a:solidFill>
              </a:rPr>
              <a:t>Scripting Elements</a:t>
            </a:r>
            <a:endParaRPr lang="en-IN" dirty="0"/>
          </a:p>
        </p:txBody>
      </p:sp>
      <p:sp>
        <p:nvSpPr>
          <p:cNvPr id="4" name="Date Placeholder 3"/>
          <p:cNvSpPr>
            <a:spLocks noGrp="1"/>
          </p:cNvSpPr>
          <p:nvPr>
            <p:ph type="dt" sz="half" idx="10"/>
          </p:nvPr>
        </p:nvSpPr>
        <p:spPr/>
        <p:txBody>
          <a:bodyPr/>
          <a:lstStyle/>
          <a:p>
            <a:fld id="{AC362FD2-50F3-4E76-990F-6E7B2A8AA32D}"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4638"/>
            <a:ext cx="8229600" cy="715962"/>
          </a:xfrm>
        </p:spPr>
        <p:txBody>
          <a:bodyPr>
            <a:normAutofit/>
          </a:bodyPr>
          <a:lstStyle/>
          <a:p>
            <a:pPr eaLnBrk="1" hangingPunct="1"/>
            <a:r>
              <a:rPr lang="en-US" sz="4000" smtClean="0"/>
              <a:t>Declaration</a:t>
            </a:r>
          </a:p>
        </p:txBody>
      </p:sp>
      <p:sp>
        <p:nvSpPr>
          <p:cNvPr id="5" name="Date Placeholder 4"/>
          <p:cNvSpPr>
            <a:spLocks noGrp="1"/>
          </p:cNvSpPr>
          <p:nvPr>
            <p:ph type="dt" sz="half" idx="10"/>
          </p:nvPr>
        </p:nvSpPr>
        <p:spPr/>
        <p:txBody>
          <a:bodyPr/>
          <a:lstStyle/>
          <a:p>
            <a:fld id="{54854B22-D319-449A-9BA7-FE4A96026215}"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0244" name="Rectangle 3"/>
          <p:cNvSpPr>
            <a:spLocks noGrp="1" noChangeArrowheads="1"/>
          </p:cNvSpPr>
          <p:nvPr>
            <p:ph sz="quarter" idx="1"/>
          </p:nvPr>
        </p:nvSpPr>
        <p:spPr>
          <a:xfrm>
            <a:off x="457200" y="1066800"/>
            <a:ext cx="8229600" cy="5059363"/>
          </a:xfrm>
        </p:spPr>
        <p:txBody>
          <a:bodyPr/>
          <a:lstStyle/>
          <a:p>
            <a:pPr eaLnBrk="1" hangingPunct="1">
              <a:lnSpc>
                <a:spcPct val="80000"/>
              </a:lnSpc>
              <a:buFontTx/>
              <a:buNone/>
            </a:pPr>
            <a:r>
              <a:rPr lang="en-US" sz="2000" smtClean="0"/>
              <a:t>Block of Java code in JSP that used to define class wide variable and methods in generated servlet..</a:t>
            </a:r>
          </a:p>
          <a:p>
            <a:pPr eaLnBrk="1" hangingPunct="1">
              <a:lnSpc>
                <a:spcPct val="80000"/>
              </a:lnSpc>
              <a:buFontTx/>
              <a:buNone/>
            </a:pPr>
            <a:r>
              <a:rPr lang="en-US" sz="2000" smtClean="0"/>
              <a:t>Ex:</a:t>
            </a:r>
          </a:p>
          <a:p>
            <a:pPr eaLnBrk="1" hangingPunct="1">
              <a:lnSpc>
                <a:spcPct val="80000"/>
              </a:lnSpc>
              <a:buFontTx/>
              <a:buNone/>
            </a:pPr>
            <a:r>
              <a:rPr lang="en-US" sz="2000" smtClean="0"/>
              <a:t>&lt;%! Int numtimes=3;</a:t>
            </a:r>
          </a:p>
          <a:p>
            <a:pPr eaLnBrk="1" hangingPunct="1">
              <a:lnSpc>
                <a:spcPct val="80000"/>
              </a:lnSpc>
              <a:buFontTx/>
              <a:buNone/>
            </a:pPr>
            <a:r>
              <a:rPr lang="en-US" sz="2000" smtClean="0"/>
              <a:t>	public String sayHello(String name)</a:t>
            </a:r>
          </a:p>
          <a:p>
            <a:pPr eaLnBrk="1" hangingPunct="1">
              <a:lnSpc>
                <a:spcPct val="80000"/>
              </a:lnSpc>
              <a:buFontTx/>
              <a:buNone/>
            </a:pPr>
            <a:r>
              <a:rPr lang="en-US" sz="2000" smtClean="0"/>
              <a:t>	{	</a:t>
            </a:r>
          </a:p>
          <a:p>
            <a:pPr eaLnBrk="1" hangingPunct="1">
              <a:lnSpc>
                <a:spcPct val="80000"/>
              </a:lnSpc>
              <a:buFontTx/>
              <a:buNone/>
            </a:pPr>
            <a:r>
              <a:rPr lang="en-US" sz="2000" smtClean="0"/>
              <a:t>		return (“Hello”+name);</a:t>
            </a:r>
          </a:p>
          <a:p>
            <a:pPr eaLnBrk="1" hangingPunct="1">
              <a:lnSpc>
                <a:spcPct val="80000"/>
              </a:lnSpc>
              <a:buFontTx/>
              <a:buNone/>
            </a:pPr>
            <a:r>
              <a:rPr lang="en-US" sz="2000" smtClean="0"/>
              <a:t>	}</a:t>
            </a:r>
          </a:p>
          <a:p>
            <a:pPr eaLnBrk="1" hangingPunct="1">
              <a:lnSpc>
                <a:spcPct val="80000"/>
              </a:lnSpc>
              <a:buFontTx/>
              <a:buNone/>
            </a:pPr>
            <a:r>
              <a:rPr lang="en-US" sz="2000" smtClean="0"/>
              <a:t>&lt;html&gt;</a:t>
            </a:r>
          </a:p>
          <a:p>
            <a:pPr eaLnBrk="1" hangingPunct="1">
              <a:lnSpc>
                <a:spcPct val="80000"/>
              </a:lnSpc>
              <a:buFontTx/>
              <a:buNone/>
            </a:pPr>
            <a:r>
              <a:rPr lang="en-US" sz="2000" smtClean="0"/>
              <a:t>&lt;head&gt;Declaration test&lt;/head&gt;</a:t>
            </a:r>
          </a:p>
          <a:p>
            <a:pPr eaLnBrk="1" hangingPunct="1">
              <a:lnSpc>
                <a:spcPct val="80000"/>
              </a:lnSpc>
              <a:buFontTx/>
              <a:buNone/>
            </a:pPr>
            <a:r>
              <a:rPr lang="en-US" sz="2000" smtClean="0"/>
              <a:t>&lt;body&gt;</a:t>
            </a:r>
          </a:p>
          <a:p>
            <a:pPr eaLnBrk="1" hangingPunct="1">
              <a:lnSpc>
                <a:spcPct val="80000"/>
              </a:lnSpc>
              <a:buFontTx/>
              <a:buNone/>
            </a:pPr>
            <a:r>
              <a:rPr lang="en-US" sz="2000" smtClean="0"/>
              <a:t>&lt;p&gt;The value of num time is &lt;%=numtime %&gt;&lt;?p&gt;</a:t>
            </a:r>
          </a:p>
          <a:p>
            <a:pPr eaLnBrk="1" hangingPunct="1">
              <a:lnSpc>
                <a:spcPct val="80000"/>
              </a:lnSpc>
              <a:buFontTx/>
              <a:buNone/>
            </a:pPr>
            <a:r>
              <a:rPr lang="en-US" sz="2000" smtClean="0"/>
              <a:t>&lt;p&gt;Hello to :&lt;%=sayHello(“foo and bar…”)%&gt;&lt;/p&gt;</a:t>
            </a:r>
          </a:p>
          <a:p>
            <a:pPr eaLnBrk="1" hangingPunct="1">
              <a:lnSpc>
                <a:spcPct val="80000"/>
              </a:lnSpc>
              <a:buFontTx/>
              <a:buNone/>
            </a:pPr>
            <a:r>
              <a:rPr lang="en-US" sz="2000" smtClean="0"/>
              <a:t>&lt;/body&gt;</a:t>
            </a:r>
          </a:p>
          <a:p>
            <a:pPr eaLnBrk="1" hangingPunct="1">
              <a:lnSpc>
                <a:spcPct val="80000"/>
              </a:lnSpc>
              <a:buFontTx/>
              <a:buNone/>
            </a:pPr>
            <a:r>
              <a:rPr lang="en-US" sz="2000" smtClean="0"/>
              <a:t>&lt;/html&gt;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Decleration</a:t>
            </a:r>
            <a:r>
              <a:rPr lang="en-US" dirty="0" smtClean="0"/>
              <a:t> Ex: counter </a:t>
            </a:r>
            <a:endParaRPr lang="en-IN" dirty="0"/>
          </a:p>
        </p:txBody>
      </p:sp>
      <p:sp>
        <p:nvSpPr>
          <p:cNvPr id="4" name="Date Placeholder 3"/>
          <p:cNvSpPr>
            <a:spLocks noGrp="1"/>
          </p:cNvSpPr>
          <p:nvPr>
            <p:ph type="dt" sz="half" idx="10"/>
          </p:nvPr>
        </p:nvSpPr>
        <p:spPr/>
        <p:txBody>
          <a:bodyPr/>
          <a:lstStyle/>
          <a:p>
            <a:fld id="{52523BE0-6EED-40F3-8299-31FAD698823F}"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pPr>
              <a:buNone/>
            </a:pPr>
            <a:endParaRPr lang="en-IN" dirty="0" smtClean="0"/>
          </a:p>
          <a:p>
            <a:pPr>
              <a:buNone/>
            </a:pPr>
            <a:r>
              <a:rPr lang="en-IN" dirty="0" smtClean="0"/>
              <a:t>&lt;%! private </a:t>
            </a:r>
            <a:r>
              <a:rPr lang="en-IN" dirty="0" err="1" smtClean="0"/>
              <a:t>int</a:t>
            </a:r>
            <a:r>
              <a:rPr lang="en-IN" dirty="0" smtClean="0"/>
              <a:t> </a:t>
            </a:r>
            <a:r>
              <a:rPr lang="en-IN" dirty="0" err="1" smtClean="0"/>
              <a:t>accessCount</a:t>
            </a:r>
            <a:r>
              <a:rPr lang="en-IN" dirty="0" smtClean="0"/>
              <a:t> = 0; %&gt; </a:t>
            </a:r>
          </a:p>
          <a:p>
            <a:pPr>
              <a:buNone/>
            </a:pPr>
            <a:r>
              <a:rPr lang="en-IN" dirty="0" smtClean="0"/>
              <a:t>&lt;%! private synchronized </a:t>
            </a:r>
            <a:r>
              <a:rPr lang="en-IN" dirty="0" err="1" smtClean="0"/>
              <a:t>int</a:t>
            </a:r>
            <a:r>
              <a:rPr lang="en-IN" dirty="0" smtClean="0"/>
              <a:t> </a:t>
            </a:r>
            <a:r>
              <a:rPr lang="en-IN" dirty="0" err="1" smtClean="0"/>
              <a:t>incAccess</a:t>
            </a:r>
            <a:r>
              <a:rPr lang="en-IN" dirty="0" smtClean="0"/>
              <a:t>() {</a:t>
            </a:r>
          </a:p>
          <a:p>
            <a:pPr>
              <a:buNone/>
            </a:pPr>
            <a:r>
              <a:rPr lang="en-IN" dirty="0" smtClean="0"/>
              <a:t>		return ++</a:t>
            </a:r>
            <a:r>
              <a:rPr lang="en-IN" dirty="0" err="1" smtClean="0"/>
              <a:t>accessCount</a:t>
            </a:r>
            <a:r>
              <a:rPr lang="en-IN" dirty="0" smtClean="0"/>
              <a:t>;</a:t>
            </a:r>
          </a:p>
          <a:p>
            <a:pPr>
              <a:buNone/>
            </a:pPr>
            <a:r>
              <a:rPr lang="en-IN" dirty="0" smtClean="0"/>
              <a:t>        } %&gt;</a:t>
            </a:r>
          </a:p>
          <a:p>
            <a:pPr>
              <a:buNone/>
            </a:pPr>
            <a:r>
              <a:rPr lang="en-IN" dirty="0" smtClean="0"/>
              <a:t>&lt;h1&gt;Accesses to page since Servlet init: </a:t>
            </a:r>
          </a:p>
          <a:p>
            <a:pPr>
              <a:buNone/>
            </a:pPr>
            <a:r>
              <a:rPr lang="en-IN" dirty="0" smtClean="0"/>
              <a:t>&lt;%= </a:t>
            </a:r>
            <a:r>
              <a:rPr lang="en-IN" dirty="0" err="1" smtClean="0"/>
              <a:t>incAccess</a:t>
            </a:r>
            <a:r>
              <a:rPr lang="en-IN" dirty="0" smtClean="0"/>
              <a:t>() %&gt; &lt;/h1&gt;</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Scriptlets</a:t>
            </a:r>
          </a:p>
        </p:txBody>
      </p:sp>
      <p:sp>
        <p:nvSpPr>
          <p:cNvPr id="5" name="Date Placeholder 4"/>
          <p:cNvSpPr>
            <a:spLocks noGrp="1"/>
          </p:cNvSpPr>
          <p:nvPr>
            <p:ph type="dt" sz="half" idx="10"/>
          </p:nvPr>
        </p:nvSpPr>
        <p:spPr/>
        <p:txBody>
          <a:bodyPr/>
          <a:lstStyle/>
          <a:p>
            <a:fld id="{741A13AF-B37B-440C-A556-7596D7E4AFDC}"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1268" name="Rectangle 3"/>
          <p:cNvSpPr>
            <a:spLocks noGrp="1" noChangeArrowheads="1"/>
          </p:cNvSpPr>
          <p:nvPr>
            <p:ph sz="quarter" idx="1"/>
          </p:nvPr>
        </p:nvSpPr>
        <p:spPr/>
        <p:txBody>
          <a:bodyPr/>
          <a:lstStyle/>
          <a:p>
            <a:pPr eaLnBrk="1" hangingPunct="1">
              <a:lnSpc>
                <a:spcPct val="80000"/>
              </a:lnSpc>
              <a:buFontTx/>
              <a:buNone/>
            </a:pPr>
            <a:r>
              <a:rPr lang="en-US" sz="2400" smtClean="0"/>
              <a:t>Block of Java code that is executed during request processing time &lt;%...%&gt;</a:t>
            </a:r>
          </a:p>
          <a:p>
            <a:pPr eaLnBrk="1" hangingPunct="1">
              <a:lnSpc>
                <a:spcPct val="80000"/>
              </a:lnSpc>
              <a:buFontTx/>
              <a:buNone/>
            </a:pPr>
            <a:r>
              <a:rPr lang="en-US" sz="2400" smtClean="0"/>
              <a:t>All code b/w &lt;%...%&gt; tags in JSP gets put into service() method</a:t>
            </a:r>
          </a:p>
          <a:p>
            <a:pPr eaLnBrk="1" hangingPunct="1">
              <a:lnSpc>
                <a:spcPct val="80000"/>
              </a:lnSpc>
              <a:buFontTx/>
              <a:buNone/>
            </a:pPr>
            <a:r>
              <a:rPr lang="en-US" sz="2400" smtClean="0"/>
              <a:t>EX:</a:t>
            </a:r>
          </a:p>
          <a:p>
            <a:pPr eaLnBrk="1" hangingPunct="1">
              <a:lnSpc>
                <a:spcPct val="80000"/>
              </a:lnSpc>
              <a:buFontTx/>
              <a:buNone/>
            </a:pPr>
            <a:r>
              <a:rPr lang="en-US" sz="2400" smtClean="0"/>
              <a:t>&lt;%</a:t>
            </a:r>
          </a:p>
          <a:p>
            <a:pPr eaLnBrk="1" hangingPunct="1">
              <a:lnSpc>
                <a:spcPct val="80000"/>
              </a:lnSpc>
              <a:buFontTx/>
              <a:buNone/>
            </a:pPr>
            <a:r>
              <a:rPr lang="en-US" sz="2400" smtClean="0"/>
              <a:t>	String un=request.getParameter(“un”);</a:t>
            </a:r>
          </a:p>
          <a:p>
            <a:pPr eaLnBrk="1" hangingPunct="1">
              <a:lnSpc>
                <a:spcPct val="80000"/>
              </a:lnSpc>
              <a:buFontTx/>
              <a:buNone/>
            </a:pPr>
            <a:r>
              <a:rPr lang="en-US" sz="2400" smtClean="0"/>
              <a:t>%&gt;</a:t>
            </a:r>
          </a:p>
          <a:p>
            <a:pPr eaLnBrk="1" hangingPunct="1">
              <a:lnSpc>
                <a:spcPct val="80000"/>
              </a:lnSpc>
              <a:buFontTx/>
              <a:buNone/>
            </a:pPr>
            <a:r>
              <a:rPr lang="en-US" sz="2400" smtClean="0"/>
              <a:t>&lt;input type=“text” value=“&lt;%=un%&gt;”&gt;</a:t>
            </a:r>
          </a:p>
          <a:p>
            <a:pPr eaLnBrk="1" hangingPunct="1">
              <a:lnSpc>
                <a:spcPct val="80000"/>
              </a:lnSpc>
              <a:buFontTx/>
              <a:buNone/>
            </a:pPr>
            <a:r>
              <a:rPr lang="en-US" sz="2400" smtClean="0"/>
              <a:t>….</a:t>
            </a:r>
          </a:p>
          <a:p>
            <a:pPr eaLnBrk="1" hangingPunct="1">
              <a:lnSpc>
                <a:spcPct val="80000"/>
              </a:lnSpc>
              <a:buFontTx/>
              <a:buNone/>
            </a:pPr>
            <a:r>
              <a:rPr lang="en-US" sz="2400" smtClean="0"/>
              <a:t>…..</a:t>
            </a:r>
          </a:p>
          <a:p>
            <a:pPr eaLnBrk="1" hangingPunct="1">
              <a:lnSpc>
                <a:spcPct val="80000"/>
              </a:lnSpc>
              <a:buFontTx/>
              <a:buNone/>
            </a:pPr>
            <a:r>
              <a:rPr lang="en-US" sz="240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Example: Scriptlet.jsp</a:t>
            </a:r>
          </a:p>
        </p:txBody>
      </p:sp>
      <p:sp>
        <p:nvSpPr>
          <p:cNvPr id="5" name="Date Placeholder 4"/>
          <p:cNvSpPr>
            <a:spLocks noGrp="1"/>
          </p:cNvSpPr>
          <p:nvPr>
            <p:ph type="dt" sz="half" idx="10"/>
          </p:nvPr>
        </p:nvSpPr>
        <p:spPr/>
        <p:txBody>
          <a:bodyPr/>
          <a:lstStyle/>
          <a:p>
            <a:fld id="{9ED07570-0320-415E-B9E8-5E23616EB770}"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2292" name="Rectangle 3"/>
          <p:cNvSpPr>
            <a:spLocks noGrp="1" noChangeArrowheads="1"/>
          </p:cNvSpPr>
          <p:nvPr>
            <p:ph sz="quarter" idx="1"/>
          </p:nvPr>
        </p:nvSpPr>
        <p:spPr/>
        <p:txBody>
          <a:bodyPr/>
          <a:lstStyle/>
          <a:p>
            <a:pPr eaLnBrk="1" hangingPunct="1">
              <a:lnSpc>
                <a:spcPct val="90000"/>
              </a:lnSpc>
              <a:buFontTx/>
              <a:buNone/>
            </a:pPr>
            <a:r>
              <a:rPr lang="en-US" sz="2800" dirty="0" smtClean="0"/>
              <a:t>Scriptlet.jsp</a:t>
            </a:r>
          </a:p>
          <a:p>
            <a:pPr eaLnBrk="1" hangingPunct="1">
              <a:lnSpc>
                <a:spcPct val="90000"/>
              </a:lnSpc>
              <a:buFontTx/>
              <a:buNone/>
            </a:pPr>
            <a:r>
              <a:rPr lang="en-US" sz="2000" dirty="0" smtClean="0"/>
              <a:t>&lt;html&gt;</a:t>
            </a:r>
          </a:p>
          <a:p>
            <a:pPr eaLnBrk="1" hangingPunct="1">
              <a:lnSpc>
                <a:spcPct val="90000"/>
              </a:lnSpc>
              <a:buFontTx/>
              <a:buNone/>
            </a:pPr>
            <a:r>
              <a:rPr lang="en-US" sz="2000" dirty="0" smtClean="0"/>
              <a:t>&lt;head&gt;&lt;title&gt;hi it is </a:t>
            </a:r>
            <a:r>
              <a:rPr lang="en-US" sz="2000" dirty="0" err="1" smtClean="0"/>
              <a:t>scriptlet</a:t>
            </a:r>
            <a:r>
              <a:rPr lang="en-US" sz="2000" dirty="0" smtClean="0"/>
              <a:t> test &lt;/title&gt;&lt;/head&gt;</a:t>
            </a:r>
          </a:p>
          <a:p>
            <a:pPr eaLnBrk="1" hangingPunct="1">
              <a:lnSpc>
                <a:spcPct val="90000"/>
              </a:lnSpc>
              <a:buFontTx/>
              <a:buNone/>
            </a:pPr>
            <a:r>
              <a:rPr lang="en-US" sz="2000" dirty="0" smtClean="0"/>
              <a:t>&lt;%</a:t>
            </a:r>
          </a:p>
          <a:p>
            <a:pPr eaLnBrk="1" hangingPunct="1">
              <a:lnSpc>
                <a:spcPct val="90000"/>
              </a:lnSpc>
              <a:buFontTx/>
              <a:buNone/>
            </a:pPr>
            <a:r>
              <a:rPr lang="en-US" sz="2000" dirty="0" smtClean="0"/>
              <a:t>	for(</a:t>
            </a:r>
            <a:r>
              <a:rPr lang="en-US" sz="2000" dirty="0" err="1" smtClean="0"/>
              <a:t>int</a:t>
            </a:r>
            <a:r>
              <a:rPr lang="en-US" sz="2000" dirty="0" smtClean="0"/>
              <a:t> </a:t>
            </a:r>
            <a:r>
              <a:rPr lang="en-US" sz="2000" dirty="0" err="1" smtClean="0"/>
              <a:t>i</a:t>
            </a:r>
            <a:r>
              <a:rPr lang="en-US" sz="2000" dirty="0" smtClean="0"/>
              <a:t>=0;i&lt;10;i++)</a:t>
            </a:r>
          </a:p>
          <a:p>
            <a:pPr eaLnBrk="1" hangingPunct="1">
              <a:lnSpc>
                <a:spcPct val="90000"/>
              </a:lnSpc>
              <a:buFontTx/>
              <a:buNone/>
            </a:pPr>
            <a:r>
              <a:rPr lang="en-US" sz="2000" dirty="0" smtClean="0"/>
              <a:t>	{</a:t>
            </a:r>
          </a:p>
          <a:p>
            <a:pPr eaLnBrk="1" hangingPunct="1">
              <a:lnSpc>
                <a:spcPct val="90000"/>
              </a:lnSpc>
              <a:buFontTx/>
              <a:buNone/>
            </a:pPr>
            <a:r>
              <a:rPr lang="en-US" sz="2000" dirty="0" smtClean="0"/>
              <a:t>		</a:t>
            </a:r>
            <a:r>
              <a:rPr lang="en-US" sz="2000" dirty="0" err="1" smtClean="0"/>
              <a:t>out.println</a:t>
            </a:r>
            <a:r>
              <a:rPr lang="en-US" sz="2000" dirty="0" smtClean="0"/>
              <a:t>(“Scriptlet test”+</a:t>
            </a:r>
            <a:r>
              <a:rPr lang="en-US" sz="2000" dirty="0" err="1" smtClean="0"/>
              <a:t>i</a:t>
            </a:r>
            <a:r>
              <a:rPr lang="en-US" sz="2000" dirty="0" smtClean="0"/>
              <a:t>+”&lt;</a:t>
            </a:r>
            <a:r>
              <a:rPr lang="en-US" sz="2000" dirty="0" err="1" smtClean="0"/>
              <a:t>br</a:t>
            </a:r>
            <a:r>
              <a:rPr lang="en-US" sz="2000" dirty="0" smtClean="0"/>
              <a:t>&gt;”);</a:t>
            </a:r>
          </a:p>
          <a:p>
            <a:pPr eaLnBrk="1" hangingPunct="1">
              <a:lnSpc>
                <a:spcPct val="90000"/>
              </a:lnSpc>
              <a:buFontTx/>
              <a:buNone/>
            </a:pPr>
            <a:r>
              <a:rPr lang="en-US" sz="2000" dirty="0" smtClean="0"/>
              <a:t>		</a:t>
            </a:r>
            <a:r>
              <a:rPr lang="en-US" sz="2000" dirty="0" err="1" smtClean="0"/>
              <a:t>System.out.println</a:t>
            </a:r>
            <a:r>
              <a:rPr lang="en-US" sz="2000" dirty="0" smtClean="0"/>
              <a:t>(“Goes to Console of server”);</a:t>
            </a:r>
          </a:p>
          <a:p>
            <a:pPr eaLnBrk="1" hangingPunct="1">
              <a:lnSpc>
                <a:spcPct val="90000"/>
              </a:lnSpc>
              <a:buFontTx/>
              <a:buNone/>
            </a:pPr>
            <a:r>
              <a:rPr lang="en-US" sz="2000" dirty="0" smtClean="0"/>
              <a:t>	}</a:t>
            </a:r>
          </a:p>
          <a:p>
            <a:pPr eaLnBrk="1" hangingPunct="1">
              <a:lnSpc>
                <a:spcPct val="90000"/>
              </a:lnSpc>
              <a:buFontTx/>
              <a:buNone/>
            </a:pPr>
            <a:r>
              <a:rPr lang="en-US" sz="2000" dirty="0" smtClean="0"/>
              <a:t>%&gt;</a:t>
            </a:r>
          </a:p>
          <a:p>
            <a:pPr eaLnBrk="1" hangingPunct="1">
              <a:lnSpc>
                <a:spcPct val="90000"/>
              </a:lnSpc>
              <a:buFontTx/>
              <a:buNone/>
            </a:pPr>
            <a:r>
              <a:rPr lang="en-US" sz="2000" dirty="0" smtClean="0"/>
              <a:t>&lt;/body&gt;</a:t>
            </a:r>
          </a:p>
          <a:p>
            <a:pPr eaLnBrk="1" hangingPunct="1">
              <a:lnSpc>
                <a:spcPct val="90000"/>
              </a:lnSpc>
              <a:buFontTx/>
              <a:buNone/>
            </a:pPr>
            <a:r>
              <a:rPr lang="en-US" sz="2000" dirty="0" smtClean="0"/>
              <a:t>&lt;/html&gt;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Example: login.jsp</a:t>
            </a:r>
          </a:p>
        </p:txBody>
      </p:sp>
      <p:sp>
        <p:nvSpPr>
          <p:cNvPr id="6" name="Date Placeholder 5"/>
          <p:cNvSpPr>
            <a:spLocks noGrp="1"/>
          </p:cNvSpPr>
          <p:nvPr>
            <p:ph type="dt" sz="half" idx="10"/>
          </p:nvPr>
        </p:nvSpPr>
        <p:spPr/>
        <p:txBody>
          <a:bodyPr/>
          <a:lstStyle/>
          <a:p>
            <a:fld id="{1E018689-EF1E-4C73-88D2-C3810C3DB913}" type="datetime1">
              <a:rPr lang="en-US" smtClean="0"/>
              <a:pPr/>
              <a:t>7/4/2016</a:t>
            </a:fld>
            <a:endParaRPr lang="en-IN"/>
          </a:p>
        </p:txBody>
      </p:sp>
      <p:sp>
        <p:nvSpPr>
          <p:cNvPr id="5" name="Footer Placeholder 4"/>
          <p:cNvSpPr>
            <a:spLocks noGrp="1"/>
          </p:cNvSpPr>
          <p:nvPr>
            <p:ph type="ftr" sz="quarter" idx="11"/>
          </p:nvPr>
        </p:nvSpPr>
        <p:spPr/>
        <p:txBody>
          <a:bodyPr/>
          <a:lstStyle/>
          <a:p>
            <a:pPr>
              <a:defRPr/>
            </a:pPr>
            <a:r>
              <a:rPr lang="en-US" smtClean="0"/>
              <a:t>JSP</a:t>
            </a:r>
            <a:endParaRPr lang="en-US"/>
          </a:p>
        </p:txBody>
      </p:sp>
      <p:sp>
        <p:nvSpPr>
          <p:cNvPr id="25604" name="Rectangle 3"/>
          <p:cNvSpPr>
            <a:spLocks noGrp="1" noChangeArrowheads="1"/>
          </p:cNvSpPr>
          <p:nvPr>
            <p:ph sz="quarter" idx="1"/>
          </p:nvPr>
        </p:nvSpPr>
        <p:spPr/>
        <p:txBody>
          <a:bodyPr>
            <a:normAutofit lnSpcReduction="10000"/>
          </a:bodyPr>
          <a:lstStyle/>
          <a:p>
            <a:pPr eaLnBrk="1" hangingPunct="1">
              <a:lnSpc>
                <a:spcPct val="80000"/>
              </a:lnSpc>
              <a:buFontTx/>
              <a:buNone/>
            </a:pPr>
            <a:r>
              <a:rPr lang="en-US" sz="1800" dirty="0" smtClean="0"/>
              <a:t>&lt;%</a:t>
            </a:r>
          </a:p>
          <a:p>
            <a:pPr eaLnBrk="1" hangingPunct="1">
              <a:lnSpc>
                <a:spcPct val="80000"/>
              </a:lnSpc>
              <a:buFontTx/>
              <a:buNone/>
            </a:pPr>
            <a:r>
              <a:rPr lang="en-US" sz="1800" dirty="0" smtClean="0"/>
              <a:t>	 if((</a:t>
            </a:r>
            <a:r>
              <a:rPr lang="en-US" sz="1800" dirty="0" err="1" smtClean="0"/>
              <a:t>request.getParameter</a:t>
            </a:r>
            <a:r>
              <a:rPr lang="en-US" sz="1800" dirty="0" smtClean="0"/>
              <a:t>(“un”).equals(“raj”)) &amp;&amp;(</a:t>
            </a:r>
            <a:r>
              <a:rPr lang="en-US" sz="1800" dirty="0" err="1" smtClean="0"/>
              <a:t>request.getParameter</a:t>
            </a:r>
            <a:r>
              <a:rPr lang="en-US" sz="1800" dirty="0" smtClean="0"/>
              <a:t>(“pw”).equals(“java”)))</a:t>
            </a:r>
          </a:p>
          <a:p>
            <a:pPr eaLnBrk="1" hangingPunct="1">
              <a:lnSpc>
                <a:spcPct val="80000"/>
              </a:lnSpc>
              <a:buFontTx/>
              <a:buNone/>
            </a:pPr>
            <a:r>
              <a:rPr lang="en-US" sz="1800" dirty="0" smtClean="0"/>
              <a:t>	{</a:t>
            </a:r>
          </a:p>
          <a:p>
            <a:pPr eaLnBrk="1" hangingPunct="1">
              <a:lnSpc>
                <a:spcPct val="80000"/>
              </a:lnSpc>
              <a:buFontTx/>
              <a:buNone/>
            </a:pPr>
            <a:r>
              <a:rPr lang="en-US" sz="1800" dirty="0" smtClean="0"/>
              <a:t>%&gt;</a:t>
            </a:r>
          </a:p>
          <a:p>
            <a:pPr eaLnBrk="1" hangingPunct="1">
              <a:lnSpc>
                <a:spcPct val="80000"/>
              </a:lnSpc>
              <a:buFontTx/>
              <a:buNone/>
            </a:pPr>
            <a:r>
              <a:rPr lang="en-US" sz="1800" dirty="0" smtClean="0"/>
              <a:t>	&lt;</a:t>
            </a:r>
            <a:r>
              <a:rPr lang="en-US" sz="1800" dirty="0" err="1" smtClean="0"/>
              <a:t>jsp:forward</a:t>
            </a:r>
            <a:r>
              <a:rPr lang="en-US" sz="1800" dirty="0" smtClean="0"/>
              <a:t> page=“forward2.jsp”/&gt;</a:t>
            </a:r>
          </a:p>
          <a:p>
            <a:pPr eaLnBrk="1" hangingPunct="1">
              <a:lnSpc>
                <a:spcPct val="80000"/>
              </a:lnSpc>
              <a:buFontTx/>
              <a:buNone/>
            </a:pPr>
            <a:r>
              <a:rPr lang="en-US" sz="1800" dirty="0" smtClean="0"/>
              <a:t>&lt;%</a:t>
            </a:r>
          </a:p>
          <a:p>
            <a:pPr lvl="1" eaLnBrk="1" hangingPunct="1">
              <a:lnSpc>
                <a:spcPct val="80000"/>
              </a:lnSpc>
              <a:buFontTx/>
              <a:buNone/>
            </a:pPr>
            <a:r>
              <a:rPr lang="en-US" sz="1600" dirty="0" smtClean="0"/>
              <a:t>}</a:t>
            </a:r>
          </a:p>
          <a:p>
            <a:pPr lvl="1" eaLnBrk="1" hangingPunct="1">
              <a:lnSpc>
                <a:spcPct val="80000"/>
              </a:lnSpc>
              <a:buFontTx/>
              <a:buNone/>
            </a:pPr>
            <a:r>
              <a:rPr lang="en-US" sz="1600" dirty="0" smtClean="0"/>
              <a:t>	else</a:t>
            </a:r>
          </a:p>
          <a:p>
            <a:pPr lvl="1" eaLnBrk="1" hangingPunct="1">
              <a:lnSpc>
                <a:spcPct val="80000"/>
              </a:lnSpc>
              <a:buFontTx/>
              <a:buNone/>
            </a:pPr>
            <a:r>
              <a:rPr lang="en-US" sz="1600" dirty="0" smtClean="0"/>
              <a:t>{</a:t>
            </a:r>
          </a:p>
          <a:p>
            <a:pPr eaLnBrk="1" hangingPunct="1">
              <a:lnSpc>
                <a:spcPct val="80000"/>
              </a:lnSpc>
              <a:buFontTx/>
              <a:buNone/>
            </a:pPr>
            <a:r>
              <a:rPr lang="en-US" sz="1800" dirty="0" smtClean="0"/>
              <a:t>%&gt;</a:t>
            </a:r>
          </a:p>
          <a:p>
            <a:pPr eaLnBrk="1" hangingPunct="1">
              <a:lnSpc>
                <a:spcPct val="80000"/>
              </a:lnSpc>
              <a:buFontTx/>
              <a:buNone/>
            </a:pPr>
            <a:r>
              <a:rPr lang="en-US" sz="1800" dirty="0" smtClean="0"/>
              <a:t>	&lt;</a:t>
            </a:r>
            <a:r>
              <a:rPr lang="en-US" sz="1800" dirty="0" smtClean="0">
                <a:hlinkClick r:id="rId2"/>
              </a:rPr>
              <a:t>%@include file=“index.jsp”%</a:t>
            </a:r>
            <a:r>
              <a:rPr lang="en-US" sz="1800" dirty="0" smtClean="0"/>
              <a:t>&gt;</a:t>
            </a:r>
          </a:p>
          <a:p>
            <a:pPr eaLnBrk="1" hangingPunct="1">
              <a:lnSpc>
                <a:spcPct val="80000"/>
              </a:lnSpc>
              <a:buFontTx/>
              <a:buNone/>
            </a:pPr>
            <a:r>
              <a:rPr lang="en-US" sz="1800" dirty="0" smtClean="0"/>
              <a:t>&lt;%</a:t>
            </a:r>
          </a:p>
          <a:p>
            <a:pPr eaLnBrk="1" hangingPunct="1">
              <a:lnSpc>
                <a:spcPct val="80000"/>
              </a:lnSpc>
              <a:buFontTx/>
              <a:buNone/>
            </a:pPr>
            <a:endParaRPr lang="en-US" sz="1800" dirty="0" smtClean="0"/>
          </a:p>
          <a:p>
            <a:pPr eaLnBrk="1" hangingPunct="1">
              <a:lnSpc>
                <a:spcPct val="80000"/>
              </a:lnSpc>
              <a:buFontTx/>
              <a:buNone/>
            </a:pPr>
            <a:r>
              <a:rPr lang="en-US" sz="1800" dirty="0" smtClean="0"/>
              <a:t>	}</a:t>
            </a:r>
          </a:p>
          <a:p>
            <a:pPr eaLnBrk="1" hangingPunct="1">
              <a:lnSpc>
                <a:spcPct val="80000"/>
              </a:lnSpc>
              <a:buFontTx/>
              <a:buNone/>
            </a:pPr>
            <a:r>
              <a:rPr lang="en-US" sz="1800" dirty="0" smtClean="0"/>
              <a:t>%&gt;</a:t>
            </a:r>
          </a:p>
          <a:p>
            <a:pPr eaLnBrk="1" hangingPunct="1">
              <a:lnSpc>
                <a:spcPct val="80000"/>
              </a:lnSpc>
              <a:buFontTx/>
              <a:buNone/>
            </a:pPr>
            <a:endParaRPr lang="en-US" sz="1800" dirty="0" smtClean="0"/>
          </a:p>
          <a:p>
            <a:pPr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08E2708-E52B-4735-B29E-BD5777BCC5AF}" type="datetime1">
              <a:rPr lang="en-US" smtClean="0"/>
              <a:pPr/>
              <a:t>7/4/2016</a:t>
            </a:fld>
            <a:endParaRPr lang="en-IN"/>
          </a:p>
        </p:txBody>
      </p:sp>
      <p:sp>
        <p:nvSpPr>
          <p:cNvPr id="4" name="Footer Placeholder 3"/>
          <p:cNvSpPr>
            <a:spLocks noGrp="1"/>
          </p:cNvSpPr>
          <p:nvPr>
            <p:ph type="ftr" sz="quarter" idx="11"/>
          </p:nvPr>
        </p:nvSpPr>
        <p:spPr/>
        <p:txBody>
          <a:bodyPr/>
          <a:lstStyle/>
          <a:p>
            <a:pPr>
              <a:defRPr/>
            </a:pPr>
            <a:r>
              <a:rPr lang="en-US" smtClean="0"/>
              <a:t>JSP</a:t>
            </a:r>
            <a:endParaRPr lang="en-US"/>
          </a:p>
        </p:txBody>
      </p:sp>
      <p:sp>
        <p:nvSpPr>
          <p:cNvPr id="27651" name="Rectangle 3"/>
          <p:cNvSpPr>
            <a:spLocks noGrp="1" noChangeArrowheads="1"/>
          </p:cNvSpPr>
          <p:nvPr>
            <p:ph sz="quarter" idx="1"/>
          </p:nvPr>
        </p:nvSpPr>
        <p:spPr>
          <a:xfrm>
            <a:off x="457200" y="381000"/>
            <a:ext cx="8229600" cy="5745163"/>
          </a:xfrm>
        </p:spPr>
        <p:txBody>
          <a:bodyPr>
            <a:normAutofit fontScale="85000" lnSpcReduction="20000"/>
          </a:bodyPr>
          <a:lstStyle/>
          <a:p>
            <a:pPr eaLnBrk="1" hangingPunct="1">
              <a:lnSpc>
                <a:spcPct val="80000"/>
              </a:lnSpc>
              <a:buFontTx/>
              <a:buNone/>
            </a:pPr>
            <a:r>
              <a:rPr lang="en-US" sz="1200" dirty="0" smtClean="0"/>
              <a:t>&lt;</a:t>
            </a:r>
            <a:r>
              <a:rPr lang="en-US" sz="1200" dirty="0" smtClean="0">
                <a:hlinkClick r:id="rId2"/>
              </a:rPr>
              <a:t>%@page language=“java” import=“java.sql.*”%</a:t>
            </a:r>
            <a:r>
              <a:rPr lang="en-US" sz="1200" dirty="0" smtClean="0"/>
              <a:t>&gt;</a:t>
            </a:r>
          </a:p>
          <a:p>
            <a:pPr eaLnBrk="1" hangingPunct="1">
              <a:lnSpc>
                <a:spcPct val="80000"/>
              </a:lnSpc>
              <a:buFontTx/>
              <a:buNone/>
            </a:pPr>
            <a:r>
              <a:rPr lang="en-US" sz="1200" dirty="0" smtClean="0"/>
              <a:t>&lt;% String name=</a:t>
            </a:r>
            <a:r>
              <a:rPr lang="en-US" sz="1200" dirty="0" err="1" smtClean="0"/>
              <a:t>request.getParameter</a:t>
            </a:r>
            <a:r>
              <a:rPr lang="en-US" sz="1200" dirty="0" smtClean="0"/>
              <a:t>(“name”);</a:t>
            </a:r>
          </a:p>
          <a:p>
            <a:pPr eaLnBrk="1" hangingPunct="1">
              <a:lnSpc>
                <a:spcPct val="80000"/>
              </a:lnSpc>
              <a:buFontTx/>
              <a:buNone/>
            </a:pPr>
            <a:r>
              <a:rPr lang="en-US" sz="1200" dirty="0" smtClean="0"/>
              <a:t>	String pass=</a:t>
            </a:r>
            <a:r>
              <a:rPr lang="en-US" sz="1200" dirty="0" err="1" smtClean="0"/>
              <a:t>request.getParameter</a:t>
            </a:r>
            <a:r>
              <a:rPr lang="en-US" sz="1200" dirty="0" smtClean="0"/>
              <a:t>(“pw”);</a:t>
            </a:r>
          </a:p>
          <a:p>
            <a:pPr eaLnBrk="1" hangingPunct="1">
              <a:lnSpc>
                <a:spcPct val="80000"/>
              </a:lnSpc>
              <a:buFontTx/>
              <a:buNone/>
            </a:pPr>
            <a:r>
              <a:rPr lang="en-US" sz="1200" dirty="0" smtClean="0"/>
              <a:t>	try</a:t>
            </a:r>
          </a:p>
          <a:p>
            <a:pPr eaLnBrk="1" hangingPunct="1">
              <a:lnSpc>
                <a:spcPct val="80000"/>
              </a:lnSpc>
              <a:buFontTx/>
              <a:buNone/>
            </a:pPr>
            <a:r>
              <a:rPr lang="en-US" sz="1200" dirty="0" smtClean="0"/>
              <a:t>	{</a:t>
            </a:r>
          </a:p>
          <a:p>
            <a:pPr eaLnBrk="1" hangingPunct="1">
              <a:lnSpc>
                <a:spcPct val="80000"/>
              </a:lnSpc>
              <a:buFontTx/>
              <a:buNone/>
            </a:pPr>
            <a:r>
              <a:rPr lang="en-US" sz="1200" dirty="0" smtClean="0"/>
              <a:t>		</a:t>
            </a:r>
            <a:r>
              <a:rPr lang="en-US" sz="1200" dirty="0" err="1" smtClean="0"/>
              <a:t>Class.forName</a:t>
            </a:r>
            <a:r>
              <a:rPr lang="en-US" sz="1200" dirty="0" smtClean="0"/>
              <a:t>(“</a:t>
            </a:r>
            <a:r>
              <a:rPr lang="en-US" sz="1200" dirty="0" err="1" smtClean="0"/>
              <a:t>sun.jdbc.odbc.JdbcOdbcDriver</a:t>
            </a:r>
            <a:r>
              <a:rPr lang="en-US" sz="1200" dirty="0" smtClean="0"/>
              <a:t>”);</a:t>
            </a:r>
          </a:p>
          <a:p>
            <a:pPr eaLnBrk="1" hangingPunct="1">
              <a:lnSpc>
                <a:spcPct val="80000"/>
              </a:lnSpc>
              <a:buFontTx/>
              <a:buNone/>
            </a:pPr>
            <a:r>
              <a:rPr lang="en-US" sz="1200" dirty="0" smtClean="0"/>
              <a:t>		connection con=null;</a:t>
            </a:r>
          </a:p>
          <a:p>
            <a:pPr eaLnBrk="1" hangingPunct="1">
              <a:lnSpc>
                <a:spcPct val="80000"/>
              </a:lnSpc>
              <a:buFontTx/>
              <a:buNone/>
            </a:pPr>
            <a:r>
              <a:rPr lang="en-US" sz="1200" dirty="0" smtClean="0"/>
              <a:t>		con=</a:t>
            </a:r>
            <a:r>
              <a:rPr lang="en-US" sz="1200" dirty="0" err="1" smtClean="0"/>
              <a:t>DriverManager.getConnection</a:t>
            </a:r>
            <a:r>
              <a:rPr lang="en-US" sz="1200" dirty="0" smtClean="0"/>
              <a:t>(“</a:t>
            </a:r>
            <a:r>
              <a:rPr lang="en-US" sz="1200" dirty="0" err="1" smtClean="0"/>
              <a:t>jdbc:odbc:rajconn”,”root”,”root</a:t>
            </a:r>
            <a:r>
              <a:rPr lang="en-US" sz="1200" dirty="0" smtClean="0"/>
              <a:t>”);</a:t>
            </a:r>
          </a:p>
          <a:p>
            <a:pPr eaLnBrk="1" hangingPunct="1">
              <a:lnSpc>
                <a:spcPct val="80000"/>
              </a:lnSpc>
              <a:buFontTx/>
              <a:buNone/>
            </a:pPr>
            <a:r>
              <a:rPr lang="en-US" sz="1200" dirty="0" smtClean="0"/>
              <a:t>		</a:t>
            </a:r>
            <a:r>
              <a:rPr lang="en-US" sz="1200" dirty="0" err="1" smtClean="0"/>
              <a:t>PreparedStatement</a:t>
            </a:r>
            <a:r>
              <a:rPr lang="en-US" sz="1200" dirty="0" smtClean="0"/>
              <a:t> </a:t>
            </a:r>
            <a:r>
              <a:rPr lang="en-US" sz="1200" dirty="0" err="1" smtClean="0"/>
              <a:t>st</a:t>
            </a:r>
            <a:r>
              <a:rPr lang="en-US" sz="1200" dirty="0" smtClean="0"/>
              <a:t>=</a:t>
            </a:r>
            <a:r>
              <a:rPr lang="en-US" sz="1200" dirty="0" err="1" smtClean="0"/>
              <a:t>con.prepareStatement</a:t>
            </a:r>
            <a:r>
              <a:rPr lang="en-US" sz="1200" dirty="0" smtClean="0"/>
              <a:t>(“select * from pass where username=? And password=?”);</a:t>
            </a:r>
          </a:p>
          <a:p>
            <a:pPr eaLnBrk="1" hangingPunct="1">
              <a:lnSpc>
                <a:spcPct val="80000"/>
              </a:lnSpc>
              <a:buFontTx/>
              <a:buNone/>
            </a:pPr>
            <a:r>
              <a:rPr lang="en-US" sz="1200" dirty="0" smtClean="0"/>
              <a:t>		</a:t>
            </a:r>
            <a:r>
              <a:rPr lang="en-US" sz="1200" dirty="0" err="1" smtClean="0"/>
              <a:t>st.setString</a:t>
            </a:r>
            <a:r>
              <a:rPr lang="en-US" sz="1200" dirty="0" smtClean="0"/>
              <a:t>(1,un);</a:t>
            </a:r>
          </a:p>
          <a:p>
            <a:pPr eaLnBrk="1" hangingPunct="1">
              <a:lnSpc>
                <a:spcPct val="80000"/>
              </a:lnSpc>
              <a:buFontTx/>
              <a:buNone/>
            </a:pPr>
            <a:r>
              <a:rPr lang="en-US" sz="1200" dirty="0" smtClean="0"/>
              <a:t>		</a:t>
            </a:r>
            <a:r>
              <a:rPr lang="en-US" sz="1200" dirty="0" err="1" smtClean="0"/>
              <a:t>st.setString</a:t>
            </a:r>
            <a:r>
              <a:rPr lang="en-US" sz="1200" dirty="0" smtClean="0"/>
              <a:t>(2,pw);</a:t>
            </a:r>
          </a:p>
          <a:p>
            <a:pPr eaLnBrk="1" hangingPunct="1">
              <a:lnSpc>
                <a:spcPct val="80000"/>
              </a:lnSpc>
              <a:buFontTx/>
              <a:buNone/>
            </a:pPr>
            <a:r>
              <a:rPr lang="en-US" sz="1200" dirty="0" smtClean="0"/>
              <a:t>		</a:t>
            </a:r>
            <a:r>
              <a:rPr lang="en-US" sz="1200" dirty="0" err="1" smtClean="0"/>
              <a:t>ResultSet</a:t>
            </a:r>
            <a:r>
              <a:rPr lang="en-US" sz="1200" dirty="0" smtClean="0"/>
              <a:t> </a:t>
            </a:r>
            <a:r>
              <a:rPr lang="en-US" sz="1200" dirty="0" err="1" smtClean="0"/>
              <a:t>rs</a:t>
            </a:r>
            <a:r>
              <a:rPr lang="en-US" sz="1200" dirty="0" smtClean="0"/>
              <a:t>=</a:t>
            </a:r>
            <a:r>
              <a:rPr lang="en-US" sz="1200" dirty="0" err="1" smtClean="0"/>
              <a:t>st.executeQuery</a:t>
            </a:r>
            <a:r>
              <a:rPr lang="en-US" sz="1200" dirty="0" smtClean="0"/>
              <a:t>();</a:t>
            </a:r>
          </a:p>
          <a:p>
            <a:pPr eaLnBrk="1" hangingPunct="1">
              <a:lnSpc>
                <a:spcPct val="80000"/>
              </a:lnSpc>
              <a:buFontTx/>
              <a:buNone/>
            </a:pPr>
            <a:r>
              <a:rPr lang="en-US" sz="1200" dirty="0" smtClean="0"/>
              <a:t>		if(</a:t>
            </a:r>
            <a:r>
              <a:rPr lang="en-US" sz="1200" dirty="0" err="1" smtClean="0"/>
              <a:t>rs.next</a:t>
            </a:r>
            <a:r>
              <a:rPr lang="en-US" sz="1200" dirty="0" smtClean="0"/>
              <a:t>())</a:t>
            </a:r>
          </a:p>
          <a:p>
            <a:pPr eaLnBrk="1" hangingPunct="1">
              <a:lnSpc>
                <a:spcPct val="80000"/>
              </a:lnSpc>
              <a:buFontTx/>
              <a:buNone/>
            </a:pPr>
            <a:r>
              <a:rPr lang="en-US" sz="1200" dirty="0" smtClean="0"/>
              <a:t>			{</a:t>
            </a:r>
          </a:p>
          <a:p>
            <a:pPr eaLnBrk="1" hangingPunct="1">
              <a:lnSpc>
                <a:spcPct val="80000"/>
              </a:lnSpc>
              <a:buFontTx/>
              <a:buNone/>
            </a:pPr>
            <a:r>
              <a:rPr lang="en-US" sz="1200" dirty="0" smtClean="0"/>
              <a:t>%&gt;</a:t>
            </a:r>
          </a:p>
          <a:p>
            <a:pPr eaLnBrk="1" hangingPunct="1">
              <a:lnSpc>
                <a:spcPct val="80000"/>
              </a:lnSpc>
              <a:buFontTx/>
              <a:buNone/>
            </a:pPr>
            <a:r>
              <a:rPr lang="en-US" sz="1200" dirty="0" smtClean="0"/>
              <a:t>		&lt;</a:t>
            </a:r>
            <a:r>
              <a:rPr lang="en-US" sz="1200" dirty="0" err="1" smtClean="0"/>
              <a:t>jsp:forward</a:t>
            </a:r>
            <a:r>
              <a:rPr lang="en-US" sz="1200" dirty="0" smtClean="0"/>
              <a:t> page=“forward2.jsp”/&gt;</a:t>
            </a:r>
          </a:p>
          <a:p>
            <a:pPr eaLnBrk="1" hangingPunct="1">
              <a:lnSpc>
                <a:spcPct val="80000"/>
              </a:lnSpc>
              <a:buFontTx/>
              <a:buNone/>
            </a:pPr>
            <a:r>
              <a:rPr lang="en-US" sz="1200" dirty="0" smtClean="0"/>
              <a:t>&lt;%</a:t>
            </a:r>
          </a:p>
          <a:p>
            <a:pPr eaLnBrk="1" hangingPunct="1">
              <a:lnSpc>
                <a:spcPct val="80000"/>
              </a:lnSpc>
              <a:buFontTx/>
              <a:buNone/>
            </a:pPr>
            <a:r>
              <a:rPr lang="en-US" sz="1200" dirty="0" smtClean="0"/>
              <a:t>			}</a:t>
            </a:r>
          </a:p>
          <a:p>
            <a:pPr eaLnBrk="1" hangingPunct="1">
              <a:lnSpc>
                <a:spcPct val="80000"/>
              </a:lnSpc>
              <a:buFontTx/>
              <a:buNone/>
            </a:pPr>
            <a:r>
              <a:rPr lang="en-US" sz="1200" dirty="0" smtClean="0"/>
              <a:t>		else</a:t>
            </a:r>
          </a:p>
          <a:p>
            <a:pPr eaLnBrk="1" hangingPunct="1">
              <a:lnSpc>
                <a:spcPct val="80000"/>
              </a:lnSpc>
              <a:buFontTx/>
              <a:buNone/>
            </a:pPr>
            <a:r>
              <a:rPr lang="en-US" sz="1200" dirty="0" smtClean="0"/>
              <a:t>			{</a:t>
            </a:r>
          </a:p>
          <a:p>
            <a:pPr eaLnBrk="1" hangingPunct="1">
              <a:lnSpc>
                <a:spcPct val="80000"/>
              </a:lnSpc>
              <a:buFontTx/>
              <a:buNone/>
            </a:pPr>
            <a:r>
              <a:rPr lang="en-US" sz="1200" dirty="0" smtClean="0"/>
              <a:t>			</a:t>
            </a:r>
            <a:r>
              <a:rPr lang="en-US" sz="1200" dirty="0" err="1" smtClean="0"/>
              <a:t>out.println</a:t>
            </a:r>
            <a:r>
              <a:rPr lang="en-US" sz="1200" dirty="0" smtClean="0"/>
              <a:t>(“Invalid un and password”);</a:t>
            </a:r>
          </a:p>
          <a:p>
            <a:pPr eaLnBrk="1" hangingPunct="1">
              <a:lnSpc>
                <a:spcPct val="80000"/>
              </a:lnSpc>
              <a:buFontTx/>
              <a:buNone/>
            </a:pPr>
            <a:r>
              <a:rPr lang="en-US" sz="1200" dirty="0" smtClean="0"/>
              <a:t>%&gt;</a:t>
            </a:r>
          </a:p>
          <a:p>
            <a:pPr eaLnBrk="1" hangingPunct="1">
              <a:lnSpc>
                <a:spcPct val="80000"/>
              </a:lnSpc>
              <a:buFontTx/>
              <a:buNone/>
            </a:pPr>
            <a:r>
              <a:rPr lang="en-US" sz="1200" dirty="0" smtClean="0"/>
              <a:t>		&lt;</a:t>
            </a:r>
            <a:r>
              <a:rPr lang="en-US" sz="1200" dirty="0" smtClean="0">
                <a:hlinkClick r:id="rId3"/>
              </a:rPr>
              <a:t>%@include file=“index.jsp”%</a:t>
            </a:r>
            <a:r>
              <a:rPr lang="en-US" sz="1200" dirty="0" smtClean="0"/>
              <a:t>&gt;</a:t>
            </a:r>
          </a:p>
          <a:p>
            <a:pPr eaLnBrk="1" hangingPunct="1">
              <a:lnSpc>
                <a:spcPct val="80000"/>
              </a:lnSpc>
              <a:buFontTx/>
              <a:buNone/>
            </a:pPr>
            <a:endParaRPr lang="en-US" sz="1200" dirty="0" smtClean="0"/>
          </a:p>
          <a:p>
            <a:pPr eaLnBrk="1" hangingPunct="1">
              <a:lnSpc>
                <a:spcPct val="80000"/>
              </a:lnSpc>
              <a:buFontTx/>
              <a:buNone/>
            </a:pPr>
            <a:r>
              <a:rPr lang="en-US" sz="1200" dirty="0" smtClean="0"/>
              <a:t>&lt;%</a:t>
            </a:r>
          </a:p>
          <a:p>
            <a:pPr eaLnBrk="1" hangingPunct="1">
              <a:lnSpc>
                <a:spcPct val="80000"/>
              </a:lnSpc>
              <a:buFontTx/>
              <a:buNone/>
            </a:pPr>
            <a:r>
              <a:rPr lang="en-US" sz="1200" dirty="0" smtClean="0"/>
              <a:t>			}</a:t>
            </a:r>
          </a:p>
          <a:p>
            <a:pPr eaLnBrk="1" hangingPunct="1">
              <a:lnSpc>
                <a:spcPct val="80000"/>
              </a:lnSpc>
              <a:buFontTx/>
              <a:buNone/>
            </a:pPr>
            <a:r>
              <a:rPr lang="en-US" sz="1200" dirty="0" smtClean="0"/>
              <a:t>			catch(Exception e)</a:t>
            </a:r>
          </a:p>
          <a:p>
            <a:pPr eaLnBrk="1" hangingPunct="1">
              <a:lnSpc>
                <a:spcPct val="80000"/>
              </a:lnSpc>
              <a:buFontTx/>
              <a:buNone/>
            </a:pPr>
            <a:r>
              <a:rPr lang="en-US" sz="1200" dirty="0" smtClean="0"/>
              <a:t>			{</a:t>
            </a:r>
          </a:p>
          <a:p>
            <a:pPr eaLnBrk="1" hangingPunct="1">
              <a:lnSpc>
                <a:spcPct val="80000"/>
              </a:lnSpc>
              <a:buFontTx/>
              <a:buNone/>
            </a:pPr>
            <a:r>
              <a:rPr lang="en-US" sz="1200" dirty="0" smtClean="0"/>
              <a:t>			</a:t>
            </a:r>
            <a:r>
              <a:rPr lang="en-US" sz="1200" dirty="0" err="1" smtClean="0"/>
              <a:t>out.println</a:t>
            </a:r>
            <a:r>
              <a:rPr lang="en-US" sz="1200" dirty="0" smtClean="0"/>
              <a:t>(</a:t>
            </a:r>
            <a:r>
              <a:rPr lang="en-US" sz="1200" dirty="0" err="1" smtClean="0"/>
              <a:t>e.getMessage</a:t>
            </a:r>
            <a:r>
              <a:rPr lang="en-US" sz="1200" dirty="0" smtClean="0"/>
              <a:t>());</a:t>
            </a:r>
          </a:p>
          <a:p>
            <a:pPr eaLnBrk="1" hangingPunct="1">
              <a:lnSpc>
                <a:spcPct val="80000"/>
              </a:lnSpc>
              <a:buFontTx/>
              <a:buNone/>
            </a:pPr>
            <a:r>
              <a:rPr lang="en-US" sz="1200" dirty="0" smtClean="0"/>
              <a:t>%&gt;</a:t>
            </a:r>
          </a:p>
          <a:p>
            <a:pPr eaLnBrk="1" hangingPunct="1">
              <a:lnSpc>
                <a:spcPct val="80000"/>
              </a:lnSpc>
              <a:buFontTx/>
              <a:buNone/>
            </a:pPr>
            <a:r>
              <a:rPr lang="en-US" sz="1200" dirty="0" smtClean="0"/>
              <a:t>			</a:t>
            </a:r>
          </a:p>
        </p:txBody>
      </p:sp>
      <p:sp>
        <p:nvSpPr>
          <p:cNvPr id="5" name="TextBox 4"/>
          <p:cNvSpPr txBox="1"/>
          <p:nvPr/>
        </p:nvSpPr>
        <p:spPr>
          <a:xfrm>
            <a:off x="5286380" y="357166"/>
            <a:ext cx="3429024" cy="646331"/>
          </a:xfrm>
          <a:prstGeom prst="rect">
            <a:avLst/>
          </a:prstGeom>
          <a:noFill/>
        </p:spPr>
        <p:txBody>
          <a:bodyPr wrap="square" rtlCol="0">
            <a:spAutoFit/>
          </a:bodyPr>
          <a:lstStyle/>
          <a:p>
            <a:r>
              <a:rPr lang="en-US" sz="3600" dirty="0" smtClean="0">
                <a:solidFill>
                  <a:srgbClr val="FF0000"/>
                </a:solidFill>
              </a:rPr>
              <a:t>Scriptlet Misuse</a:t>
            </a:r>
            <a:endParaRPr lang="en-IN" sz="3600"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Expression</a:t>
            </a:r>
          </a:p>
        </p:txBody>
      </p:sp>
      <p:sp>
        <p:nvSpPr>
          <p:cNvPr id="5" name="Date Placeholder 4"/>
          <p:cNvSpPr>
            <a:spLocks noGrp="1"/>
          </p:cNvSpPr>
          <p:nvPr>
            <p:ph type="dt" sz="half" idx="10"/>
          </p:nvPr>
        </p:nvSpPr>
        <p:spPr/>
        <p:txBody>
          <a:bodyPr/>
          <a:lstStyle/>
          <a:p>
            <a:fld id="{DCFB0211-9193-4115-BC8C-1BF2F3B9B47B}"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3316" name="Rectangle 3"/>
          <p:cNvSpPr>
            <a:spLocks noGrp="1" noChangeArrowheads="1"/>
          </p:cNvSpPr>
          <p:nvPr>
            <p:ph sz="quarter" idx="1"/>
          </p:nvPr>
        </p:nvSpPr>
        <p:spPr/>
        <p:txBody>
          <a:bodyPr>
            <a:normAutofit lnSpcReduction="10000"/>
          </a:bodyPr>
          <a:lstStyle/>
          <a:p>
            <a:pPr eaLnBrk="1" hangingPunct="1">
              <a:lnSpc>
                <a:spcPct val="90000"/>
              </a:lnSpc>
              <a:buFontTx/>
              <a:buNone/>
            </a:pPr>
            <a:r>
              <a:rPr lang="en-US" sz="2800" smtClean="0"/>
              <a:t>&lt;%= and %&gt;</a:t>
            </a:r>
          </a:p>
          <a:p>
            <a:pPr eaLnBrk="1" hangingPunct="1">
              <a:lnSpc>
                <a:spcPct val="90000"/>
              </a:lnSpc>
              <a:buFontTx/>
              <a:buNone/>
            </a:pPr>
            <a:r>
              <a:rPr lang="en-US" sz="2800" smtClean="0"/>
              <a:t>Short cut notation for script let that sends value off a java expression to the client</a:t>
            </a:r>
          </a:p>
          <a:p>
            <a:pPr eaLnBrk="1" hangingPunct="1">
              <a:lnSpc>
                <a:spcPct val="90000"/>
              </a:lnSpc>
              <a:buFontTx/>
              <a:buNone/>
            </a:pPr>
            <a:r>
              <a:rPr lang="en-US" sz="2800" u="sng" smtClean="0"/>
              <a:t>Expression.jsp</a:t>
            </a:r>
          </a:p>
          <a:p>
            <a:pPr eaLnBrk="1" hangingPunct="1">
              <a:lnSpc>
                <a:spcPct val="90000"/>
              </a:lnSpc>
              <a:buFontTx/>
              <a:buNone/>
            </a:pPr>
            <a:r>
              <a:rPr lang="en-US" sz="2000" smtClean="0"/>
              <a:t>&lt;html&gt;</a:t>
            </a:r>
          </a:p>
          <a:p>
            <a:pPr eaLnBrk="1" hangingPunct="1">
              <a:lnSpc>
                <a:spcPct val="90000"/>
              </a:lnSpc>
              <a:buFontTx/>
              <a:buNone/>
            </a:pPr>
            <a:r>
              <a:rPr lang="en-US" sz="2000" smtClean="0"/>
              <a:t>&lt;head&gt;&lt;title&gt;hi it is expression test &lt;/title&gt;&lt;/head&gt;</a:t>
            </a:r>
          </a:p>
          <a:p>
            <a:pPr eaLnBrk="1" hangingPunct="1">
              <a:lnSpc>
                <a:spcPct val="90000"/>
              </a:lnSpc>
              <a:buFontTx/>
              <a:buNone/>
            </a:pPr>
            <a:r>
              <a:rPr lang="en-US" sz="2000" smtClean="0"/>
              <a:t>&lt;%! int i=0;%&gt;</a:t>
            </a:r>
          </a:p>
          <a:p>
            <a:pPr eaLnBrk="1" hangingPunct="1">
              <a:lnSpc>
                <a:spcPct val="90000"/>
              </a:lnSpc>
              <a:buFontTx/>
              <a:buNone/>
            </a:pPr>
            <a:r>
              <a:rPr lang="en-US" sz="2000" smtClean="0"/>
              <a:t>&lt;%i++; %&gt;</a:t>
            </a:r>
          </a:p>
          <a:p>
            <a:pPr eaLnBrk="1" hangingPunct="1">
              <a:lnSpc>
                <a:spcPct val="90000"/>
              </a:lnSpc>
              <a:buFontTx/>
              <a:buNone/>
            </a:pPr>
            <a:r>
              <a:rPr lang="en-US" sz="2000" smtClean="0"/>
              <a:t>&lt;%=“This jsp is accessed “+i+” times”%&gt;</a:t>
            </a:r>
          </a:p>
          <a:p>
            <a:pPr eaLnBrk="1" hangingPunct="1">
              <a:lnSpc>
                <a:spcPct val="90000"/>
              </a:lnSpc>
              <a:buFontTx/>
              <a:buNone/>
            </a:pPr>
            <a:endParaRPr lang="en-US" sz="2000" smtClean="0"/>
          </a:p>
          <a:p>
            <a:pPr eaLnBrk="1" hangingPunct="1">
              <a:lnSpc>
                <a:spcPct val="90000"/>
              </a:lnSpc>
              <a:buFontTx/>
              <a:buNone/>
            </a:pPr>
            <a:r>
              <a:rPr lang="en-US" sz="2000" smtClean="0"/>
              <a:t>&lt;/body&gt;</a:t>
            </a:r>
          </a:p>
          <a:p>
            <a:pPr eaLnBrk="1" hangingPunct="1">
              <a:lnSpc>
                <a:spcPct val="90000"/>
              </a:lnSpc>
              <a:buFontTx/>
              <a:buNone/>
            </a:pPr>
            <a:r>
              <a:rPr lang="en-US" sz="2000" smtClean="0"/>
              <a:t>&lt;/html&gt;</a:t>
            </a:r>
          </a:p>
          <a:p>
            <a:pPr eaLnBrk="1" hangingPunct="1">
              <a:lnSpc>
                <a:spcPct val="90000"/>
              </a:lnSpc>
              <a:buFontTx/>
              <a:buNone/>
            </a:pPr>
            <a:endParaRPr 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srcRect/>
          <a:stretch>
            <a:fillRect/>
          </a:stretch>
        </p:blipFill>
        <p:spPr bwMode="auto">
          <a:xfrm>
            <a:off x="792996" y="2018110"/>
            <a:ext cx="6808159" cy="4058543"/>
          </a:xfrm>
          <a:prstGeom prst="rect">
            <a:avLst/>
          </a:prstGeom>
          <a:noFill/>
          <a:ln w="9525">
            <a:noFill/>
            <a:round/>
            <a:headEnd/>
            <a:tailEnd/>
          </a:ln>
        </p:spPr>
      </p:pic>
      <p:sp>
        <p:nvSpPr>
          <p:cNvPr id="20483" name="Rectangle 2"/>
          <p:cNvSpPr>
            <a:spLocks noGrp="1" noChangeArrowheads="1"/>
          </p:cNvSpPr>
          <p:nvPr>
            <p:ph type="title"/>
          </p:nvPr>
        </p:nvSpPr>
        <p:spPr>
          <a:xfrm>
            <a:off x="1417871" y="833437"/>
            <a:ext cx="8514661" cy="928688"/>
          </a:xfrm>
        </p:spPr>
        <p:txBody>
          <a:bodyPr/>
          <a:lstStyle/>
          <a:p>
            <a:pPr>
              <a:tabLst>
                <a:tab pos="678511" algn="l"/>
                <a:tab pos="1357023" algn="l"/>
                <a:tab pos="2035534" algn="l"/>
                <a:tab pos="2714046" algn="l"/>
                <a:tab pos="3392557" algn="l"/>
                <a:tab pos="4071069" algn="l"/>
                <a:tab pos="4749580" algn="l"/>
                <a:tab pos="5428092" algn="l"/>
                <a:tab pos="6106603" algn="l"/>
                <a:tab pos="6785115" algn="l"/>
                <a:tab pos="7463626" algn="l"/>
                <a:tab pos="8142138" algn="l"/>
              </a:tabLst>
            </a:pPr>
            <a:r>
              <a:rPr lang="en-GB" b="0" dirty="0" smtClean="0"/>
              <a:t>Web Application Designs</a:t>
            </a:r>
          </a:p>
        </p:txBody>
      </p:sp>
      <p:sp>
        <p:nvSpPr>
          <p:cNvPr id="4" name="Date Placeholder 3"/>
          <p:cNvSpPr>
            <a:spLocks noGrp="1"/>
          </p:cNvSpPr>
          <p:nvPr>
            <p:ph type="dt" sz="half" idx="10"/>
          </p:nvPr>
        </p:nvSpPr>
        <p:spPr/>
        <p:txBody>
          <a:bodyPr/>
          <a:lstStyle/>
          <a:p>
            <a:fld id="{65EF0242-B620-4560-BE26-112A2A5C90D4}"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sz="4000" smtClean="0"/>
              <a:t>Predefined Variables (Implicit Objects)</a:t>
            </a:r>
          </a:p>
        </p:txBody>
      </p:sp>
      <p:sp>
        <p:nvSpPr>
          <p:cNvPr id="6" name="Date Placeholder 5"/>
          <p:cNvSpPr>
            <a:spLocks noGrp="1"/>
          </p:cNvSpPr>
          <p:nvPr>
            <p:ph type="dt" sz="half" idx="10"/>
          </p:nvPr>
        </p:nvSpPr>
        <p:spPr/>
        <p:txBody>
          <a:bodyPr/>
          <a:lstStyle/>
          <a:p>
            <a:fld id="{3EA18F71-460D-49CC-ADDE-050C972B7C66}" type="datetime1">
              <a:rPr lang="en-US" smtClean="0"/>
              <a:pPr/>
              <a:t>7/4/2016</a:t>
            </a:fld>
            <a:endParaRPr lang="en-IN"/>
          </a:p>
        </p:txBody>
      </p:sp>
      <p:sp>
        <p:nvSpPr>
          <p:cNvPr id="5" name="Footer Placeholder 4"/>
          <p:cNvSpPr>
            <a:spLocks noGrp="1"/>
          </p:cNvSpPr>
          <p:nvPr>
            <p:ph type="ftr" sz="quarter" idx="11"/>
          </p:nvPr>
        </p:nvSpPr>
        <p:spPr/>
        <p:txBody>
          <a:bodyPr/>
          <a:lstStyle/>
          <a:p>
            <a:pPr>
              <a:defRPr/>
            </a:pPr>
            <a:r>
              <a:rPr lang="en-US" smtClean="0"/>
              <a:t>JSP</a:t>
            </a:r>
            <a:endParaRPr lang="en-US"/>
          </a:p>
        </p:txBody>
      </p:sp>
      <p:sp>
        <p:nvSpPr>
          <p:cNvPr id="27652" name="Rectangle 3"/>
          <p:cNvSpPr>
            <a:spLocks noGrp="1" noChangeArrowheads="1"/>
          </p:cNvSpPr>
          <p:nvPr>
            <p:ph sz="quarter" idx="1"/>
          </p:nvPr>
        </p:nvSpPr>
        <p:spPr/>
        <p:txBody>
          <a:bodyPr/>
          <a:lstStyle/>
          <a:p>
            <a:r>
              <a:rPr lang="en-US" sz="2800" smtClean="0"/>
              <a:t>The following predefined variables can be used:</a:t>
            </a:r>
          </a:p>
          <a:p>
            <a:pPr lvl="1"/>
            <a:r>
              <a:rPr lang="en-US" sz="2600" b="1" smtClean="0">
                <a:solidFill>
                  <a:srgbClr val="CC0000"/>
                </a:solidFill>
                <a:latin typeface="Arial" charset="0"/>
              </a:rPr>
              <a:t>request</a:t>
            </a:r>
            <a:r>
              <a:rPr lang="en-US" sz="2600" smtClean="0"/>
              <a:t>: the </a:t>
            </a:r>
            <a:r>
              <a:rPr lang="en-US" sz="2600" smtClean="0">
                <a:solidFill>
                  <a:srgbClr val="0000FF"/>
                </a:solidFill>
                <a:latin typeface="Arial" charset="0"/>
              </a:rPr>
              <a:t>HttpServletRequest</a:t>
            </a:r>
          </a:p>
          <a:p>
            <a:pPr lvl="1"/>
            <a:r>
              <a:rPr lang="en-US" sz="2600" b="1" smtClean="0">
                <a:solidFill>
                  <a:srgbClr val="CC0000"/>
                </a:solidFill>
                <a:latin typeface="Arial" charset="0"/>
              </a:rPr>
              <a:t>response</a:t>
            </a:r>
            <a:r>
              <a:rPr lang="en-US" sz="2600" smtClean="0"/>
              <a:t>: the </a:t>
            </a:r>
            <a:r>
              <a:rPr lang="en-US" sz="2600" smtClean="0">
                <a:solidFill>
                  <a:srgbClr val="0000FF"/>
                </a:solidFill>
                <a:latin typeface="Arial" charset="0"/>
              </a:rPr>
              <a:t>HttpServletResponse</a:t>
            </a:r>
            <a:r>
              <a:rPr lang="en-US" sz="2600" smtClean="0"/>
              <a:t> </a:t>
            </a:r>
          </a:p>
          <a:p>
            <a:pPr lvl="1"/>
            <a:r>
              <a:rPr lang="en-US" sz="2600" b="1" smtClean="0">
                <a:solidFill>
                  <a:srgbClr val="CC0000"/>
                </a:solidFill>
                <a:latin typeface="Arial" charset="0"/>
              </a:rPr>
              <a:t>session</a:t>
            </a:r>
            <a:r>
              <a:rPr lang="en-US" sz="2600" smtClean="0"/>
              <a:t>: the </a:t>
            </a:r>
            <a:r>
              <a:rPr lang="en-US" sz="2600" smtClean="0">
                <a:solidFill>
                  <a:srgbClr val="0000FF"/>
                </a:solidFill>
                <a:latin typeface="Arial" charset="0"/>
              </a:rPr>
              <a:t>HttpSession</a:t>
            </a:r>
            <a:r>
              <a:rPr lang="en-US" sz="2600" smtClean="0"/>
              <a:t> associated with the request</a:t>
            </a:r>
          </a:p>
          <a:p>
            <a:pPr lvl="1"/>
            <a:r>
              <a:rPr lang="en-US" sz="2600" b="1" smtClean="0">
                <a:solidFill>
                  <a:srgbClr val="CC0000"/>
                </a:solidFill>
                <a:latin typeface="Arial" charset="0"/>
              </a:rPr>
              <a:t>out</a:t>
            </a:r>
            <a:r>
              <a:rPr lang="en-US" sz="2600" smtClean="0"/>
              <a:t>: the </a:t>
            </a:r>
            <a:r>
              <a:rPr lang="en-US" sz="2600" smtClean="0">
                <a:solidFill>
                  <a:srgbClr val="0000FF"/>
                </a:solidFill>
                <a:latin typeface="Arial" charset="0"/>
              </a:rPr>
              <a:t>PrintWriter</a:t>
            </a:r>
            <a:r>
              <a:rPr lang="en-US" sz="2600" smtClean="0"/>
              <a:t> (a buffered version of type </a:t>
            </a:r>
            <a:r>
              <a:rPr lang="en-US" sz="2600" smtClean="0">
                <a:solidFill>
                  <a:srgbClr val="0000FF"/>
                </a:solidFill>
                <a:latin typeface="Arial" charset="0"/>
              </a:rPr>
              <a:t>JspWriter</a:t>
            </a:r>
            <a:r>
              <a:rPr lang="en-US" sz="2600" smtClean="0"/>
              <a:t>) used to fill the response content</a:t>
            </a:r>
          </a:p>
          <a:p>
            <a:pPr lvl="1"/>
            <a:r>
              <a:rPr lang="en-US" sz="2600" b="1" smtClean="0">
                <a:solidFill>
                  <a:srgbClr val="CC0000"/>
                </a:solidFill>
                <a:latin typeface="Arial" charset="0"/>
              </a:rPr>
              <a:t>application</a:t>
            </a:r>
            <a:r>
              <a:rPr lang="en-US" sz="2600" smtClean="0"/>
              <a:t>: The </a:t>
            </a:r>
            <a:r>
              <a:rPr lang="en-US" sz="2600" smtClean="0">
                <a:solidFill>
                  <a:srgbClr val="0000FF"/>
                </a:solidFill>
                <a:latin typeface="Arial" charset="0"/>
              </a:rPr>
              <a:t>ServletContext</a:t>
            </a:r>
          </a:p>
          <a:p>
            <a:pPr lvl="1"/>
            <a:r>
              <a:rPr lang="en-US" sz="2600" b="1" smtClean="0">
                <a:solidFill>
                  <a:srgbClr val="CC0000"/>
                </a:solidFill>
                <a:latin typeface="Arial" charset="0"/>
              </a:rPr>
              <a:t>config</a:t>
            </a:r>
            <a:r>
              <a:rPr lang="en-US" sz="2600" smtClean="0"/>
              <a:t>: The</a:t>
            </a:r>
            <a:r>
              <a:rPr lang="en-US" sz="2600" smtClean="0">
                <a:solidFill>
                  <a:srgbClr val="0000FF"/>
                </a:solidFill>
                <a:latin typeface="Arial" charset="0"/>
              </a:rPr>
              <a:t> ServletConfig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F82E44CE-6369-4E3B-BABD-022D1D28CAAA}" type="datetime1">
              <a:rPr lang="en-US" smtClean="0"/>
              <a:pPr/>
              <a:t>7/4/2016</a:t>
            </a:fld>
            <a:endParaRPr lang="en-IN"/>
          </a:p>
        </p:txBody>
      </p:sp>
      <p:sp>
        <p:nvSpPr>
          <p:cNvPr id="10" name="Footer Placeholder 9"/>
          <p:cNvSpPr>
            <a:spLocks noGrp="1"/>
          </p:cNvSpPr>
          <p:nvPr>
            <p:ph type="ftr" sz="quarter" idx="11"/>
          </p:nvPr>
        </p:nvSpPr>
        <p:spPr/>
        <p:txBody>
          <a:bodyPr/>
          <a:lstStyle/>
          <a:p>
            <a:pPr>
              <a:defRPr/>
            </a:pPr>
            <a:r>
              <a:rPr lang="en-US" smtClean="0"/>
              <a:t>JSP</a:t>
            </a:r>
            <a:endParaRPr lang="en-US"/>
          </a:p>
        </p:txBody>
      </p:sp>
      <p:sp>
        <p:nvSpPr>
          <p:cNvPr id="28675" name="Rectangle 2"/>
          <p:cNvSpPr>
            <a:spLocks noChangeArrowheads="1"/>
          </p:cNvSpPr>
          <p:nvPr/>
        </p:nvSpPr>
        <p:spPr bwMode="auto">
          <a:xfrm>
            <a:off x="228600" y="152400"/>
            <a:ext cx="8763000" cy="5262979"/>
          </a:xfrm>
          <a:prstGeom prst="rect">
            <a:avLst/>
          </a:prstGeom>
          <a:solidFill>
            <a:schemeClr val="bg1"/>
          </a:solidFill>
          <a:ln w="28575">
            <a:solidFill>
              <a:schemeClr val="tx1"/>
            </a:solidFill>
            <a:miter lim="800000"/>
            <a:headEnd/>
            <a:tailEnd/>
          </a:ln>
        </p:spPr>
        <p:txBody>
          <a:bodyPr anchor="ctr">
            <a:spAutoFit/>
          </a:bodyPr>
          <a:lstStyle/>
          <a:p>
            <a:r>
              <a:rPr lang="en-US" sz="2400" dirty="0">
                <a:solidFill>
                  <a:srgbClr val="7F0055"/>
                </a:solidFill>
                <a:latin typeface="Constantia" pitchFamily="18" charset="0"/>
              </a:rPr>
              <a:t>&lt;</a:t>
            </a:r>
            <a:r>
              <a:rPr lang="en-US" sz="2400" b="1" dirty="0">
                <a:solidFill>
                  <a:srgbClr val="7F0055"/>
                </a:solidFill>
                <a:latin typeface="Constantia" pitchFamily="18" charset="0"/>
              </a:rPr>
              <a:t>html</a:t>
            </a:r>
            <a:r>
              <a:rPr lang="en-US" sz="2400" dirty="0">
                <a:solidFill>
                  <a:srgbClr val="7F0055"/>
                </a:solidFill>
                <a:latin typeface="Constantia" pitchFamily="18" charset="0"/>
              </a:rPr>
              <a:t>&gt;</a:t>
            </a:r>
            <a:endParaRPr lang="en-US" sz="2400" dirty="0">
              <a:latin typeface="Constantia" pitchFamily="18" charset="0"/>
            </a:endParaRPr>
          </a:p>
          <a:p>
            <a:r>
              <a:rPr lang="en-US" sz="2400" dirty="0">
                <a:latin typeface="Constantia" pitchFamily="18" charset="0"/>
              </a:rPr>
              <a:t>  </a:t>
            </a:r>
            <a:r>
              <a:rPr lang="en-US" sz="2400" dirty="0">
                <a:solidFill>
                  <a:srgbClr val="7F0055"/>
                </a:solidFill>
                <a:latin typeface="Constantia" pitchFamily="18" charset="0"/>
              </a:rPr>
              <a:t>&lt;</a:t>
            </a:r>
            <a:r>
              <a:rPr lang="en-US" sz="2400" b="1" dirty="0">
                <a:solidFill>
                  <a:srgbClr val="7F0055"/>
                </a:solidFill>
                <a:latin typeface="Constantia" pitchFamily="18" charset="0"/>
              </a:rPr>
              <a:t>head</a:t>
            </a:r>
            <a:r>
              <a:rPr lang="en-US" sz="2400" dirty="0">
                <a:solidFill>
                  <a:srgbClr val="7F0055"/>
                </a:solidFill>
                <a:latin typeface="Constantia" pitchFamily="18" charset="0"/>
              </a:rPr>
              <a:t>&gt;</a:t>
            </a:r>
            <a:endParaRPr lang="en-US" sz="2400" dirty="0">
              <a:latin typeface="Constantia" pitchFamily="18" charset="0"/>
            </a:endParaRPr>
          </a:p>
          <a:p>
            <a:r>
              <a:rPr lang="en-US" sz="2400" dirty="0">
                <a:latin typeface="Constantia" pitchFamily="18" charset="0"/>
              </a:rPr>
              <a:t>    </a:t>
            </a:r>
            <a:r>
              <a:rPr lang="en-US" sz="2400" dirty="0">
                <a:solidFill>
                  <a:srgbClr val="7F0055"/>
                </a:solidFill>
                <a:latin typeface="Constantia" pitchFamily="18" charset="0"/>
              </a:rPr>
              <a:t>&lt;</a:t>
            </a:r>
            <a:r>
              <a:rPr lang="en-US" sz="2400" b="1" dirty="0">
                <a:solidFill>
                  <a:srgbClr val="7F0055"/>
                </a:solidFill>
                <a:latin typeface="Constantia" pitchFamily="18" charset="0"/>
              </a:rPr>
              <a:t>title</a:t>
            </a:r>
            <a:r>
              <a:rPr lang="en-US" sz="2400" dirty="0">
                <a:solidFill>
                  <a:srgbClr val="7F0055"/>
                </a:solidFill>
                <a:latin typeface="Constantia" pitchFamily="18" charset="0"/>
              </a:rPr>
              <a:t>&gt;</a:t>
            </a:r>
            <a:r>
              <a:rPr lang="en-US" sz="2400" dirty="0">
                <a:latin typeface="Constantia" pitchFamily="18" charset="0"/>
              </a:rPr>
              <a:t>JSP Expressions</a:t>
            </a:r>
            <a:r>
              <a:rPr lang="en-US" sz="2400" dirty="0">
                <a:solidFill>
                  <a:srgbClr val="7F0055"/>
                </a:solidFill>
                <a:latin typeface="Constantia" pitchFamily="18" charset="0"/>
              </a:rPr>
              <a:t>&lt;/</a:t>
            </a:r>
            <a:r>
              <a:rPr lang="en-US" sz="2400" b="1" dirty="0">
                <a:solidFill>
                  <a:srgbClr val="7F0055"/>
                </a:solidFill>
                <a:latin typeface="Constantia" pitchFamily="18" charset="0"/>
              </a:rPr>
              <a:t>title</a:t>
            </a:r>
            <a:r>
              <a:rPr lang="en-US" sz="2400" dirty="0">
                <a:solidFill>
                  <a:srgbClr val="7F0055"/>
                </a:solidFill>
                <a:latin typeface="Constantia" pitchFamily="18" charset="0"/>
              </a:rPr>
              <a:t>&gt;</a:t>
            </a:r>
            <a:endParaRPr lang="en-US" sz="2400" dirty="0">
              <a:latin typeface="Constantia" pitchFamily="18" charset="0"/>
            </a:endParaRPr>
          </a:p>
          <a:p>
            <a:r>
              <a:rPr lang="en-US" sz="2400" dirty="0">
                <a:latin typeface="Constantia" pitchFamily="18" charset="0"/>
              </a:rPr>
              <a:t>  </a:t>
            </a:r>
            <a:r>
              <a:rPr lang="en-US" sz="2400" dirty="0">
                <a:solidFill>
                  <a:srgbClr val="7F0055"/>
                </a:solidFill>
                <a:latin typeface="Constantia" pitchFamily="18" charset="0"/>
              </a:rPr>
              <a:t>&lt;/</a:t>
            </a:r>
            <a:r>
              <a:rPr lang="en-US" sz="2400" b="1" dirty="0">
                <a:solidFill>
                  <a:srgbClr val="7F0055"/>
                </a:solidFill>
                <a:latin typeface="Constantia" pitchFamily="18" charset="0"/>
              </a:rPr>
              <a:t>head</a:t>
            </a:r>
            <a:r>
              <a:rPr lang="en-US" sz="2400" dirty="0">
                <a:solidFill>
                  <a:srgbClr val="7F0055"/>
                </a:solidFill>
                <a:latin typeface="Constantia" pitchFamily="18" charset="0"/>
              </a:rPr>
              <a:t>&gt;</a:t>
            </a:r>
            <a:endParaRPr lang="en-US" sz="2400" dirty="0">
              <a:latin typeface="Constantia" pitchFamily="18" charset="0"/>
            </a:endParaRPr>
          </a:p>
          <a:p>
            <a:pPr lvl="2"/>
            <a:r>
              <a:rPr lang="en-US" sz="2400" dirty="0">
                <a:latin typeface="Constantia" pitchFamily="18" charset="0"/>
              </a:rPr>
              <a:t>  </a:t>
            </a:r>
            <a:r>
              <a:rPr lang="en-US" sz="2400" dirty="0">
                <a:solidFill>
                  <a:srgbClr val="7F0055"/>
                </a:solidFill>
                <a:latin typeface="Constantia" pitchFamily="18" charset="0"/>
              </a:rPr>
              <a:t>&lt;</a:t>
            </a:r>
            <a:r>
              <a:rPr lang="en-US" sz="2400" b="1" dirty="0">
                <a:solidFill>
                  <a:srgbClr val="7F0055"/>
                </a:solidFill>
                <a:latin typeface="Constantia" pitchFamily="18" charset="0"/>
              </a:rPr>
              <a:t>body</a:t>
            </a:r>
            <a:r>
              <a:rPr lang="en-US" sz="2400" dirty="0">
                <a:solidFill>
                  <a:srgbClr val="7F0055"/>
                </a:solidFill>
                <a:latin typeface="Constantia" pitchFamily="18" charset="0"/>
              </a:rPr>
              <a:t>&gt;</a:t>
            </a:r>
            <a:endParaRPr lang="en-US" sz="2400" dirty="0">
              <a:latin typeface="Constantia" pitchFamily="18" charset="0"/>
            </a:endParaRPr>
          </a:p>
          <a:p>
            <a:pPr lvl="2"/>
            <a:endParaRPr lang="en-US" sz="2400" dirty="0" smtClean="0">
              <a:solidFill>
                <a:srgbClr val="7F0055"/>
              </a:solidFill>
              <a:latin typeface="Constantia" pitchFamily="18" charset="0"/>
            </a:endParaRPr>
          </a:p>
          <a:p>
            <a:pPr lvl="2"/>
            <a:r>
              <a:rPr lang="en-US" sz="2400" dirty="0" smtClean="0">
                <a:solidFill>
                  <a:srgbClr val="7F0055"/>
                </a:solidFill>
                <a:latin typeface="Constantia" pitchFamily="18" charset="0"/>
              </a:rPr>
              <a:t> &lt;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&gt;Current time: &lt;%= new </a:t>
            </a:r>
            <a:r>
              <a:rPr lang="en-US" sz="2400" dirty="0" err="1" smtClean="0">
                <a:solidFill>
                  <a:srgbClr val="7F0055"/>
                </a:solidFill>
                <a:latin typeface="Constantia" pitchFamily="18" charset="0"/>
              </a:rPr>
              <a:t>java.util.Date</a:t>
            </a:r>
            <a:r>
              <a:rPr lang="en-US" sz="2400" dirty="0" smtClean="0">
                <a:solidFill>
                  <a:srgbClr val="7F0055"/>
                </a:solidFill>
                <a:latin typeface="Constantia" pitchFamily="18" charset="0"/>
              </a:rPr>
              <a:t>() %&gt;&lt;/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a:t>
            </a:r>
          </a:p>
          <a:p>
            <a:pPr lvl="2"/>
            <a:r>
              <a:rPr lang="en-US" sz="2400" dirty="0" smtClean="0">
                <a:solidFill>
                  <a:srgbClr val="7F0055"/>
                </a:solidFill>
                <a:latin typeface="Constantia" pitchFamily="18" charset="0"/>
              </a:rPr>
              <a:t>      &lt;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&gt;Your hostname:&lt;%= </a:t>
            </a:r>
            <a:r>
              <a:rPr lang="en-US" sz="2400" dirty="0" err="1" smtClean="0">
                <a:solidFill>
                  <a:srgbClr val="7F0055"/>
                </a:solidFill>
                <a:latin typeface="Constantia" pitchFamily="18" charset="0"/>
              </a:rPr>
              <a:t>request.getRemoteHost</a:t>
            </a:r>
            <a:r>
              <a:rPr lang="en-US" sz="2400" dirty="0" smtClean="0">
                <a:solidFill>
                  <a:srgbClr val="7F0055"/>
                </a:solidFill>
                <a:latin typeface="Constantia" pitchFamily="18" charset="0"/>
              </a:rPr>
              <a:t>() %&gt;&lt;/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a:t>
            </a:r>
          </a:p>
          <a:p>
            <a:pPr lvl="2"/>
            <a:r>
              <a:rPr lang="en-US" sz="2400" dirty="0" smtClean="0">
                <a:solidFill>
                  <a:srgbClr val="7F0055"/>
                </a:solidFill>
                <a:latin typeface="Constantia" pitchFamily="18" charset="0"/>
              </a:rPr>
              <a:t>      &lt;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&gt;Your session ID: &lt;%= </a:t>
            </a:r>
            <a:r>
              <a:rPr lang="en-US" sz="2400" dirty="0" err="1" smtClean="0">
                <a:solidFill>
                  <a:srgbClr val="7F0055"/>
                </a:solidFill>
                <a:latin typeface="Constantia" pitchFamily="18" charset="0"/>
              </a:rPr>
              <a:t>session.getId</a:t>
            </a:r>
            <a:r>
              <a:rPr lang="en-US" sz="2400" dirty="0" smtClean="0">
                <a:solidFill>
                  <a:srgbClr val="7F0055"/>
                </a:solidFill>
                <a:latin typeface="Constantia" pitchFamily="18" charset="0"/>
              </a:rPr>
              <a:t>() %&gt;&lt;/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           </a:t>
            </a:r>
          </a:p>
          <a:p>
            <a:pPr lvl="2"/>
            <a:r>
              <a:rPr lang="en-US" sz="2400" dirty="0" smtClean="0">
                <a:solidFill>
                  <a:srgbClr val="7F0055"/>
                </a:solidFill>
                <a:latin typeface="Constantia" pitchFamily="18" charset="0"/>
              </a:rPr>
              <a:t>      &lt;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&gt;The &lt;code&gt;</a:t>
            </a:r>
            <a:r>
              <a:rPr lang="en-US" sz="2400" dirty="0" err="1" smtClean="0">
                <a:solidFill>
                  <a:srgbClr val="7F0055"/>
                </a:solidFill>
                <a:latin typeface="Constantia" pitchFamily="18" charset="0"/>
              </a:rPr>
              <a:t>testParam</a:t>
            </a:r>
            <a:r>
              <a:rPr lang="en-US" sz="2400" dirty="0" smtClean="0">
                <a:solidFill>
                  <a:srgbClr val="7F0055"/>
                </a:solidFill>
                <a:latin typeface="Constantia" pitchFamily="18" charset="0"/>
              </a:rPr>
              <a:t>&lt;/code&gt; form parameter: </a:t>
            </a:r>
          </a:p>
          <a:p>
            <a:pPr lvl="2"/>
            <a:r>
              <a:rPr lang="en-US" sz="2400" dirty="0" smtClean="0">
                <a:solidFill>
                  <a:srgbClr val="7F0055"/>
                </a:solidFill>
                <a:latin typeface="Constantia" pitchFamily="18" charset="0"/>
              </a:rPr>
              <a:t>           &lt;%= </a:t>
            </a:r>
            <a:r>
              <a:rPr lang="en-US" sz="2400" dirty="0" err="1" smtClean="0">
                <a:solidFill>
                  <a:srgbClr val="7F0055"/>
                </a:solidFill>
                <a:latin typeface="Constantia" pitchFamily="18" charset="0"/>
              </a:rPr>
              <a:t>request.getParameter</a:t>
            </a:r>
            <a:r>
              <a:rPr lang="en-US" sz="2400" dirty="0" smtClean="0">
                <a:solidFill>
                  <a:srgbClr val="7F0055"/>
                </a:solidFill>
                <a:latin typeface="Constantia" pitchFamily="18" charset="0"/>
              </a:rPr>
              <a:t>("</a:t>
            </a:r>
            <a:r>
              <a:rPr lang="en-US" sz="2400" dirty="0" err="1" smtClean="0">
                <a:solidFill>
                  <a:srgbClr val="7F0055"/>
                </a:solidFill>
                <a:latin typeface="Constantia" pitchFamily="18" charset="0"/>
              </a:rPr>
              <a:t>testParam</a:t>
            </a:r>
            <a:r>
              <a:rPr lang="en-US" sz="2400" dirty="0" smtClean="0">
                <a:solidFill>
                  <a:srgbClr val="7F0055"/>
                </a:solidFill>
                <a:latin typeface="Constantia" pitchFamily="18" charset="0"/>
              </a:rPr>
              <a:t>") %&gt;&lt;/</a:t>
            </a:r>
            <a:r>
              <a:rPr lang="en-US" sz="2400" dirty="0" err="1" smtClean="0">
                <a:solidFill>
                  <a:srgbClr val="7F0055"/>
                </a:solidFill>
                <a:latin typeface="Constantia" pitchFamily="18" charset="0"/>
              </a:rPr>
              <a:t>li</a:t>
            </a:r>
            <a:r>
              <a:rPr lang="en-US" sz="2400" dirty="0" smtClean="0">
                <a:solidFill>
                  <a:srgbClr val="7F0055"/>
                </a:solidFill>
                <a:latin typeface="Constantia" pitchFamily="18" charset="0"/>
              </a:rPr>
              <a:t>&gt;</a:t>
            </a:r>
          </a:p>
          <a:p>
            <a:r>
              <a:rPr lang="en-US" sz="2400" dirty="0" smtClean="0">
                <a:solidFill>
                  <a:srgbClr val="7F0055"/>
                </a:solidFill>
                <a:latin typeface="Constantia" pitchFamily="18" charset="0"/>
              </a:rPr>
              <a:t>	&lt;/</a:t>
            </a:r>
            <a:r>
              <a:rPr lang="en-US" sz="2400" b="1" dirty="0">
                <a:solidFill>
                  <a:srgbClr val="7F0055"/>
                </a:solidFill>
                <a:latin typeface="Constantia" pitchFamily="18" charset="0"/>
              </a:rPr>
              <a:t>body</a:t>
            </a:r>
            <a:r>
              <a:rPr lang="en-US" sz="2400" dirty="0">
                <a:solidFill>
                  <a:srgbClr val="7F0055"/>
                </a:solidFill>
                <a:latin typeface="Constantia" pitchFamily="18" charset="0"/>
              </a:rPr>
              <a:t>&gt;</a:t>
            </a:r>
            <a:endParaRPr lang="en-US" sz="2400" dirty="0">
              <a:latin typeface="Constantia" pitchFamily="18" charset="0"/>
            </a:endParaRPr>
          </a:p>
          <a:p>
            <a:r>
              <a:rPr lang="en-US" sz="2400" dirty="0">
                <a:solidFill>
                  <a:srgbClr val="7F0055"/>
                </a:solidFill>
                <a:latin typeface="Constantia" pitchFamily="18" charset="0"/>
              </a:rPr>
              <a:t>&lt;/</a:t>
            </a:r>
            <a:r>
              <a:rPr lang="en-US" sz="2400" b="1" dirty="0">
                <a:solidFill>
                  <a:srgbClr val="7F0055"/>
                </a:solidFill>
                <a:latin typeface="Constantia" pitchFamily="18" charset="0"/>
              </a:rPr>
              <a:t>html</a:t>
            </a:r>
            <a:r>
              <a:rPr lang="en-US" sz="2400" dirty="0">
                <a:solidFill>
                  <a:srgbClr val="7F0055"/>
                </a:solidFill>
                <a:latin typeface="Constantia" pitchFamily="18" charset="0"/>
              </a:rPr>
              <a:t>&gt;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57158" y="3286124"/>
            <a:ext cx="8229600" cy="792162"/>
          </a:xfrm>
        </p:spPr>
        <p:txBody>
          <a:bodyPr>
            <a:normAutofit/>
          </a:bodyPr>
          <a:lstStyle/>
          <a:p>
            <a:pPr eaLnBrk="1" hangingPunct="1"/>
            <a:r>
              <a:rPr lang="en-US" dirty="0" smtClean="0"/>
              <a:t>Understanding Scopes</a:t>
            </a:r>
          </a:p>
        </p:txBody>
      </p:sp>
      <p:sp>
        <p:nvSpPr>
          <p:cNvPr id="6" name="Date Placeholder 5"/>
          <p:cNvSpPr>
            <a:spLocks noGrp="1"/>
          </p:cNvSpPr>
          <p:nvPr>
            <p:ph type="dt" sz="half" idx="10"/>
          </p:nvPr>
        </p:nvSpPr>
        <p:spPr/>
        <p:txBody>
          <a:bodyPr/>
          <a:lstStyle/>
          <a:p>
            <a:fld id="{F2564FE4-BB99-4F73-8D50-D0D839DD9E0A}" type="datetime1">
              <a:rPr lang="en-US" smtClean="0"/>
              <a:pPr/>
              <a:t>7/4/2016</a:t>
            </a:fld>
            <a:endParaRPr lang="en-IN"/>
          </a:p>
        </p:txBody>
      </p:sp>
      <p:sp>
        <p:nvSpPr>
          <p:cNvPr id="7" name="Footer Placeholder 6"/>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Different Object Scopes</a:t>
            </a:r>
          </a:p>
        </p:txBody>
      </p:sp>
      <p:sp>
        <p:nvSpPr>
          <p:cNvPr id="77827" name="AutoShape 3"/>
          <p:cNvSpPr>
            <a:spLocks noChangeArrowheads="1"/>
          </p:cNvSpPr>
          <p:nvPr/>
        </p:nvSpPr>
        <p:spPr bwMode="auto">
          <a:xfrm>
            <a:off x="2640013" y="49530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page</a:t>
            </a:r>
          </a:p>
        </p:txBody>
      </p:sp>
      <p:sp>
        <p:nvSpPr>
          <p:cNvPr id="77828" name="Text Box 4"/>
          <p:cNvSpPr txBox="1">
            <a:spLocks noChangeArrowheads="1"/>
          </p:cNvSpPr>
          <p:nvPr/>
        </p:nvSpPr>
        <p:spPr bwMode="auto">
          <a:xfrm>
            <a:off x="646113" y="5089525"/>
            <a:ext cx="1471612" cy="396875"/>
          </a:xfrm>
          <a:prstGeom prst="rect">
            <a:avLst/>
          </a:prstGeom>
          <a:noFill/>
          <a:ln w="12700" cap="sq">
            <a:noFill/>
            <a:miter lim="800000"/>
            <a:headEnd type="none" w="sm" len="sm"/>
            <a:tailEnd type="none" w="sm" len="sm"/>
          </a:ln>
        </p:spPr>
        <p:txBody>
          <a:bodyPr wrap="none">
            <a:spAutoFit/>
          </a:bodyPr>
          <a:lstStyle/>
          <a:p>
            <a:pPr algn="ctr"/>
            <a:r>
              <a:rPr lang="en-US" sz="2000"/>
              <a:t>Least visible</a:t>
            </a:r>
          </a:p>
        </p:txBody>
      </p:sp>
      <p:sp>
        <p:nvSpPr>
          <p:cNvPr id="77829" name="Line 5"/>
          <p:cNvSpPr>
            <a:spLocks noChangeShapeType="1"/>
          </p:cNvSpPr>
          <p:nvPr/>
        </p:nvSpPr>
        <p:spPr bwMode="auto">
          <a:xfrm flipV="1">
            <a:off x="2170113" y="2438400"/>
            <a:ext cx="0" cy="3124200"/>
          </a:xfrm>
          <a:prstGeom prst="line">
            <a:avLst/>
          </a:prstGeom>
          <a:noFill/>
          <a:ln w="28575" cap="sq">
            <a:solidFill>
              <a:schemeClr val="tx1"/>
            </a:solidFill>
            <a:round/>
            <a:headEnd type="none" w="sm" len="sm"/>
            <a:tailEnd type="triangle" w="lg" len="med"/>
          </a:ln>
        </p:spPr>
        <p:txBody>
          <a:bodyPr/>
          <a:lstStyle/>
          <a:p>
            <a:endParaRPr lang="en-IN"/>
          </a:p>
        </p:txBody>
      </p:sp>
      <p:sp>
        <p:nvSpPr>
          <p:cNvPr id="77830" name="Text Box 6"/>
          <p:cNvSpPr txBox="1">
            <a:spLocks noChangeArrowheads="1"/>
          </p:cNvSpPr>
          <p:nvPr/>
        </p:nvSpPr>
        <p:spPr bwMode="auto">
          <a:xfrm>
            <a:off x="660400" y="2438400"/>
            <a:ext cx="1443038" cy="396875"/>
          </a:xfrm>
          <a:prstGeom prst="rect">
            <a:avLst/>
          </a:prstGeom>
          <a:noFill/>
          <a:ln w="12700" cap="sq">
            <a:noFill/>
            <a:miter lim="800000"/>
            <a:headEnd type="none" w="sm" len="sm"/>
            <a:tailEnd type="none" w="sm" len="sm"/>
          </a:ln>
        </p:spPr>
        <p:txBody>
          <a:bodyPr wrap="none">
            <a:spAutoFit/>
          </a:bodyPr>
          <a:lstStyle/>
          <a:p>
            <a:pPr algn="ctr"/>
            <a:r>
              <a:rPr lang="en-US" sz="2000"/>
              <a:t>Most visible</a:t>
            </a:r>
          </a:p>
        </p:txBody>
      </p:sp>
      <p:sp>
        <p:nvSpPr>
          <p:cNvPr id="77831" name="Text Box 7"/>
          <p:cNvSpPr txBox="1">
            <a:spLocks noChangeArrowheads="1"/>
          </p:cNvSpPr>
          <p:nvPr/>
        </p:nvSpPr>
        <p:spPr bwMode="auto">
          <a:xfrm>
            <a:off x="4516438" y="4937125"/>
            <a:ext cx="4579937" cy="701675"/>
          </a:xfrm>
          <a:prstGeom prst="rect">
            <a:avLst/>
          </a:prstGeom>
          <a:noFill/>
          <a:ln w="12700" cap="sq">
            <a:noFill/>
            <a:miter lim="800000"/>
            <a:headEnd type="none" w="sm" len="sm"/>
            <a:tailEnd type="none" w="sm" len="sm"/>
          </a:ln>
        </p:spPr>
        <p:txBody>
          <a:bodyPr wrap="none">
            <a:spAutoFit/>
          </a:bodyPr>
          <a:lstStyle/>
          <a:p>
            <a:r>
              <a:rPr lang="en-US" sz="2000">
                <a:solidFill>
                  <a:schemeClr val="accent1"/>
                </a:solidFill>
              </a:rPr>
              <a:t>Objects may be accessed only within pages</a:t>
            </a:r>
          </a:p>
          <a:p>
            <a:r>
              <a:rPr lang="en-US" sz="2000">
                <a:solidFill>
                  <a:schemeClr val="accent1"/>
                </a:solidFill>
              </a:rPr>
              <a:t>where they are created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Different Object Scopes</a:t>
            </a:r>
          </a:p>
        </p:txBody>
      </p:sp>
      <p:sp>
        <p:nvSpPr>
          <p:cNvPr id="78851" name="AutoShape 3"/>
          <p:cNvSpPr>
            <a:spLocks noChangeArrowheads="1"/>
          </p:cNvSpPr>
          <p:nvPr/>
        </p:nvSpPr>
        <p:spPr bwMode="auto">
          <a:xfrm>
            <a:off x="2640013" y="41148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request</a:t>
            </a:r>
            <a:endParaRPr lang="en-US">
              <a:solidFill>
                <a:schemeClr val="bg1"/>
              </a:solidFill>
            </a:endParaRPr>
          </a:p>
        </p:txBody>
      </p:sp>
      <p:sp>
        <p:nvSpPr>
          <p:cNvPr id="78852" name="AutoShape 4"/>
          <p:cNvSpPr>
            <a:spLocks noChangeArrowheads="1"/>
          </p:cNvSpPr>
          <p:nvPr/>
        </p:nvSpPr>
        <p:spPr bwMode="auto">
          <a:xfrm>
            <a:off x="2640013" y="49530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page</a:t>
            </a:r>
          </a:p>
        </p:txBody>
      </p:sp>
      <p:sp>
        <p:nvSpPr>
          <p:cNvPr id="78853" name="Text Box 5"/>
          <p:cNvSpPr txBox="1">
            <a:spLocks noChangeArrowheads="1"/>
          </p:cNvSpPr>
          <p:nvPr/>
        </p:nvSpPr>
        <p:spPr bwMode="auto">
          <a:xfrm>
            <a:off x="646113" y="5089525"/>
            <a:ext cx="1471612" cy="396875"/>
          </a:xfrm>
          <a:prstGeom prst="rect">
            <a:avLst/>
          </a:prstGeom>
          <a:noFill/>
          <a:ln w="12700" cap="sq">
            <a:noFill/>
            <a:miter lim="800000"/>
            <a:headEnd type="none" w="sm" len="sm"/>
            <a:tailEnd type="none" w="sm" len="sm"/>
          </a:ln>
        </p:spPr>
        <p:txBody>
          <a:bodyPr wrap="none">
            <a:spAutoFit/>
          </a:bodyPr>
          <a:lstStyle/>
          <a:p>
            <a:pPr algn="ctr"/>
            <a:r>
              <a:rPr lang="en-US" sz="2000"/>
              <a:t>Least visible</a:t>
            </a:r>
          </a:p>
        </p:txBody>
      </p:sp>
      <p:sp>
        <p:nvSpPr>
          <p:cNvPr id="78854" name="Line 6"/>
          <p:cNvSpPr>
            <a:spLocks noChangeShapeType="1"/>
          </p:cNvSpPr>
          <p:nvPr/>
        </p:nvSpPr>
        <p:spPr bwMode="auto">
          <a:xfrm flipV="1">
            <a:off x="2170113" y="2438400"/>
            <a:ext cx="0" cy="3124200"/>
          </a:xfrm>
          <a:prstGeom prst="line">
            <a:avLst/>
          </a:prstGeom>
          <a:noFill/>
          <a:ln w="28575" cap="sq">
            <a:solidFill>
              <a:schemeClr val="tx1"/>
            </a:solidFill>
            <a:round/>
            <a:headEnd type="none" w="sm" len="sm"/>
            <a:tailEnd type="triangle" w="lg" len="med"/>
          </a:ln>
        </p:spPr>
        <p:txBody>
          <a:bodyPr/>
          <a:lstStyle/>
          <a:p>
            <a:endParaRPr lang="en-IN"/>
          </a:p>
        </p:txBody>
      </p:sp>
      <p:sp>
        <p:nvSpPr>
          <p:cNvPr id="78855" name="Text Box 7"/>
          <p:cNvSpPr txBox="1">
            <a:spLocks noChangeArrowheads="1"/>
          </p:cNvSpPr>
          <p:nvPr/>
        </p:nvSpPr>
        <p:spPr bwMode="auto">
          <a:xfrm>
            <a:off x="660400" y="2438400"/>
            <a:ext cx="1443038" cy="396875"/>
          </a:xfrm>
          <a:prstGeom prst="rect">
            <a:avLst/>
          </a:prstGeom>
          <a:noFill/>
          <a:ln w="12700" cap="sq">
            <a:noFill/>
            <a:miter lim="800000"/>
            <a:headEnd type="none" w="sm" len="sm"/>
            <a:tailEnd type="none" w="sm" len="sm"/>
          </a:ln>
        </p:spPr>
        <p:txBody>
          <a:bodyPr wrap="none">
            <a:spAutoFit/>
          </a:bodyPr>
          <a:lstStyle/>
          <a:p>
            <a:pPr algn="ctr"/>
            <a:r>
              <a:rPr lang="en-US" sz="2000"/>
              <a:t>Most visible</a:t>
            </a:r>
          </a:p>
        </p:txBody>
      </p:sp>
      <p:sp>
        <p:nvSpPr>
          <p:cNvPr id="78856" name="Text Box 8"/>
          <p:cNvSpPr txBox="1">
            <a:spLocks noChangeArrowheads="1"/>
          </p:cNvSpPr>
          <p:nvPr/>
        </p:nvSpPr>
        <p:spPr bwMode="auto">
          <a:xfrm>
            <a:off x="4516438" y="4937125"/>
            <a:ext cx="4579937" cy="701675"/>
          </a:xfrm>
          <a:prstGeom prst="rect">
            <a:avLst/>
          </a:prstGeom>
          <a:noFill/>
          <a:ln w="12700" cap="sq">
            <a:noFill/>
            <a:miter lim="800000"/>
            <a:headEnd type="none" w="sm" len="sm"/>
            <a:tailEnd type="none" w="sm" len="sm"/>
          </a:ln>
        </p:spPr>
        <p:txBody>
          <a:bodyPr wrap="none">
            <a:spAutoFit/>
          </a:bodyPr>
          <a:lstStyle/>
          <a:p>
            <a:r>
              <a:rPr lang="en-US" sz="2000"/>
              <a:t>Objects may be accessed only within pages</a:t>
            </a:r>
          </a:p>
          <a:p>
            <a:r>
              <a:rPr lang="en-US" sz="2000"/>
              <a:t>where they are created</a:t>
            </a:r>
          </a:p>
        </p:txBody>
      </p:sp>
      <p:sp>
        <p:nvSpPr>
          <p:cNvPr id="78857" name="Text Box 9"/>
          <p:cNvSpPr txBox="1">
            <a:spLocks noChangeArrowheads="1"/>
          </p:cNvSpPr>
          <p:nvPr/>
        </p:nvSpPr>
        <p:spPr bwMode="auto">
          <a:xfrm>
            <a:off x="4508500" y="4051300"/>
            <a:ext cx="4360863" cy="701675"/>
          </a:xfrm>
          <a:prstGeom prst="rect">
            <a:avLst/>
          </a:prstGeom>
          <a:noFill/>
          <a:ln w="12700" cap="sq">
            <a:noFill/>
            <a:miter lim="800000"/>
            <a:headEnd type="none" w="sm" len="sm"/>
            <a:tailEnd type="none" w="sm" len="sm"/>
          </a:ln>
        </p:spPr>
        <p:txBody>
          <a:bodyPr wrap="none">
            <a:spAutoFit/>
          </a:bodyPr>
          <a:lstStyle/>
          <a:p>
            <a:r>
              <a:rPr lang="en-US" sz="2000">
                <a:solidFill>
                  <a:schemeClr val="accent1"/>
                </a:solidFill>
              </a:rPr>
              <a:t>Only within pages processing the request</a:t>
            </a:r>
          </a:p>
          <a:p>
            <a:r>
              <a:rPr lang="en-US" sz="2000">
                <a:solidFill>
                  <a:schemeClr val="accent1"/>
                </a:solidFill>
              </a:rPr>
              <a:t>in which they are created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Different Object Scopes</a:t>
            </a:r>
          </a:p>
        </p:txBody>
      </p:sp>
      <p:sp>
        <p:nvSpPr>
          <p:cNvPr id="79875" name="AutoShape 3"/>
          <p:cNvSpPr>
            <a:spLocks noChangeArrowheads="1"/>
          </p:cNvSpPr>
          <p:nvPr/>
        </p:nvSpPr>
        <p:spPr bwMode="auto">
          <a:xfrm>
            <a:off x="2640013" y="32766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session</a:t>
            </a:r>
          </a:p>
        </p:txBody>
      </p:sp>
      <p:sp>
        <p:nvSpPr>
          <p:cNvPr id="79876" name="AutoShape 4"/>
          <p:cNvSpPr>
            <a:spLocks noChangeArrowheads="1"/>
          </p:cNvSpPr>
          <p:nvPr/>
        </p:nvSpPr>
        <p:spPr bwMode="auto">
          <a:xfrm>
            <a:off x="2640013" y="41148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request</a:t>
            </a:r>
            <a:endParaRPr lang="en-US">
              <a:solidFill>
                <a:schemeClr val="bg1"/>
              </a:solidFill>
            </a:endParaRPr>
          </a:p>
        </p:txBody>
      </p:sp>
      <p:sp>
        <p:nvSpPr>
          <p:cNvPr id="79877" name="AutoShape 5"/>
          <p:cNvSpPr>
            <a:spLocks noChangeArrowheads="1"/>
          </p:cNvSpPr>
          <p:nvPr/>
        </p:nvSpPr>
        <p:spPr bwMode="auto">
          <a:xfrm>
            <a:off x="2640013" y="49530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page</a:t>
            </a:r>
          </a:p>
        </p:txBody>
      </p:sp>
      <p:sp>
        <p:nvSpPr>
          <p:cNvPr id="79878" name="Text Box 6"/>
          <p:cNvSpPr txBox="1">
            <a:spLocks noChangeArrowheads="1"/>
          </p:cNvSpPr>
          <p:nvPr/>
        </p:nvSpPr>
        <p:spPr bwMode="auto">
          <a:xfrm>
            <a:off x="646113" y="5089525"/>
            <a:ext cx="1471612" cy="396875"/>
          </a:xfrm>
          <a:prstGeom prst="rect">
            <a:avLst/>
          </a:prstGeom>
          <a:noFill/>
          <a:ln w="12700" cap="sq">
            <a:noFill/>
            <a:miter lim="800000"/>
            <a:headEnd type="none" w="sm" len="sm"/>
            <a:tailEnd type="none" w="sm" len="sm"/>
          </a:ln>
        </p:spPr>
        <p:txBody>
          <a:bodyPr wrap="none">
            <a:spAutoFit/>
          </a:bodyPr>
          <a:lstStyle/>
          <a:p>
            <a:pPr algn="ctr"/>
            <a:r>
              <a:rPr lang="en-US" sz="2000"/>
              <a:t>Least visible</a:t>
            </a:r>
          </a:p>
        </p:txBody>
      </p:sp>
      <p:sp>
        <p:nvSpPr>
          <p:cNvPr id="79879" name="Line 7"/>
          <p:cNvSpPr>
            <a:spLocks noChangeShapeType="1"/>
          </p:cNvSpPr>
          <p:nvPr/>
        </p:nvSpPr>
        <p:spPr bwMode="auto">
          <a:xfrm flipV="1">
            <a:off x="2170113" y="2438400"/>
            <a:ext cx="0" cy="3124200"/>
          </a:xfrm>
          <a:prstGeom prst="line">
            <a:avLst/>
          </a:prstGeom>
          <a:noFill/>
          <a:ln w="28575" cap="sq">
            <a:solidFill>
              <a:schemeClr val="tx1"/>
            </a:solidFill>
            <a:round/>
            <a:headEnd type="none" w="sm" len="sm"/>
            <a:tailEnd type="triangle" w="lg" len="med"/>
          </a:ln>
        </p:spPr>
        <p:txBody>
          <a:bodyPr/>
          <a:lstStyle/>
          <a:p>
            <a:endParaRPr lang="en-IN"/>
          </a:p>
        </p:txBody>
      </p:sp>
      <p:sp>
        <p:nvSpPr>
          <p:cNvPr id="79880" name="Text Box 8"/>
          <p:cNvSpPr txBox="1">
            <a:spLocks noChangeArrowheads="1"/>
          </p:cNvSpPr>
          <p:nvPr/>
        </p:nvSpPr>
        <p:spPr bwMode="auto">
          <a:xfrm>
            <a:off x="660400" y="2438400"/>
            <a:ext cx="1443038" cy="396875"/>
          </a:xfrm>
          <a:prstGeom prst="rect">
            <a:avLst/>
          </a:prstGeom>
          <a:noFill/>
          <a:ln w="12700" cap="sq">
            <a:noFill/>
            <a:miter lim="800000"/>
            <a:headEnd type="none" w="sm" len="sm"/>
            <a:tailEnd type="none" w="sm" len="sm"/>
          </a:ln>
        </p:spPr>
        <p:txBody>
          <a:bodyPr wrap="none">
            <a:spAutoFit/>
          </a:bodyPr>
          <a:lstStyle/>
          <a:p>
            <a:pPr algn="ctr"/>
            <a:r>
              <a:rPr lang="en-US" sz="2000"/>
              <a:t>Most visible</a:t>
            </a:r>
          </a:p>
        </p:txBody>
      </p:sp>
      <p:sp>
        <p:nvSpPr>
          <p:cNvPr id="79881" name="Text Box 9"/>
          <p:cNvSpPr txBox="1">
            <a:spLocks noChangeArrowheads="1"/>
          </p:cNvSpPr>
          <p:nvPr/>
        </p:nvSpPr>
        <p:spPr bwMode="auto">
          <a:xfrm>
            <a:off x="4516438" y="4937125"/>
            <a:ext cx="4579937" cy="701675"/>
          </a:xfrm>
          <a:prstGeom prst="rect">
            <a:avLst/>
          </a:prstGeom>
          <a:noFill/>
          <a:ln w="12700" cap="sq">
            <a:noFill/>
            <a:miter lim="800000"/>
            <a:headEnd type="none" w="sm" len="sm"/>
            <a:tailEnd type="none" w="sm" len="sm"/>
          </a:ln>
        </p:spPr>
        <p:txBody>
          <a:bodyPr wrap="none">
            <a:spAutoFit/>
          </a:bodyPr>
          <a:lstStyle/>
          <a:p>
            <a:r>
              <a:rPr lang="en-US" sz="2000"/>
              <a:t>Objects may be accessed only within pages</a:t>
            </a:r>
          </a:p>
          <a:p>
            <a:r>
              <a:rPr lang="en-US" sz="2000"/>
              <a:t>where they are created</a:t>
            </a:r>
          </a:p>
        </p:txBody>
      </p:sp>
      <p:sp>
        <p:nvSpPr>
          <p:cNvPr id="79882" name="Text Box 10"/>
          <p:cNvSpPr txBox="1">
            <a:spLocks noChangeArrowheads="1"/>
          </p:cNvSpPr>
          <p:nvPr/>
        </p:nvSpPr>
        <p:spPr bwMode="auto">
          <a:xfrm>
            <a:off x="4508500" y="4051300"/>
            <a:ext cx="4360863" cy="701675"/>
          </a:xfrm>
          <a:prstGeom prst="rect">
            <a:avLst/>
          </a:prstGeom>
          <a:noFill/>
          <a:ln w="12700" cap="sq">
            <a:noFill/>
            <a:miter lim="800000"/>
            <a:headEnd type="none" w="sm" len="sm"/>
            <a:tailEnd type="none" w="sm" len="sm"/>
          </a:ln>
        </p:spPr>
        <p:txBody>
          <a:bodyPr wrap="none">
            <a:spAutoFit/>
          </a:bodyPr>
          <a:lstStyle/>
          <a:p>
            <a:r>
              <a:rPr lang="en-US" sz="2000"/>
              <a:t>Only within pages processing the request</a:t>
            </a:r>
          </a:p>
          <a:p>
            <a:r>
              <a:rPr lang="en-US" sz="2000"/>
              <a:t>in which they are created</a:t>
            </a:r>
          </a:p>
        </p:txBody>
      </p:sp>
      <p:sp>
        <p:nvSpPr>
          <p:cNvPr id="79883" name="Text Box 11"/>
          <p:cNvSpPr txBox="1">
            <a:spLocks noChangeArrowheads="1"/>
          </p:cNvSpPr>
          <p:nvPr/>
        </p:nvSpPr>
        <p:spPr bwMode="auto">
          <a:xfrm>
            <a:off x="4503738" y="3200400"/>
            <a:ext cx="4670425" cy="701675"/>
          </a:xfrm>
          <a:prstGeom prst="rect">
            <a:avLst/>
          </a:prstGeom>
          <a:noFill/>
          <a:ln w="12700" cap="sq">
            <a:noFill/>
            <a:miter lim="800000"/>
            <a:headEnd type="none" w="sm" len="sm"/>
            <a:tailEnd type="none" w="sm" len="sm"/>
          </a:ln>
        </p:spPr>
        <p:txBody>
          <a:bodyPr wrap="none">
            <a:spAutoFit/>
          </a:bodyPr>
          <a:lstStyle/>
          <a:p>
            <a:r>
              <a:rPr lang="en-US" sz="2000">
                <a:solidFill>
                  <a:schemeClr val="accent1"/>
                </a:solidFill>
              </a:rPr>
              <a:t>Only from pages belonging to same session </a:t>
            </a:r>
          </a:p>
          <a:p>
            <a:r>
              <a:rPr lang="en-US" sz="2000">
                <a:solidFill>
                  <a:schemeClr val="accent1"/>
                </a:solidFill>
              </a:rPr>
              <a:t>as the one in which they were created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Different Object Scopes</a:t>
            </a:r>
          </a:p>
        </p:txBody>
      </p:sp>
      <p:sp>
        <p:nvSpPr>
          <p:cNvPr id="80899" name="AutoShape 3"/>
          <p:cNvSpPr>
            <a:spLocks noChangeArrowheads="1"/>
          </p:cNvSpPr>
          <p:nvPr/>
        </p:nvSpPr>
        <p:spPr bwMode="auto">
          <a:xfrm>
            <a:off x="2640013" y="32766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session</a:t>
            </a:r>
          </a:p>
        </p:txBody>
      </p:sp>
      <p:sp>
        <p:nvSpPr>
          <p:cNvPr id="80900" name="AutoShape 4"/>
          <p:cNvSpPr>
            <a:spLocks noChangeArrowheads="1"/>
          </p:cNvSpPr>
          <p:nvPr/>
        </p:nvSpPr>
        <p:spPr bwMode="auto">
          <a:xfrm>
            <a:off x="2640013" y="41148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request</a:t>
            </a:r>
            <a:endParaRPr lang="en-US">
              <a:solidFill>
                <a:schemeClr val="bg1"/>
              </a:solidFill>
            </a:endParaRPr>
          </a:p>
        </p:txBody>
      </p:sp>
      <p:sp>
        <p:nvSpPr>
          <p:cNvPr id="80901" name="AutoShape 5"/>
          <p:cNvSpPr>
            <a:spLocks noChangeArrowheads="1"/>
          </p:cNvSpPr>
          <p:nvPr/>
        </p:nvSpPr>
        <p:spPr bwMode="auto">
          <a:xfrm>
            <a:off x="2640013" y="49530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page</a:t>
            </a:r>
          </a:p>
        </p:txBody>
      </p:sp>
      <p:sp>
        <p:nvSpPr>
          <p:cNvPr id="80902" name="Text Box 6"/>
          <p:cNvSpPr txBox="1">
            <a:spLocks noChangeArrowheads="1"/>
          </p:cNvSpPr>
          <p:nvPr/>
        </p:nvSpPr>
        <p:spPr bwMode="auto">
          <a:xfrm>
            <a:off x="646113" y="5089525"/>
            <a:ext cx="1471612" cy="396875"/>
          </a:xfrm>
          <a:prstGeom prst="rect">
            <a:avLst/>
          </a:prstGeom>
          <a:noFill/>
          <a:ln w="12700" cap="sq">
            <a:noFill/>
            <a:miter lim="800000"/>
            <a:headEnd type="none" w="sm" len="sm"/>
            <a:tailEnd type="none" w="sm" len="sm"/>
          </a:ln>
        </p:spPr>
        <p:txBody>
          <a:bodyPr wrap="none">
            <a:spAutoFit/>
          </a:bodyPr>
          <a:lstStyle/>
          <a:p>
            <a:pPr algn="ctr"/>
            <a:r>
              <a:rPr lang="en-US" sz="2000"/>
              <a:t>Least visible</a:t>
            </a:r>
          </a:p>
        </p:txBody>
      </p:sp>
      <p:sp>
        <p:nvSpPr>
          <p:cNvPr id="80903" name="AutoShape 7"/>
          <p:cNvSpPr>
            <a:spLocks noChangeArrowheads="1"/>
          </p:cNvSpPr>
          <p:nvPr/>
        </p:nvSpPr>
        <p:spPr bwMode="auto">
          <a:xfrm>
            <a:off x="2627313" y="2438400"/>
            <a:ext cx="1828800" cy="60960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b="1">
                <a:solidFill>
                  <a:schemeClr val="bg1"/>
                </a:solidFill>
              </a:rPr>
              <a:t>application</a:t>
            </a:r>
          </a:p>
        </p:txBody>
      </p:sp>
      <p:sp>
        <p:nvSpPr>
          <p:cNvPr id="80904" name="Line 8"/>
          <p:cNvSpPr>
            <a:spLocks noChangeShapeType="1"/>
          </p:cNvSpPr>
          <p:nvPr/>
        </p:nvSpPr>
        <p:spPr bwMode="auto">
          <a:xfrm flipV="1">
            <a:off x="2170113" y="2438400"/>
            <a:ext cx="0" cy="3124200"/>
          </a:xfrm>
          <a:prstGeom prst="line">
            <a:avLst/>
          </a:prstGeom>
          <a:noFill/>
          <a:ln w="28575" cap="sq">
            <a:solidFill>
              <a:schemeClr val="tx1"/>
            </a:solidFill>
            <a:round/>
            <a:headEnd type="none" w="sm" len="sm"/>
            <a:tailEnd type="triangle" w="lg" len="med"/>
          </a:ln>
        </p:spPr>
        <p:txBody>
          <a:bodyPr/>
          <a:lstStyle/>
          <a:p>
            <a:endParaRPr lang="en-IN"/>
          </a:p>
        </p:txBody>
      </p:sp>
      <p:sp>
        <p:nvSpPr>
          <p:cNvPr id="80905" name="Text Box 9"/>
          <p:cNvSpPr txBox="1">
            <a:spLocks noChangeArrowheads="1"/>
          </p:cNvSpPr>
          <p:nvPr/>
        </p:nvSpPr>
        <p:spPr bwMode="auto">
          <a:xfrm>
            <a:off x="660400" y="2438400"/>
            <a:ext cx="1443038" cy="396875"/>
          </a:xfrm>
          <a:prstGeom prst="rect">
            <a:avLst/>
          </a:prstGeom>
          <a:noFill/>
          <a:ln w="12700" cap="sq">
            <a:noFill/>
            <a:miter lim="800000"/>
            <a:headEnd type="none" w="sm" len="sm"/>
            <a:tailEnd type="none" w="sm" len="sm"/>
          </a:ln>
        </p:spPr>
        <p:txBody>
          <a:bodyPr wrap="none">
            <a:spAutoFit/>
          </a:bodyPr>
          <a:lstStyle/>
          <a:p>
            <a:pPr algn="ctr"/>
            <a:r>
              <a:rPr lang="en-US" sz="2000"/>
              <a:t>Most visible</a:t>
            </a:r>
          </a:p>
        </p:txBody>
      </p:sp>
      <p:sp>
        <p:nvSpPr>
          <p:cNvPr id="80906" name="Text Box 10"/>
          <p:cNvSpPr txBox="1">
            <a:spLocks noChangeArrowheads="1"/>
          </p:cNvSpPr>
          <p:nvPr/>
        </p:nvSpPr>
        <p:spPr bwMode="auto">
          <a:xfrm>
            <a:off x="4516438" y="4937125"/>
            <a:ext cx="4579937" cy="701675"/>
          </a:xfrm>
          <a:prstGeom prst="rect">
            <a:avLst/>
          </a:prstGeom>
          <a:noFill/>
          <a:ln w="12700" cap="sq">
            <a:noFill/>
            <a:miter lim="800000"/>
            <a:headEnd type="none" w="sm" len="sm"/>
            <a:tailEnd type="none" w="sm" len="sm"/>
          </a:ln>
        </p:spPr>
        <p:txBody>
          <a:bodyPr wrap="none">
            <a:spAutoFit/>
          </a:bodyPr>
          <a:lstStyle/>
          <a:p>
            <a:r>
              <a:rPr lang="en-US" sz="2000"/>
              <a:t>Objects may be accessed only within pages</a:t>
            </a:r>
          </a:p>
          <a:p>
            <a:r>
              <a:rPr lang="en-US" sz="2000"/>
              <a:t>where they are created</a:t>
            </a:r>
          </a:p>
        </p:txBody>
      </p:sp>
      <p:sp>
        <p:nvSpPr>
          <p:cNvPr id="80907" name="Text Box 11"/>
          <p:cNvSpPr txBox="1">
            <a:spLocks noChangeArrowheads="1"/>
          </p:cNvSpPr>
          <p:nvPr/>
        </p:nvSpPr>
        <p:spPr bwMode="auto">
          <a:xfrm>
            <a:off x="4508500" y="4051300"/>
            <a:ext cx="4360863" cy="701675"/>
          </a:xfrm>
          <a:prstGeom prst="rect">
            <a:avLst/>
          </a:prstGeom>
          <a:noFill/>
          <a:ln w="12700" cap="sq">
            <a:noFill/>
            <a:miter lim="800000"/>
            <a:headEnd type="none" w="sm" len="sm"/>
            <a:tailEnd type="none" w="sm" len="sm"/>
          </a:ln>
        </p:spPr>
        <p:txBody>
          <a:bodyPr wrap="none">
            <a:spAutoFit/>
          </a:bodyPr>
          <a:lstStyle/>
          <a:p>
            <a:r>
              <a:rPr lang="en-US" sz="2000"/>
              <a:t>Only within pages processing the request</a:t>
            </a:r>
          </a:p>
          <a:p>
            <a:r>
              <a:rPr lang="en-US" sz="2000"/>
              <a:t>in which they are created</a:t>
            </a:r>
          </a:p>
        </p:txBody>
      </p:sp>
      <p:sp>
        <p:nvSpPr>
          <p:cNvPr id="80908" name="Text Box 12"/>
          <p:cNvSpPr txBox="1">
            <a:spLocks noChangeArrowheads="1"/>
          </p:cNvSpPr>
          <p:nvPr/>
        </p:nvSpPr>
        <p:spPr bwMode="auto">
          <a:xfrm>
            <a:off x="4503738" y="3200400"/>
            <a:ext cx="4670425" cy="701675"/>
          </a:xfrm>
          <a:prstGeom prst="rect">
            <a:avLst/>
          </a:prstGeom>
          <a:noFill/>
          <a:ln w="12700" cap="sq">
            <a:noFill/>
            <a:miter lim="800000"/>
            <a:headEnd type="none" w="sm" len="sm"/>
            <a:tailEnd type="none" w="sm" len="sm"/>
          </a:ln>
        </p:spPr>
        <p:txBody>
          <a:bodyPr wrap="none">
            <a:spAutoFit/>
          </a:bodyPr>
          <a:lstStyle/>
          <a:p>
            <a:r>
              <a:rPr lang="en-US" sz="2000"/>
              <a:t>Only from pages belonging to same session </a:t>
            </a:r>
          </a:p>
          <a:p>
            <a:r>
              <a:rPr lang="en-US" sz="2000"/>
              <a:t>as the one in which they were created</a:t>
            </a:r>
          </a:p>
        </p:txBody>
      </p:sp>
      <p:sp>
        <p:nvSpPr>
          <p:cNvPr id="80909" name="Text Box 13"/>
          <p:cNvSpPr txBox="1">
            <a:spLocks noChangeArrowheads="1"/>
          </p:cNvSpPr>
          <p:nvPr/>
        </p:nvSpPr>
        <p:spPr bwMode="auto">
          <a:xfrm>
            <a:off x="4508500" y="2346325"/>
            <a:ext cx="3767138" cy="701675"/>
          </a:xfrm>
          <a:prstGeom prst="rect">
            <a:avLst/>
          </a:prstGeom>
          <a:noFill/>
          <a:ln w="12700" cap="sq">
            <a:noFill/>
            <a:miter lim="800000"/>
            <a:headEnd type="none" w="sm" len="sm"/>
            <a:tailEnd type="none" w="sm" len="sm"/>
          </a:ln>
        </p:spPr>
        <p:txBody>
          <a:bodyPr wrap="none">
            <a:spAutoFit/>
          </a:bodyPr>
          <a:lstStyle/>
          <a:p>
            <a:r>
              <a:rPr lang="en-US" sz="2000">
                <a:solidFill>
                  <a:schemeClr val="accent1"/>
                </a:solidFill>
              </a:rPr>
              <a:t>Within all pages belonging to same</a:t>
            </a:r>
          </a:p>
          <a:p>
            <a:r>
              <a:rPr lang="en-US" sz="2000">
                <a:solidFill>
                  <a:schemeClr val="accent1"/>
                </a:solidFill>
              </a:rPr>
              <a:t>application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pPr eaLnBrk="1" hangingPunct="1"/>
            <a:r>
              <a:rPr lang="en-US" smtClean="0"/>
              <a:t>Object Scopes</a:t>
            </a:r>
            <a:br>
              <a:rPr lang="en-US" smtClean="0"/>
            </a:br>
            <a:r>
              <a:rPr lang="en-US" sz="3200" smtClean="0"/>
              <a:t>session, request &amp; page</a:t>
            </a:r>
          </a:p>
        </p:txBody>
      </p:sp>
      <p:graphicFrame>
        <p:nvGraphicFramePr>
          <p:cNvPr id="1026" name="Object 2"/>
          <p:cNvGraphicFramePr>
            <a:graphicFrameLocks noChangeAspect="1"/>
          </p:cNvGraphicFramePr>
          <p:nvPr/>
        </p:nvGraphicFramePr>
        <p:xfrm>
          <a:off x="1219200" y="1905000"/>
          <a:ext cx="6634163" cy="4500563"/>
        </p:xfrm>
        <a:graphic>
          <a:graphicData uri="http://schemas.openxmlformats.org/presentationml/2006/ole">
            <p:oleObj spid="_x0000_s1026" name="Bitmap Image" r:id="rId3" imgW="5952381" imgH="4038095" progId="PBrush">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pPr eaLnBrk="1" hangingPunct="1"/>
            <a:r>
              <a:rPr lang="en-US" smtClean="0"/>
              <a:t>Object Scopes</a:t>
            </a:r>
            <a:br>
              <a:rPr lang="en-US" smtClean="0"/>
            </a:br>
            <a:r>
              <a:rPr lang="en-US" sz="3200" smtClean="0"/>
              <a:t>session vs. application</a:t>
            </a:r>
          </a:p>
        </p:txBody>
      </p:sp>
      <p:graphicFrame>
        <p:nvGraphicFramePr>
          <p:cNvPr id="2050" name="Object 2"/>
          <p:cNvGraphicFramePr>
            <a:graphicFrameLocks noChangeAspect="1"/>
          </p:cNvGraphicFramePr>
          <p:nvPr/>
        </p:nvGraphicFramePr>
        <p:xfrm>
          <a:off x="1371600" y="2024063"/>
          <a:ext cx="6096000" cy="4605337"/>
        </p:xfrm>
        <a:graphic>
          <a:graphicData uri="http://schemas.openxmlformats.org/presentationml/2006/ole">
            <p:oleObj spid="_x0000_s2050" name="Bitmap Image" r:id="rId3" imgW="5334745" imgH="4029637" progId="PBrush">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57158" y="3286124"/>
            <a:ext cx="8229600" cy="792162"/>
          </a:xfrm>
        </p:spPr>
        <p:txBody>
          <a:bodyPr>
            <a:normAutofit fontScale="90000"/>
          </a:bodyPr>
          <a:lstStyle/>
          <a:p>
            <a:pPr eaLnBrk="1" hangingPunct="1"/>
            <a:r>
              <a:rPr lang="en-US" dirty="0" smtClean="0"/>
              <a:t>Standard Actions</a:t>
            </a:r>
            <a:br>
              <a:rPr lang="en-US" dirty="0" smtClean="0"/>
            </a:br>
            <a:r>
              <a:rPr lang="en-US" dirty="0" smtClean="0"/>
              <a:t>JSP beans</a:t>
            </a:r>
          </a:p>
        </p:txBody>
      </p:sp>
      <p:sp>
        <p:nvSpPr>
          <p:cNvPr id="6" name="Date Placeholder 5"/>
          <p:cNvSpPr>
            <a:spLocks noGrp="1"/>
          </p:cNvSpPr>
          <p:nvPr>
            <p:ph type="dt" sz="half" idx="10"/>
          </p:nvPr>
        </p:nvSpPr>
        <p:spPr/>
        <p:txBody>
          <a:bodyPr/>
          <a:lstStyle/>
          <a:p>
            <a:fld id="{F2564FE4-BB99-4F73-8D50-D0D839DD9E0A}" type="datetime1">
              <a:rPr lang="en-US" smtClean="0"/>
              <a:pPr/>
              <a:t>7/4/2016</a:t>
            </a:fld>
            <a:endParaRPr lang="en-IN"/>
          </a:p>
        </p:txBody>
      </p:sp>
      <p:sp>
        <p:nvSpPr>
          <p:cNvPr id="7" name="Footer Placeholder 6"/>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How JSP works ?</a:t>
            </a:r>
          </a:p>
        </p:txBody>
      </p:sp>
      <p:sp>
        <p:nvSpPr>
          <p:cNvPr id="5" name="Date Placeholder 4"/>
          <p:cNvSpPr>
            <a:spLocks noGrp="1"/>
          </p:cNvSpPr>
          <p:nvPr>
            <p:ph type="dt" sz="half" idx="10"/>
          </p:nvPr>
        </p:nvSpPr>
        <p:spPr/>
        <p:txBody>
          <a:bodyPr/>
          <a:lstStyle/>
          <a:p>
            <a:fld id="{3F8E0B28-235F-4B67-B91B-687E2C3FD9E6}"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076" name="Rectangle 3"/>
          <p:cNvSpPr>
            <a:spLocks noGrp="1" noChangeArrowheads="1"/>
          </p:cNvSpPr>
          <p:nvPr>
            <p:ph sz="quarter" idx="1"/>
          </p:nvPr>
        </p:nvSpPr>
        <p:spPr/>
        <p:txBody>
          <a:bodyPr>
            <a:normAutofit fontScale="85000" lnSpcReduction="20000"/>
          </a:bodyPr>
          <a:lstStyle/>
          <a:p>
            <a:pPr marL="540000" eaLnBrk="1" hangingPunct="1">
              <a:defRPr/>
            </a:pPr>
            <a:r>
              <a:rPr lang="en-US" sz="2800" dirty="0" smtClean="0"/>
              <a:t>First time JSP is loaded by JSP containers</a:t>
            </a:r>
          </a:p>
          <a:p>
            <a:pPr marL="540000" eaLnBrk="1" hangingPunct="1">
              <a:defRPr/>
            </a:pPr>
            <a:endParaRPr lang="en-US" sz="2800" dirty="0" smtClean="0"/>
          </a:p>
          <a:p>
            <a:pPr marL="540000" eaLnBrk="1" hangingPunct="1">
              <a:defRPr/>
            </a:pPr>
            <a:r>
              <a:rPr lang="en-US" sz="2800" dirty="0" smtClean="0"/>
              <a:t>Servlet code necessary to fulfill </a:t>
            </a:r>
            <a:r>
              <a:rPr lang="en-US" sz="2800" dirty="0" err="1" smtClean="0"/>
              <a:t>jsp</a:t>
            </a:r>
            <a:r>
              <a:rPr lang="en-US" sz="2800" dirty="0" smtClean="0"/>
              <a:t> tag automatically generated compiled and loaded into servlet container by JSP container</a:t>
            </a:r>
          </a:p>
          <a:p>
            <a:pPr marL="540000" eaLnBrk="1" hangingPunct="1">
              <a:buFontTx/>
              <a:buNone/>
              <a:defRPr/>
            </a:pPr>
            <a:endParaRPr lang="en-US" sz="2800" dirty="0" smtClean="0"/>
          </a:p>
          <a:p>
            <a:pPr marL="540000" eaLnBrk="1" hangingPunct="1">
              <a:defRPr/>
            </a:pPr>
            <a:r>
              <a:rPr lang="en-US" sz="2800" dirty="0" smtClean="0"/>
              <a:t>Compiled Servlet process any browser request for that JSP page</a:t>
            </a:r>
          </a:p>
          <a:p>
            <a:pPr marL="540000" eaLnBrk="1" hangingPunct="1">
              <a:defRPr/>
            </a:pPr>
            <a:endParaRPr lang="en-US" sz="2800" dirty="0" smtClean="0"/>
          </a:p>
          <a:p>
            <a:pPr marL="540000" eaLnBrk="1" hangingPunct="1">
              <a:defRPr/>
            </a:pPr>
            <a:r>
              <a:rPr lang="en-US" sz="2800" dirty="0" smtClean="0"/>
              <a:t>If modified Source code of JSP </a:t>
            </a:r>
          </a:p>
          <a:p>
            <a:pPr marL="540000" eaLnBrk="1" hangingPunct="1">
              <a:defRPr/>
            </a:pPr>
            <a:endParaRPr lang="en-US" sz="2800" dirty="0" smtClean="0"/>
          </a:p>
          <a:p>
            <a:pPr marL="540000" eaLnBrk="1" hangingPunct="1">
              <a:defRPr/>
            </a:pPr>
            <a:r>
              <a:rPr lang="en-US" sz="2800" dirty="0" smtClean="0"/>
              <a:t>It get automatically recompiled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274638"/>
            <a:ext cx="8229600" cy="792162"/>
          </a:xfrm>
        </p:spPr>
        <p:txBody>
          <a:bodyPr/>
          <a:lstStyle/>
          <a:p>
            <a:pPr eaLnBrk="1" hangingPunct="1"/>
            <a:r>
              <a:rPr lang="en-US" dirty="0" smtClean="0"/>
              <a:t>Standard Actions</a:t>
            </a:r>
          </a:p>
        </p:txBody>
      </p:sp>
      <p:sp>
        <p:nvSpPr>
          <p:cNvPr id="5" name="Date Placeholder 4"/>
          <p:cNvSpPr>
            <a:spLocks noGrp="1"/>
          </p:cNvSpPr>
          <p:nvPr>
            <p:ph type="dt" sz="half" idx="10"/>
          </p:nvPr>
        </p:nvSpPr>
        <p:spPr/>
        <p:txBody>
          <a:bodyPr/>
          <a:lstStyle/>
          <a:p>
            <a:fld id="{188F0837-A8EA-4566-B2CA-7CC7E0B2E298}"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4340" name="Rectangle 3"/>
          <p:cNvSpPr>
            <a:spLocks noGrp="1" noChangeArrowheads="1"/>
          </p:cNvSpPr>
          <p:nvPr>
            <p:ph sz="quarter" idx="1"/>
          </p:nvPr>
        </p:nvSpPr>
        <p:spPr>
          <a:xfrm>
            <a:off x="457200" y="1066800"/>
            <a:ext cx="8229600" cy="5059363"/>
          </a:xfrm>
        </p:spPr>
        <p:txBody>
          <a:bodyPr/>
          <a:lstStyle/>
          <a:p>
            <a:pPr eaLnBrk="1" hangingPunct="1">
              <a:lnSpc>
                <a:spcPct val="80000"/>
              </a:lnSpc>
              <a:buFontTx/>
              <a:buNone/>
            </a:pPr>
            <a:r>
              <a:rPr lang="en-US" sz="2800" dirty="0" smtClean="0"/>
              <a:t>Tags that affect runtime behavior of JSP and response send back to client</a:t>
            </a:r>
          </a:p>
          <a:p>
            <a:pPr eaLnBrk="1" hangingPunct="1">
              <a:lnSpc>
                <a:spcPct val="80000"/>
              </a:lnSpc>
              <a:buFontTx/>
              <a:buNone/>
            </a:pPr>
            <a:endParaRPr lang="en-US" sz="2800" dirty="0" smtClean="0"/>
          </a:p>
          <a:p>
            <a:pPr eaLnBrk="1" hangingPunct="1">
              <a:lnSpc>
                <a:spcPct val="80000"/>
              </a:lnSpc>
              <a:buFontTx/>
              <a:buNone/>
            </a:pPr>
            <a:r>
              <a:rPr lang="en-US" sz="2800" dirty="0" smtClean="0"/>
              <a:t>Std action types:</a:t>
            </a:r>
          </a:p>
          <a:p>
            <a:pPr eaLnBrk="1" hangingPunct="1">
              <a:lnSpc>
                <a:spcPct val="80000"/>
              </a:lnSpc>
              <a:buFontTx/>
              <a:buNone/>
            </a:pPr>
            <a:r>
              <a:rPr lang="en-US" sz="2800" dirty="0" smtClean="0"/>
              <a:t>&lt;</a:t>
            </a:r>
            <a:r>
              <a:rPr lang="en-US" sz="2800" dirty="0" err="1" smtClean="0"/>
              <a:t>jsp:useBean</a:t>
            </a:r>
            <a:r>
              <a:rPr lang="en-US" sz="2800" dirty="0" smtClean="0"/>
              <a:t>&gt;</a:t>
            </a:r>
          </a:p>
          <a:p>
            <a:pPr eaLnBrk="1" hangingPunct="1">
              <a:lnSpc>
                <a:spcPct val="80000"/>
              </a:lnSpc>
              <a:buFontTx/>
              <a:buNone/>
            </a:pPr>
            <a:r>
              <a:rPr lang="en-US" sz="2800" dirty="0" smtClean="0"/>
              <a:t>&lt;</a:t>
            </a:r>
            <a:r>
              <a:rPr lang="en-US" sz="2800" dirty="0" err="1" smtClean="0"/>
              <a:t>jsp:setProperty</a:t>
            </a:r>
            <a:r>
              <a:rPr lang="en-US" sz="2800" dirty="0" smtClean="0"/>
              <a:t>&gt;</a:t>
            </a:r>
          </a:p>
          <a:p>
            <a:pPr eaLnBrk="1" hangingPunct="1">
              <a:lnSpc>
                <a:spcPct val="80000"/>
              </a:lnSpc>
              <a:buFontTx/>
              <a:buNone/>
            </a:pPr>
            <a:r>
              <a:rPr lang="en-US" sz="2800" dirty="0" smtClean="0"/>
              <a:t>&lt;</a:t>
            </a:r>
            <a:r>
              <a:rPr lang="en-US" sz="2800" dirty="0" err="1" smtClean="0"/>
              <a:t>jsp:getProperty</a:t>
            </a:r>
            <a:r>
              <a:rPr lang="en-US" sz="2800" dirty="0" smtClean="0"/>
              <a:t>&gt;</a:t>
            </a:r>
          </a:p>
          <a:p>
            <a:pPr eaLnBrk="1" hangingPunct="1">
              <a:lnSpc>
                <a:spcPct val="80000"/>
              </a:lnSpc>
              <a:buFontTx/>
              <a:buNone/>
            </a:pPr>
            <a:r>
              <a:rPr lang="en-US" sz="2800" dirty="0" smtClean="0"/>
              <a:t>&lt;</a:t>
            </a:r>
            <a:r>
              <a:rPr lang="en-US" sz="2800" dirty="0" err="1" smtClean="0"/>
              <a:t>jsp:param</a:t>
            </a:r>
            <a:r>
              <a:rPr lang="en-US" sz="2800" dirty="0" smtClean="0"/>
              <a:t>&gt;</a:t>
            </a:r>
          </a:p>
          <a:p>
            <a:pPr eaLnBrk="1" hangingPunct="1">
              <a:lnSpc>
                <a:spcPct val="80000"/>
              </a:lnSpc>
              <a:buFontTx/>
              <a:buNone/>
            </a:pPr>
            <a:r>
              <a:rPr lang="en-US" sz="2800" dirty="0" smtClean="0"/>
              <a:t>&lt;</a:t>
            </a:r>
            <a:r>
              <a:rPr lang="en-US" sz="2800" dirty="0" err="1" smtClean="0"/>
              <a:t>jsp:include</a:t>
            </a:r>
            <a:r>
              <a:rPr lang="en-US" sz="2800" dirty="0" smtClean="0"/>
              <a:t>&gt;</a:t>
            </a:r>
          </a:p>
          <a:p>
            <a:pPr eaLnBrk="1" hangingPunct="1">
              <a:lnSpc>
                <a:spcPct val="80000"/>
              </a:lnSpc>
              <a:buFontTx/>
              <a:buNone/>
            </a:pPr>
            <a:r>
              <a:rPr lang="en-US" sz="2800" dirty="0" smtClean="0"/>
              <a:t>&lt;</a:t>
            </a:r>
            <a:r>
              <a:rPr lang="en-US" sz="2800" dirty="0" err="1" smtClean="0"/>
              <a:t>jsp:forward</a:t>
            </a:r>
            <a:r>
              <a:rPr lang="en-US" sz="2800" dirty="0" smtClean="0"/>
              <a:t>&gt;</a:t>
            </a:r>
          </a:p>
          <a:p>
            <a:pPr eaLnBrk="1" hangingPunct="1">
              <a:lnSpc>
                <a:spcPct val="80000"/>
              </a:lnSpc>
              <a:buFontTx/>
              <a:buNone/>
            </a:pPr>
            <a:r>
              <a:rPr lang="en-US" sz="2800" dirty="0" smtClean="0"/>
              <a:t>&lt;</a:t>
            </a:r>
            <a:r>
              <a:rPr lang="en-US" sz="2800" dirty="0" err="1" smtClean="0"/>
              <a:t>jsp:plugin</a:t>
            </a:r>
            <a:r>
              <a:rPr lang="en-US" sz="2800" dirty="0" smtClean="0"/>
              <a:t>&gt;</a:t>
            </a:r>
          </a:p>
          <a:p>
            <a:pPr eaLnBrk="1" hangingPunct="1">
              <a:lnSpc>
                <a:spcPct val="80000"/>
              </a:lnSpc>
              <a:buFontTx/>
              <a:buNone/>
            </a:pPr>
            <a:endParaRPr lang="en-US" sz="2800" dirty="0" smtClean="0"/>
          </a:p>
          <a:p>
            <a:pPr eaLnBrk="1" hangingPunct="1">
              <a:lnSpc>
                <a:spcPct val="80000"/>
              </a:lnSpc>
              <a:buFontTx/>
              <a:buNone/>
            </a:pPr>
            <a:endParaRPr lang="en-US" sz="2800" dirty="0" smtClean="0"/>
          </a:p>
          <a:p>
            <a:pPr eaLnBrk="1" hangingPunct="1">
              <a:lnSpc>
                <a:spcPct val="80000"/>
              </a:lnSpc>
              <a:buFontTx/>
              <a:buNone/>
            </a:pPr>
            <a:endParaRPr lang="en-US" sz="28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&lt;jsp:useBean&gt;</a:t>
            </a:r>
          </a:p>
        </p:txBody>
      </p:sp>
      <p:sp>
        <p:nvSpPr>
          <p:cNvPr id="5" name="Date Placeholder 4"/>
          <p:cNvSpPr>
            <a:spLocks noGrp="1"/>
          </p:cNvSpPr>
          <p:nvPr>
            <p:ph type="dt" sz="half" idx="10"/>
          </p:nvPr>
        </p:nvSpPr>
        <p:spPr/>
        <p:txBody>
          <a:bodyPr/>
          <a:lstStyle/>
          <a:p>
            <a:fld id="{22C7950A-25C7-4E9C-BCF4-2ABAB3B77240}"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5364" name="Rectangle 3"/>
          <p:cNvSpPr>
            <a:spLocks noGrp="1" noChangeArrowheads="1"/>
          </p:cNvSpPr>
          <p:nvPr>
            <p:ph sz="quarter" idx="1"/>
          </p:nvPr>
        </p:nvSpPr>
        <p:spPr/>
        <p:txBody>
          <a:bodyPr>
            <a:normAutofit lnSpcReduction="10000"/>
          </a:bodyPr>
          <a:lstStyle/>
          <a:p>
            <a:pPr eaLnBrk="1" hangingPunct="1">
              <a:lnSpc>
                <a:spcPct val="80000"/>
              </a:lnSpc>
              <a:buFontTx/>
              <a:buNone/>
            </a:pPr>
            <a:r>
              <a:rPr lang="en-US" sz="2000" smtClean="0"/>
              <a:t>To separate code from presentation …</a:t>
            </a:r>
          </a:p>
          <a:p>
            <a:pPr eaLnBrk="1" hangingPunct="1">
              <a:lnSpc>
                <a:spcPct val="80000"/>
              </a:lnSpc>
              <a:buFontTx/>
              <a:buNone/>
            </a:pPr>
            <a:endParaRPr lang="en-US" sz="2000" smtClean="0"/>
          </a:p>
          <a:p>
            <a:pPr eaLnBrk="1" hangingPunct="1">
              <a:lnSpc>
                <a:spcPct val="80000"/>
              </a:lnSpc>
              <a:buFontTx/>
              <a:buNone/>
            </a:pPr>
            <a:r>
              <a:rPr lang="en-US" sz="2000" smtClean="0"/>
              <a:t>Encapsulate code in a </a:t>
            </a:r>
          </a:p>
          <a:p>
            <a:pPr eaLnBrk="1" hangingPunct="1">
              <a:lnSpc>
                <a:spcPct val="80000"/>
              </a:lnSpc>
              <a:buFontTx/>
              <a:buNone/>
            </a:pPr>
            <a:r>
              <a:rPr lang="en-US" sz="2000" smtClean="0"/>
              <a:t>JavaBean (POJO) and then instantiate and use this object within our jsp</a:t>
            </a:r>
          </a:p>
          <a:p>
            <a:pPr eaLnBrk="1" hangingPunct="1">
              <a:lnSpc>
                <a:spcPct val="80000"/>
              </a:lnSpc>
              <a:buFontTx/>
              <a:buNone/>
            </a:pPr>
            <a:endParaRPr lang="en-US" sz="2000" smtClean="0"/>
          </a:p>
          <a:p>
            <a:pPr eaLnBrk="1" hangingPunct="1">
              <a:lnSpc>
                <a:spcPct val="80000"/>
              </a:lnSpc>
              <a:buFontTx/>
              <a:buNone/>
            </a:pPr>
            <a:r>
              <a:rPr lang="en-US" sz="2000" smtClean="0"/>
              <a:t>&lt;jsp:useBean&gt; used to create instance of JavaBean and assign to a variable name(or id)</a:t>
            </a:r>
          </a:p>
          <a:p>
            <a:pPr eaLnBrk="1" hangingPunct="1">
              <a:lnSpc>
                <a:spcPct val="80000"/>
              </a:lnSpc>
              <a:buFontTx/>
              <a:buNone/>
            </a:pPr>
            <a:endParaRPr lang="en-US" sz="2000" smtClean="0"/>
          </a:p>
          <a:p>
            <a:pPr eaLnBrk="1" hangingPunct="1">
              <a:lnSpc>
                <a:spcPct val="80000"/>
              </a:lnSpc>
              <a:buFontTx/>
              <a:buNone/>
            </a:pPr>
            <a:r>
              <a:rPr lang="en-US" sz="2000" b="1" smtClean="0"/>
              <a:t>&lt;jsp:useBean id=“ob” scope=“scopename” class=“Emp”/&gt;</a:t>
            </a:r>
          </a:p>
          <a:p>
            <a:pPr eaLnBrk="1" hangingPunct="1">
              <a:lnSpc>
                <a:spcPct val="80000"/>
              </a:lnSpc>
              <a:buFontTx/>
              <a:buNone/>
            </a:pPr>
            <a:endParaRPr lang="en-US" sz="2000" b="1" smtClean="0"/>
          </a:p>
          <a:p>
            <a:pPr eaLnBrk="1" hangingPunct="1">
              <a:lnSpc>
                <a:spcPct val="80000"/>
              </a:lnSpc>
              <a:buFontTx/>
              <a:buNone/>
            </a:pPr>
            <a:r>
              <a:rPr lang="en-US" sz="2000" smtClean="0"/>
              <a:t>Scope: request. session.,application or page</a:t>
            </a:r>
          </a:p>
          <a:p>
            <a:pPr eaLnBrk="1" hangingPunct="1">
              <a:lnSpc>
                <a:spcPct val="80000"/>
              </a:lnSpc>
              <a:buFontTx/>
              <a:buNone/>
            </a:pPr>
            <a:endParaRPr lang="en-US" sz="2000" smtClean="0"/>
          </a:p>
          <a:p>
            <a:pPr eaLnBrk="1" hangingPunct="1">
              <a:lnSpc>
                <a:spcPct val="80000"/>
              </a:lnSpc>
              <a:buFontTx/>
              <a:buNone/>
            </a:pPr>
            <a:r>
              <a:rPr lang="en-US" sz="2000" smtClean="0"/>
              <a:t>&lt;jsp:setProperty property=“name” name=“ob” value=“raj”/&gt;</a:t>
            </a:r>
          </a:p>
          <a:p>
            <a:pPr eaLnBrk="1" hangingPunct="1">
              <a:lnSpc>
                <a:spcPct val="80000"/>
              </a:lnSpc>
              <a:buFontTx/>
              <a:buNone/>
            </a:pPr>
            <a:r>
              <a:rPr lang="en-US" sz="2000" smtClean="0"/>
              <a:t>&lt;jsp:getProperty property=“name” name=“ob”/&gt;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Small Examples on JavaBean</a:t>
            </a:r>
          </a:p>
        </p:txBody>
      </p:sp>
      <p:sp>
        <p:nvSpPr>
          <p:cNvPr id="5" name="Date Placeholder 4"/>
          <p:cNvSpPr>
            <a:spLocks noGrp="1"/>
          </p:cNvSpPr>
          <p:nvPr>
            <p:ph type="dt" sz="half" idx="10"/>
          </p:nvPr>
        </p:nvSpPr>
        <p:spPr/>
        <p:txBody>
          <a:bodyPr/>
          <a:lstStyle/>
          <a:p>
            <a:fld id="{142C7C53-D7E4-4BAF-9B97-9BE4803A1EC4}"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20484" name="Rectangle 3"/>
          <p:cNvSpPr>
            <a:spLocks noGrp="1" noChangeArrowheads="1"/>
          </p:cNvSpPr>
          <p:nvPr>
            <p:ph sz="quarter" idx="1"/>
          </p:nvPr>
        </p:nvSpPr>
        <p:spPr/>
        <p:txBody>
          <a:bodyPr>
            <a:normAutofit/>
          </a:bodyPr>
          <a:lstStyle/>
          <a:p>
            <a:pPr>
              <a:buNone/>
            </a:pPr>
            <a:r>
              <a:rPr lang="en-IN" sz="2000" dirty="0" smtClean="0"/>
              <a:t>&lt;form action=</a:t>
            </a:r>
            <a:r>
              <a:rPr lang="en-IN" sz="2000" i="1" dirty="0" smtClean="0"/>
              <a:t>"MyJspController.jsp"&gt;</a:t>
            </a:r>
          </a:p>
          <a:p>
            <a:pPr lvl="1">
              <a:buNone/>
            </a:pPr>
            <a:r>
              <a:rPr lang="en-IN" sz="1600" dirty="0" smtClean="0"/>
              <a:t>Name: &lt;input type=</a:t>
            </a:r>
            <a:r>
              <a:rPr lang="en-IN" sz="1600" i="1" dirty="0" smtClean="0"/>
              <a:t>"text" name="name"/&gt;</a:t>
            </a:r>
          </a:p>
          <a:p>
            <a:pPr lvl="1">
              <a:buNone/>
            </a:pPr>
            <a:r>
              <a:rPr lang="en-IN" sz="1600" dirty="0" smtClean="0"/>
              <a:t>Pass: &lt;input type=</a:t>
            </a:r>
            <a:r>
              <a:rPr lang="en-IN" sz="1600" i="1" dirty="0" smtClean="0"/>
              <a:t>"password" name="pass"/&gt;</a:t>
            </a:r>
          </a:p>
          <a:p>
            <a:pPr>
              <a:buNone/>
            </a:pPr>
            <a:r>
              <a:rPr lang="en-IN" sz="2000" dirty="0" smtClean="0"/>
              <a:t>&lt;input type=</a:t>
            </a:r>
            <a:r>
              <a:rPr lang="en-IN" sz="2000" i="1" dirty="0" smtClean="0"/>
              <a:t>"submit"/&gt;</a:t>
            </a:r>
          </a:p>
          <a:p>
            <a:pPr>
              <a:buNone/>
            </a:pPr>
            <a:r>
              <a:rPr lang="en-IN" sz="2000" dirty="0" smtClean="0"/>
              <a:t>&lt;/form&gt;</a:t>
            </a:r>
            <a:endParaRPr lang="en-US" sz="2000" dirty="0" smtClean="0">
              <a:sym typeface="Wingdings" pitchFamily="2" charset="2"/>
            </a:endParaRPr>
          </a:p>
          <a:p>
            <a:pPr eaLnBrk="1" hangingPunct="1">
              <a:lnSpc>
                <a:spcPct val="80000"/>
              </a:lnSpc>
              <a:buFontTx/>
              <a:buNone/>
            </a:pPr>
            <a:endParaRPr lang="en-US" sz="1200" dirty="0" smtClean="0">
              <a:sym typeface="Wingdings" pitchFamily="2" charset="2"/>
            </a:endParaRPr>
          </a:p>
          <a:p>
            <a:pPr eaLnBrk="1" hangingPunct="1">
              <a:lnSpc>
                <a:spcPct val="80000"/>
              </a:lnSpc>
              <a:buFontTx/>
              <a:buNone/>
            </a:pPr>
            <a:endParaRPr lang="en-US" sz="1200" dirty="0" smtClean="0">
              <a:sym typeface="Wingdings" pitchFamily="2" charset="2"/>
            </a:endParaRPr>
          </a:p>
          <a:p>
            <a:pPr eaLnBrk="1" hangingPunct="1">
              <a:lnSpc>
                <a:spcPct val="80000"/>
              </a:lnSpc>
              <a:buFontTx/>
              <a:buNone/>
            </a:pPr>
            <a:endParaRPr lang="en-US" sz="1200" dirty="0" smtClean="0">
              <a:sym typeface="Wingdings" pitchFamily="2" charset="2"/>
            </a:endParaRPr>
          </a:p>
          <a:p>
            <a:pPr eaLnBrk="1" hangingPunct="1">
              <a:lnSpc>
                <a:spcPct val="80000"/>
              </a:lnSpc>
              <a:buFontTx/>
              <a:buNone/>
            </a:pPr>
            <a:endParaRPr lang="en-US" sz="1200" dirty="0" smtClean="0">
              <a:sym typeface="Wingdings" pitchFamily="2" charset="2"/>
            </a:endParaRPr>
          </a:p>
          <a:p>
            <a:pPr eaLnBrk="1" hangingPunct="1">
              <a:lnSpc>
                <a:spcPct val="80000"/>
              </a:lnSpc>
              <a:buFontTx/>
              <a:buNone/>
            </a:pPr>
            <a:endParaRPr lang="en-US" sz="1200" dirty="0" smtClean="0">
              <a:sym typeface="Wingdings" pitchFamily="2" charset="2"/>
            </a:endParaRPr>
          </a:p>
          <a:p>
            <a:pPr eaLnBrk="1" hangingPunct="1">
              <a:lnSpc>
                <a:spcPct val="80000"/>
              </a:lnSpc>
              <a:buFontTx/>
              <a:buNone/>
            </a:pPr>
            <a:endParaRPr lang="en-US" sz="1200" dirty="0" smtClean="0"/>
          </a:p>
          <a:p>
            <a:pPr eaLnBrk="1" hangingPunct="1">
              <a:lnSpc>
                <a:spcPct val="80000"/>
              </a:lnSpc>
              <a:buFontTx/>
              <a:buNone/>
            </a:pPr>
            <a:endParaRPr lang="en-US" sz="1200" dirty="0" smtClean="0"/>
          </a:p>
          <a:p>
            <a:pPr eaLnBrk="1" hangingPunct="1">
              <a:lnSpc>
                <a:spcPct val="80000"/>
              </a:lnSpc>
              <a:buFontTx/>
              <a:buNone/>
            </a:pPr>
            <a:endParaRPr lang="en-US" sz="12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914400" y="274638"/>
            <a:ext cx="7772400" cy="368280"/>
          </a:xfrm>
        </p:spPr>
        <p:txBody>
          <a:bodyPr>
            <a:normAutofit fontScale="90000"/>
          </a:bodyPr>
          <a:lstStyle/>
          <a:p>
            <a:pPr eaLnBrk="1" hangingPunct="1"/>
            <a:r>
              <a:rPr lang="en-US" dirty="0" smtClean="0"/>
              <a:t>User.java i.e. bean</a:t>
            </a:r>
          </a:p>
        </p:txBody>
      </p:sp>
      <p:sp>
        <p:nvSpPr>
          <p:cNvPr id="5" name="Date Placeholder 4"/>
          <p:cNvSpPr>
            <a:spLocks noGrp="1"/>
          </p:cNvSpPr>
          <p:nvPr>
            <p:ph type="dt" sz="half" idx="10"/>
          </p:nvPr>
        </p:nvSpPr>
        <p:spPr/>
        <p:txBody>
          <a:bodyPr/>
          <a:lstStyle/>
          <a:p>
            <a:fld id="{73596C23-DBE6-46A9-92D3-B7C1CCBA9B5A}"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22532" name="Rectangle 3"/>
          <p:cNvSpPr>
            <a:spLocks noGrp="1" noChangeArrowheads="1"/>
          </p:cNvSpPr>
          <p:nvPr>
            <p:ph sz="quarter" idx="1"/>
          </p:nvPr>
        </p:nvSpPr>
        <p:spPr>
          <a:xfrm>
            <a:off x="0" y="714356"/>
            <a:ext cx="8686800" cy="6143644"/>
          </a:xfrm>
        </p:spPr>
        <p:txBody>
          <a:bodyPr>
            <a:noAutofit/>
          </a:bodyPr>
          <a:lstStyle/>
          <a:p>
            <a:pPr>
              <a:buNone/>
            </a:pPr>
            <a:r>
              <a:rPr lang="en-IN" sz="1000" b="1" dirty="0"/>
              <a:t>package com</a:t>
            </a:r>
            <a:r>
              <a:rPr lang="en-IN" sz="1000" b="1" dirty="0" smtClean="0"/>
              <a:t>;</a:t>
            </a:r>
            <a:endParaRPr lang="en-IN" sz="1000" dirty="0"/>
          </a:p>
          <a:p>
            <a:pPr lvl="1">
              <a:buNone/>
            </a:pPr>
            <a:r>
              <a:rPr lang="en-IN" sz="800" b="1" dirty="0"/>
              <a:t>import </a:t>
            </a:r>
            <a:r>
              <a:rPr lang="en-IN" sz="800" b="1" dirty="0" err="1"/>
              <a:t>java.io.Serializable</a:t>
            </a:r>
            <a:r>
              <a:rPr lang="en-IN" sz="800" b="1" dirty="0" smtClean="0"/>
              <a:t>;</a:t>
            </a:r>
            <a:endParaRPr lang="en-IN" sz="800" dirty="0"/>
          </a:p>
          <a:p>
            <a:pPr lvl="1">
              <a:buNone/>
            </a:pPr>
            <a:r>
              <a:rPr lang="en-IN" sz="800" b="1" dirty="0"/>
              <a:t>public class </a:t>
            </a:r>
            <a:r>
              <a:rPr lang="en-IN" sz="800" b="1" u="sng" dirty="0"/>
              <a:t>User implements </a:t>
            </a:r>
            <a:r>
              <a:rPr lang="en-IN" sz="800" b="1" u="sng" dirty="0" err="1"/>
              <a:t>Serializable</a:t>
            </a:r>
            <a:r>
              <a:rPr lang="en-IN" sz="800" b="1" u="sng" dirty="0" smtClean="0"/>
              <a:t>{</a:t>
            </a:r>
            <a:endParaRPr lang="en-IN" sz="800" dirty="0"/>
          </a:p>
          <a:p>
            <a:pPr lvl="1">
              <a:buNone/>
            </a:pPr>
            <a:r>
              <a:rPr lang="en-IN" sz="800" b="1" dirty="0"/>
              <a:t>private String name;</a:t>
            </a:r>
          </a:p>
          <a:p>
            <a:pPr lvl="1">
              <a:buNone/>
            </a:pPr>
            <a:r>
              <a:rPr lang="en-IN" sz="800" b="1" dirty="0"/>
              <a:t>private String pass;</a:t>
            </a:r>
          </a:p>
          <a:p>
            <a:pPr lvl="1">
              <a:buNone/>
            </a:pPr>
            <a:r>
              <a:rPr lang="en-IN" sz="800" b="1" dirty="0"/>
              <a:t>public String </a:t>
            </a:r>
            <a:r>
              <a:rPr lang="en-IN" sz="800" b="1" dirty="0" err="1"/>
              <a:t>getName</a:t>
            </a:r>
            <a:r>
              <a:rPr lang="en-IN" sz="800" b="1" dirty="0"/>
              <a:t>() {</a:t>
            </a:r>
          </a:p>
          <a:p>
            <a:pPr lvl="1">
              <a:buNone/>
            </a:pPr>
            <a:r>
              <a:rPr lang="en-IN" sz="800" b="1" dirty="0"/>
              <a:t>return name;</a:t>
            </a:r>
          </a:p>
          <a:p>
            <a:pPr lvl="1">
              <a:buNone/>
            </a:pPr>
            <a:r>
              <a:rPr lang="en-IN" sz="800" dirty="0"/>
              <a:t>}</a:t>
            </a:r>
          </a:p>
          <a:p>
            <a:pPr lvl="1">
              <a:buNone/>
            </a:pPr>
            <a:r>
              <a:rPr lang="en-IN" sz="800" b="1" dirty="0"/>
              <a:t>public void </a:t>
            </a:r>
            <a:r>
              <a:rPr lang="en-IN" sz="800" b="1" dirty="0" err="1"/>
              <a:t>setName</a:t>
            </a:r>
            <a:r>
              <a:rPr lang="en-IN" sz="800" b="1" dirty="0"/>
              <a:t>(String name) {</a:t>
            </a:r>
          </a:p>
          <a:p>
            <a:pPr lvl="1">
              <a:buNone/>
            </a:pPr>
            <a:r>
              <a:rPr lang="en-IN" sz="800" b="1" dirty="0"/>
              <a:t>this.name = name;</a:t>
            </a:r>
          </a:p>
          <a:p>
            <a:pPr lvl="1">
              <a:buNone/>
            </a:pPr>
            <a:r>
              <a:rPr lang="en-IN" sz="800" dirty="0"/>
              <a:t>}</a:t>
            </a:r>
          </a:p>
          <a:p>
            <a:pPr lvl="1">
              <a:buNone/>
            </a:pPr>
            <a:r>
              <a:rPr lang="en-IN" sz="800" b="1" dirty="0"/>
              <a:t>public String </a:t>
            </a:r>
            <a:r>
              <a:rPr lang="en-IN" sz="800" b="1" dirty="0" err="1"/>
              <a:t>getPass</a:t>
            </a:r>
            <a:r>
              <a:rPr lang="en-IN" sz="800" b="1" dirty="0"/>
              <a:t>() {</a:t>
            </a:r>
          </a:p>
          <a:p>
            <a:pPr lvl="1">
              <a:buNone/>
            </a:pPr>
            <a:r>
              <a:rPr lang="en-IN" sz="800" b="1" dirty="0"/>
              <a:t>return pass;</a:t>
            </a:r>
          </a:p>
          <a:p>
            <a:pPr lvl="1">
              <a:buNone/>
            </a:pPr>
            <a:r>
              <a:rPr lang="en-IN" sz="800" dirty="0"/>
              <a:t>}</a:t>
            </a:r>
          </a:p>
          <a:p>
            <a:pPr lvl="1">
              <a:buNone/>
            </a:pPr>
            <a:r>
              <a:rPr lang="en-IN" sz="800" b="1" dirty="0"/>
              <a:t>public void </a:t>
            </a:r>
            <a:r>
              <a:rPr lang="en-IN" sz="800" b="1" dirty="0" err="1"/>
              <a:t>setPass</a:t>
            </a:r>
            <a:r>
              <a:rPr lang="en-IN" sz="800" b="1" dirty="0"/>
              <a:t>(String pass) {</a:t>
            </a:r>
          </a:p>
          <a:p>
            <a:pPr lvl="1">
              <a:buNone/>
            </a:pPr>
            <a:r>
              <a:rPr lang="en-IN" sz="800" b="1" dirty="0" err="1"/>
              <a:t>this.pass</a:t>
            </a:r>
            <a:r>
              <a:rPr lang="en-IN" sz="800" b="1" dirty="0"/>
              <a:t> = pass;</a:t>
            </a:r>
          </a:p>
          <a:p>
            <a:pPr lvl="1">
              <a:buNone/>
            </a:pPr>
            <a:r>
              <a:rPr lang="en-IN" sz="800" dirty="0"/>
              <a:t>}</a:t>
            </a:r>
          </a:p>
          <a:p>
            <a:pPr lvl="1">
              <a:buNone/>
            </a:pPr>
            <a:endParaRPr lang="en-IN" sz="800" dirty="0"/>
          </a:p>
          <a:p>
            <a:pPr lvl="1">
              <a:buNone/>
            </a:pPr>
            <a:r>
              <a:rPr lang="en-IN" sz="800" b="1" dirty="0"/>
              <a:t>public </a:t>
            </a:r>
            <a:r>
              <a:rPr lang="en-IN" sz="800" b="1" dirty="0" err="1"/>
              <a:t>boolean</a:t>
            </a:r>
            <a:r>
              <a:rPr lang="en-IN" sz="800" b="1" dirty="0"/>
              <a:t> </a:t>
            </a:r>
            <a:r>
              <a:rPr lang="en-IN" sz="800" b="1" dirty="0" err="1"/>
              <a:t>isValid</a:t>
            </a:r>
            <a:r>
              <a:rPr lang="en-IN" sz="800" b="1" dirty="0"/>
              <a:t>(){</a:t>
            </a:r>
          </a:p>
          <a:p>
            <a:pPr lvl="1">
              <a:buNone/>
            </a:pPr>
            <a:r>
              <a:rPr lang="en-IN" sz="800" b="1" dirty="0"/>
              <a:t>if(</a:t>
            </a:r>
            <a:r>
              <a:rPr lang="en-IN" sz="800" b="1" dirty="0" err="1"/>
              <a:t>this.getName</a:t>
            </a:r>
            <a:r>
              <a:rPr lang="en-IN" sz="800" b="1" dirty="0"/>
              <a:t>().</a:t>
            </a:r>
            <a:r>
              <a:rPr lang="en-IN" sz="800" b="1" dirty="0" err="1"/>
              <a:t>equalsIgnoreCase</a:t>
            </a:r>
            <a:r>
              <a:rPr lang="en-IN" sz="800" b="1" dirty="0"/>
              <a:t>("raj")&amp;&amp;</a:t>
            </a:r>
            <a:r>
              <a:rPr lang="en-IN" sz="800" b="1" dirty="0" err="1"/>
              <a:t>this.getPass</a:t>
            </a:r>
            <a:r>
              <a:rPr lang="en-IN" sz="800" b="1" dirty="0"/>
              <a:t>().</a:t>
            </a:r>
            <a:r>
              <a:rPr lang="en-IN" sz="800" b="1" dirty="0" err="1"/>
              <a:t>equalsIgnoreCase</a:t>
            </a:r>
            <a:r>
              <a:rPr lang="en-IN" sz="800" b="1" dirty="0"/>
              <a:t>("raj"))</a:t>
            </a:r>
          </a:p>
          <a:p>
            <a:pPr lvl="1">
              <a:buNone/>
            </a:pPr>
            <a:r>
              <a:rPr lang="en-IN" sz="800" b="1" dirty="0"/>
              <a:t>return true;</a:t>
            </a:r>
          </a:p>
          <a:p>
            <a:pPr lvl="1">
              <a:buNone/>
            </a:pPr>
            <a:r>
              <a:rPr lang="en-IN" sz="800" b="1" dirty="0"/>
              <a:t>else</a:t>
            </a:r>
          </a:p>
          <a:p>
            <a:pPr lvl="1">
              <a:buNone/>
            </a:pPr>
            <a:r>
              <a:rPr lang="en-IN" sz="800" b="1" dirty="0"/>
              <a:t>return false;</a:t>
            </a:r>
          </a:p>
          <a:p>
            <a:pPr lvl="1">
              <a:buNone/>
            </a:pPr>
            <a:endParaRPr lang="en-IN" sz="800" dirty="0"/>
          </a:p>
          <a:p>
            <a:pPr lvl="1">
              <a:buNone/>
            </a:pPr>
            <a:r>
              <a:rPr lang="en-IN" sz="800" dirty="0"/>
              <a:t>}</a:t>
            </a:r>
          </a:p>
          <a:p>
            <a:pPr>
              <a:buNone/>
            </a:pPr>
            <a:endParaRPr lang="en-IN" sz="1000" dirty="0"/>
          </a:p>
          <a:p>
            <a:pPr>
              <a:buNone/>
            </a:pPr>
            <a:r>
              <a:rPr lang="en-IN" sz="1000" dirty="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Bean.jsp</a:t>
            </a:r>
          </a:p>
        </p:txBody>
      </p:sp>
      <p:sp>
        <p:nvSpPr>
          <p:cNvPr id="5" name="Date Placeholder 4"/>
          <p:cNvSpPr>
            <a:spLocks noGrp="1"/>
          </p:cNvSpPr>
          <p:nvPr>
            <p:ph type="dt" sz="half" idx="10"/>
          </p:nvPr>
        </p:nvSpPr>
        <p:spPr/>
        <p:txBody>
          <a:bodyPr/>
          <a:lstStyle/>
          <a:p>
            <a:fld id="{9594B818-AFEC-4C64-85E3-014078E785EC}"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21508" name="Rectangle 3"/>
          <p:cNvSpPr>
            <a:spLocks noGrp="1" noChangeArrowheads="1"/>
          </p:cNvSpPr>
          <p:nvPr>
            <p:ph sz="quarter" idx="1"/>
          </p:nvPr>
        </p:nvSpPr>
        <p:spPr/>
        <p:txBody>
          <a:bodyPr>
            <a:normAutofit fontScale="62500" lnSpcReduction="20000"/>
          </a:bodyPr>
          <a:lstStyle/>
          <a:p>
            <a:endParaRPr lang="en-IN" sz="2800" dirty="0"/>
          </a:p>
          <a:p>
            <a:endParaRPr lang="en-IN" sz="2800" dirty="0"/>
          </a:p>
          <a:p>
            <a:pPr>
              <a:buNone/>
            </a:pPr>
            <a:endParaRPr lang="en-IN" sz="2800" dirty="0"/>
          </a:p>
          <a:p>
            <a:pPr>
              <a:buNone/>
            </a:pPr>
            <a:r>
              <a:rPr lang="en-IN" sz="2800" dirty="0"/>
              <a:t>&lt;</a:t>
            </a:r>
            <a:r>
              <a:rPr lang="en-IN" sz="2800" dirty="0" err="1"/>
              <a:t>jsp:useBean</a:t>
            </a:r>
            <a:r>
              <a:rPr lang="en-IN" sz="2800" dirty="0"/>
              <a:t> id=</a:t>
            </a:r>
            <a:r>
              <a:rPr lang="en-IN" sz="2800" i="1" dirty="0"/>
              <a:t>"ob" class="</a:t>
            </a:r>
            <a:r>
              <a:rPr lang="en-IN" sz="2800" i="1" dirty="0" err="1"/>
              <a:t>com.User</a:t>
            </a:r>
            <a:r>
              <a:rPr lang="en-IN" sz="2800" i="1" dirty="0"/>
              <a:t>" scope="page"&gt;</a:t>
            </a:r>
          </a:p>
          <a:p>
            <a:pPr>
              <a:buNone/>
            </a:pPr>
            <a:r>
              <a:rPr lang="en-IN" sz="2800" dirty="0"/>
              <a:t>&lt;</a:t>
            </a:r>
            <a:r>
              <a:rPr lang="en-IN" sz="2800" dirty="0" err="1"/>
              <a:t>jsp:setProperty</a:t>
            </a:r>
            <a:r>
              <a:rPr lang="en-IN" sz="2800" dirty="0"/>
              <a:t> property=</a:t>
            </a:r>
            <a:r>
              <a:rPr lang="en-IN" sz="2800" i="1" dirty="0"/>
              <a:t>"name" name="ob"/&gt;</a:t>
            </a:r>
          </a:p>
          <a:p>
            <a:pPr>
              <a:buNone/>
            </a:pPr>
            <a:r>
              <a:rPr lang="en-IN" sz="2800" dirty="0"/>
              <a:t>&lt;</a:t>
            </a:r>
            <a:r>
              <a:rPr lang="en-IN" sz="2800" dirty="0" err="1"/>
              <a:t>jsp:setProperty</a:t>
            </a:r>
            <a:r>
              <a:rPr lang="en-IN" sz="2800" dirty="0"/>
              <a:t> property=</a:t>
            </a:r>
            <a:r>
              <a:rPr lang="en-IN" sz="2800" i="1" dirty="0"/>
              <a:t>"pass" name="ob" /&gt;</a:t>
            </a:r>
          </a:p>
          <a:p>
            <a:pPr>
              <a:buNone/>
            </a:pPr>
            <a:r>
              <a:rPr lang="en-IN" sz="2800" dirty="0"/>
              <a:t>&lt;/</a:t>
            </a:r>
            <a:r>
              <a:rPr lang="en-IN" sz="2800" dirty="0" err="1"/>
              <a:t>jsp:useBean</a:t>
            </a:r>
            <a:r>
              <a:rPr lang="en-IN" sz="2800" dirty="0"/>
              <a:t>&gt;</a:t>
            </a:r>
          </a:p>
          <a:p>
            <a:pPr>
              <a:buNone/>
            </a:pPr>
            <a:endParaRPr lang="en-IN" sz="2800" dirty="0"/>
          </a:p>
          <a:p>
            <a:pPr>
              <a:buNone/>
            </a:pPr>
            <a:endParaRPr lang="en-IN" sz="2800" dirty="0"/>
          </a:p>
          <a:p>
            <a:pPr>
              <a:buNone/>
            </a:pPr>
            <a:r>
              <a:rPr lang="en-IN" sz="2800" dirty="0"/>
              <a:t>&lt;</a:t>
            </a:r>
            <a:r>
              <a:rPr lang="en-IN" sz="2800" dirty="0" err="1"/>
              <a:t>jsp:getProperty</a:t>
            </a:r>
            <a:r>
              <a:rPr lang="en-IN" sz="2800" dirty="0"/>
              <a:t> property=</a:t>
            </a:r>
            <a:r>
              <a:rPr lang="en-IN" sz="2800" i="1" dirty="0"/>
              <a:t>"name" name="ob"/&gt;</a:t>
            </a:r>
          </a:p>
          <a:p>
            <a:pPr>
              <a:buNone/>
            </a:pPr>
            <a:r>
              <a:rPr lang="en-IN" sz="2800" dirty="0"/>
              <a:t>&lt;</a:t>
            </a:r>
            <a:r>
              <a:rPr lang="en-IN" sz="2800" dirty="0" err="1"/>
              <a:t>jsp:getProperty</a:t>
            </a:r>
            <a:r>
              <a:rPr lang="en-IN" sz="2800" dirty="0"/>
              <a:t> property=</a:t>
            </a:r>
            <a:r>
              <a:rPr lang="en-IN" sz="2800" i="1" dirty="0"/>
              <a:t>"pass" name="ob"/&gt;</a:t>
            </a:r>
          </a:p>
          <a:p>
            <a:pPr>
              <a:buNone/>
            </a:pPr>
            <a:endParaRPr lang="en-IN" sz="2800" dirty="0"/>
          </a:p>
          <a:p>
            <a:pPr>
              <a:buNone/>
            </a:pPr>
            <a:endParaRPr lang="en-IN" sz="2800" dirty="0"/>
          </a:p>
          <a:p>
            <a:pPr>
              <a:buNone/>
            </a:pPr>
            <a:r>
              <a:rPr lang="en-IN" sz="2800" dirty="0"/>
              <a:t>&lt;%= </a:t>
            </a:r>
            <a:r>
              <a:rPr lang="en-IN" sz="2800" dirty="0" err="1"/>
              <a:t>ob.isValid</a:t>
            </a:r>
            <a:r>
              <a:rPr lang="en-IN" sz="2800" dirty="0"/>
              <a:t>() %&gt;</a:t>
            </a:r>
          </a:p>
          <a:p>
            <a:pPr eaLnBrk="1" hangingPunct="1">
              <a:lnSpc>
                <a:spcPct val="80000"/>
              </a:lnSpc>
              <a:buFontTx/>
              <a:buNone/>
            </a:pPr>
            <a:endParaRPr 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en-US" dirty="0" smtClean="0"/>
              <a:t>&lt;</a:t>
            </a:r>
            <a:r>
              <a:rPr lang="en-US" dirty="0" err="1" smtClean="0"/>
              <a:t>jsp:include</a:t>
            </a:r>
            <a:r>
              <a:rPr lang="en-US" dirty="0" smtClean="0"/>
              <a:t>&gt; and &lt;</a:t>
            </a:r>
            <a:r>
              <a:rPr lang="en-US" dirty="0" err="1" smtClean="0"/>
              <a:t>jsp:forward</a:t>
            </a:r>
            <a:r>
              <a:rPr lang="en-US" dirty="0" smtClean="0"/>
              <a:t>&gt;</a:t>
            </a:r>
          </a:p>
        </p:txBody>
      </p:sp>
      <p:sp>
        <p:nvSpPr>
          <p:cNvPr id="5" name="Date Placeholder 4"/>
          <p:cNvSpPr>
            <a:spLocks noGrp="1"/>
          </p:cNvSpPr>
          <p:nvPr>
            <p:ph type="dt" sz="half" idx="10"/>
          </p:nvPr>
        </p:nvSpPr>
        <p:spPr/>
        <p:txBody>
          <a:bodyPr/>
          <a:lstStyle/>
          <a:p>
            <a:fld id="{31E65FB4-56C4-4149-8C9B-E1DCCBFBB682}"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16388" name="Rectangle 3"/>
          <p:cNvSpPr>
            <a:spLocks noGrp="1" noChangeArrowheads="1"/>
          </p:cNvSpPr>
          <p:nvPr>
            <p:ph sz="quarter" idx="1"/>
          </p:nvPr>
        </p:nvSpPr>
        <p:spPr/>
        <p:txBody>
          <a:bodyPr/>
          <a:lstStyle/>
          <a:p>
            <a:pPr eaLnBrk="1" hangingPunct="1">
              <a:lnSpc>
                <a:spcPct val="80000"/>
              </a:lnSpc>
              <a:buFontTx/>
              <a:buNone/>
            </a:pPr>
            <a:r>
              <a:rPr lang="en-US" sz="2000" dirty="0" smtClean="0"/>
              <a:t>This action allows a static/dynamic resources specified by URL to be included in current JSP at processing time</a:t>
            </a:r>
          </a:p>
          <a:p>
            <a:pPr eaLnBrk="1" hangingPunct="1">
              <a:lnSpc>
                <a:spcPct val="80000"/>
              </a:lnSpc>
              <a:buFontTx/>
              <a:buNone/>
            </a:pPr>
            <a:endParaRPr lang="en-US" sz="2000" dirty="0" smtClean="0"/>
          </a:p>
          <a:p>
            <a:pPr eaLnBrk="1" hangingPunct="1">
              <a:lnSpc>
                <a:spcPct val="80000"/>
              </a:lnSpc>
              <a:buFontTx/>
              <a:buNone/>
            </a:pPr>
            <a:r>
              <a:rPr lang="en-US" sz="2000" dirty="0" smtClean="0"/>
              <a:t>An included page has only access to </a:t>
            </a:r>
            <a:r>
              <a:rPr lang="en-US" sz="2000" dirty="0" err="1" smtClean="0"/>
              <a:t>JspWriter</a:t>
            </a:r>
            <a:r>
              <a:rPr lang="en-US" sz="2000" dirty="0" smtClean="0"/>
              <a:t> object</a:t>
            </a:r>
          </a:p>
          <a:p>
            <a:pPr eaLnBrk="1" hangingPunct="1">
              <a:lnSpc>
                <a:spcPct val="80000"/>
              </a:lnSpc>
              <a:buFontTx/>
              <a:buNone/>
            </a:pPr>
            <a:r>
              <a:rPr lang="en-US" sz="2000" dirty="0" smtClean="0"/>
              <a:t>Equivalent to </a:t>
            </a:r>
            <a:r>
              <a:rPr lang="en-US" sz="2000" dirty="0" err="1" smtClean="0"/>
              <a:t>javax.servlet.RequestDispatcher</a:t>
            </a:r>
            <a:r>
              <a:rPr lang="en-US" sz="2000" dirty="0" smtClean="0"/>
              <a:t> include()method..</a:t>
            </a:r>
          </a:p>
          <a:p>
            <a:pPr eaLnBrk="1" hangingPunct="1">
              <a:lnSpc>
                <a:spcPct val="80000"/>
              </a:lnSpc>
              <a:buFontTx/>
              <a:buNone/>
            </a:pPr>
            <a:endParaRPr lang="en-US" sz="2000" dirty="0" smtClean="0"/>
          </a:p>
          <a:p>
            <a:pPr eaLnBrk="1" hangingPunct="1">
              <a:lnSpc>
                <a:spcPct val="80000"/>
              </a:lnSpc>
              <a:buFontTx/>
              <a:buNone/>
            </a:pPr>
            <a:r>
              <a:rPr lang="en-US" sz="2000" dirty="0" smtClean="0"/>
              <a:t>If page O/P is buffered then buffered is flushed prior to inclusion</a:t>
            </a:r>
          </a:p>
          <a:p>
            <a:pPr eaLnBrk="1" hangingPunct="1">
              <a:lnSpc>
                <a:spcPct val="80000"/>
              </a:lnSpc>
              <a:buFontTx/>
              <a:buNone/>
            </a:pPr>
            <a:r>
              <a:rPr lang="en-US" sz="2000" dirty="0" smtClean="0"/>
              <a:t>&lt;</a:t>
            </a:r>
            <a:r>
              <a:rPr lang="en-US" sz="2000" dirty="0" err="1" smtClean="0"/>
              <a:t>jsp</a:t>
            </a:r>
            <a:r>
              <a:rPr lang="en-US" sz="2000" dirty="0" smtClean="0"/>
              <a:t>: include page=“my.jsp” flush=“true”&gt;</a:t>
            </a:r>
          </a:p>
          <a:p>
            <a:pPr eaLnBrk="1" hangingPunct="1">
              <a:lnSpc>
                <a:spcPct val="80000"/>
              </a:lnSpc>
              <a:buFontTx/>
              <a:buNone/>
            </a:pPr>
            <a:r>
              <a:rPr lang="en-US" sz="2000" dirty="0" smtClean="0"/>
              <a:t>Include page my.jsp and buffer is flushed</a:t>
            </a:r>
          </a:p>
          <a:p>
            <a:pPr eaLnBrk="1" hangingPunct="1">
              <a:lnSpc>
                <a:spcPct val="80000"/>
              </a:lnSpc>
              <a:buFontTx/>
              <a:buNone/>
            </a:pPr>
            <a:r>
              <a:rPr lang="en-US" sz="2000" dirty="0" smtClean="0"/>
              <a:t>Note:</a:t>
            </a:r>
          </a:p>
          <a:p>
            <a:pPr eaLnBrk="1" hangingPunct="1">
              <a:lnSpc>
                <a:spcPct val="80000"/>
              </a:lnSpc>
              <a:buFontTx/>
              <a:buNone/>
            </a:pPr>
            <a:r>
              <a:rPr lang="en-US" sz="2000" dirty="0" smtClean="0"/>
              <a:t>Use include directive : if resource is not changing frequently</a:t>
            </a:r>
          </a:p>
          <a:p>
            <a:pPr eaLnBrk="1" hangingPunct="1">
              <a:lnSpc>
                <a:spcPct val="80000"/>
              </a:lnSpc>
              <a:buFontTx/>
              <a:buNone/>
            </a:pPr>
            <a:r>
              <a:rPr lang="en-US" sz="2000" dirty="0" smtClean="0"/>
              <a:t>Use include action: if resource is changing frequently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Include - Action</a:t>
            </a:r>
          </a:p>
        </p:txBody>
      </p:sp>
      <p:sp>
        <p:nvSpPr>
          <p:cNvPr id="26" name="Date Placeholder 25"/>
          <p:cNvSpPr>
            <a:spLocks noGrp="1"/>
          </p:cNvSpPr>
          <p:nvPr>
            <p:ph type="dt" sz="half" idx="10"/>
          </p:nvPr>
        </p:nvSpPr>
        <p:spPr/>
        <p:txBody>
          <a:bodyPr/>
          <a:lstStyle/>
          <a:p>
            <a:fld id="{2FBB23BE-07F6-4627-990D-05A15D764B22}" type="datetime1">
              <a:rPr lang="en-US" smtClean="0"/>
              <a:pPr/>
              <a:t>7/4/2016</a:t>
            </a:fld>
            <a:endParaRPr lang="en-IN"/>
          </a:p>
        </p:txBody>
      </p:sp>
      <p:sp>
        <p:nvSpPr>
          <p:cNvPr id="25" name="Footer Placeholder 24"/>
          <p:cNvSpPr>
            <a:spLocks noGrp="1"/>
          </p:cNvSpPr>
          <p:nvPr>
            <p:ph type="ftr" sz="quarter" idx="11"/>
          </p:nvPr>
        </p:nvSpPr>
        <p:spPr/>
        <p:txBody>
          <a:bodyPr/>
          <a:lstStyle/>
          <a:p>
            <a:pPr>
              <a:defRPr/>
            </a:pPr>
            <a:r>
              <a:rPr lang="en-US" smtClean="0"/>
              <a:t>JSP</a:t>
            </a:r>
            <a:endParaRPr lang="en-US"/>
          </a:p>
        </p:txBody>
      </p:sp>
      <p:sp>
        <p:nvSpPr>
          <p:cNvPr id="56324" name="Rectangle 3"/>
          <p:cNvSpPr>
            <a:spLocks noChangeArrowheads="1"/>
          </p:cNvSpPr>
          <p:nvPr/>
        </p:nvSpPr>
        <p:spPr bwMode="auto">
          <a:xfrm>
            <a:off x="304800" y="1828800"/>
            <a:ext cx="2286000" cy="1371600"/>
          </a:xfrm>
          <a:prstGeom prst="rect">
            <a:avLst/>
          </a:prstGeom>
          <a:solidFill>
            <a:srgbClr val="0099CC"/>
          </a:solidFill>
          <a:ln w="9525" algn="ctr">
            <a:solidFill>
              <a:srgbClr val="0099CC"/>
            </a:solidFill>
            <a:miter lim="800000"/>
            <a:headEnd/>
            <a:tailEnd/>
          </a:ln>
        </p:spPr>
        <p:txBody>
          <a:bodyPr wrap="none" anchor="b"/>
          <a:lstStyle/>
          <a:p>
            <a:r>
              <a:rPr lang="en-US" sz="2800">
                <a:solidFill>
                  <a:schemeClr val="bg1"/>
                </a:solidFill>
                <a:latin typeface="Constantia" pitchFamily="18" charset="0"/>
              </a:rPr>
              <a:t>File1.jsp</a:t>
            </a:r>
          </a:p>
        </p:txBody>
      </p:sp>
      <p:sp>
        <p:nvSpPr>
          <p:cNvPr id="56325" name="Rectangle 4"/>
          <p:cNvSpPr>
            <a:spLocks noChangeArrowheads="1"/>
          </p:cNvSpPr>
          <p:nvPr/>
        </p:nvSpPr>
        <p:spPr bwMode="auto">
          <a:xfrm>
            <a:off x="304800" y="3200400"/>
            <a:ext cx="2286000" cy="1371600"/>
          </a:xfrm>
          <a:prstGeom prst="rect">
            <a:avLst/>
          </a:prstGeom>
          <a:solidFill>
            <a:srgbClr val="0099CC"/>
          </a:solidFill>
          <a:ln w="9525" algn="ctr">
            <a:solidFill>
              <a:srgbClr val="0099CC"/>
            </a:solidFill>
            <a:miter lim="800000"/>
            <a:headEnd/>
            <a:tailEnd/>
          </a:ln>
        </p:spPr>
        <p:txBody>
          <a:bodyPr wrap="none"/>
          <a:lstStyle/>
          <a:p>
            <a:r>
              <a:rPr lang="en-US" sz="2800">
                <a:solidFill>
                  <a:srgbClr val="0099CC"/>
                </a:solidFill>
                <a:latin typeface="Constantia" pitchFamily="18" charset="0"/>
              </a:rPr>
              <a:t> </a:t>
            </a:r>
          </a:p>
        </p:txBody>
      </p:sp>
      <p:grpSp>
        <p:nvGrpSpPr>
          <p:cNvPr id="2" name="Group 6"/>
          <p:cNvGrpSpPr>
            <a:grpSpLocks/>
          </p:cNvGrpSpPr>
          <p:nvPr/>
        </p:nvGrpSpPr>
        <p:grpSpPr bwMode="auto">
          <a:xfrm>
            <a:off x="2743200" y="2514600"/>
            <a:ext cx="3200400" cy="1295400"/>
            <a:chOff x="2736" y="1968"/>
            <a:chExt cx="2016" cy="816"/>
          </a:xfrm>
        </p:grpSpPr>
        <p:sp>
          <p:nvSpPr>
            <p:cNvPr id="56344" name="Oval 7"/>
            <p:cNvSpPr>
              <a:spLocks noChangeArrowheads="1"/>
            </p:cNvSpPr>
            <p:nvPr/>
          </p:nvSpPr>
          <p:spPr bwMode="auto">
            <a:xfrm>
              <a:off x="3408" y="1968"/>
              <a:ext cx="1344" cy="816"/>
            </a:xfrm>
            <a:prstGeom prst="ellipse">
              <a:avLst/>
            </a:prstGeom>
            <a:gradFill rotWithShape="1">
              <a:gsLst>
                <a:gs pos="0">
                  <a:srgbClr val="3399FF"/>
                </a:gs>
                <a:gs pos="100000">
                  <a:srgbClr val="FFFFFF"/>
                </a:gs>
              </a:gsLst>
              <a:lin ang="2700000" scaled="1"/>
            </a:gradFill>
            <a:ln w="9525" algn="ctr">
              <a:solidFill>
                <a:schemeClr val="tx1"/>
              </a:solidFill>
              <a:round/>
              <a:headEnd/>
              <a:tailEnd/>
            </a:ln>
          </p:spPr>
          <p:txBody>
            <a:bodyPr wrap="none" anchor="ctr"/>
            <a:lstStyle/>
            <a:p>
              <a:r>
                <a:rPr lang="en-US" sz="2800">
                  <a:latin typeface="Times New Roman" pitchFamily="18" charset="0"/>
                  <a:cs typeface="Times New Roman" pitchFamily="18" charset="0"/>
                </a:rPr>
                <a:t>Servlet1</a:t>
              </a:r>
            </a:p>
          </p:txBody>
        </p:sp>
        <p:sp>
          <p:nvSpPr>
            <p:cNvPr id="56345" name="AutoShape 8"/>
            <p:cNvSpPr>
              <a:spLocks noChangeArrowheads="1"/>
            </p:cNvSpPr>
            <p:nvPr/>
          </p:nvSpPr>
          <p:spPr bwMode="auto">
            <a:xfrm>
              <a:off x="2736" y="2208"/>
              <a:ext cx="480" cy="336"/>
            </a:xfrm>
            <a:prstGeom prst="rightArrow">
              <a:avLst>
                <a:gd name="adj1" fmla="val 50000"/>
                <a:gd name="adj2" fmla="val 35714"/>
              </a:avLst>
            </a:prstGeom>
            <a:gradFill rotWithShape="1">
              <a:gsLst>
                <a:gs pos="0">
                  <a:srgbClr val="3399FF"/>
                </a:gs>
                <a:gs pos="100000">
                  <a:srgbClr val="FFFFFF"/>
                </a:gs>
              </a:gsLst>
              <a:lin ang="2700000" scaled="1"/>
            </a:gradFill>
            <a:ln w="9525" algn="ctr">
              <a:solidFill>
                <a:schemeClr val="tx1"/>
              </a:solidFill>
              <a:miter lim="800000"/>
              <a:headEnd/>
              <a:tailEnd/>
            </a:ln>
          </p:spPr>
          <p:txBody>
            <a:bodyPr wrap="none" anchor="ctr"/>
            <a:lstStyle/>
            <a:p>
              <a:endParaRPr lang="en-US">
                <a:latin typeface="Constantia" pitchFamily="18" charset="0"/>
              </a:endParaRPr>
            </a:p>
          </p:txBody>
        </p:sp>
      </p:grpSp>
      <p:sp>
        <p:nvSpPr>
          <p:cNvPr id="56327" name="Rectangle 9"/>
          <p:cNvSpPr>
            <a:spLocks noChangeArrowheads="1"/>
          </p:cNvSpPr>
          <p:nvPr/>
        </p:nvSpPr>
        <p:spPr bwMode="auto">
          <a:xfrm>
            <a:off x="304800" y="4648200"/>
            <a:ext cx="2286000" cy="1371600"/>
          </a:xfrm>
          <a:prstGeom prst="rect">
            <a:avLst/>
          </a:prstGeom>
          <a:solidFill>
            <a:srgbClr val="66FF33"/>
          </a:solidFill>
          <a:ln w="9525" algn="ctr">
            <a:solidFill>
              <a:srgbClr val="66FF33"/>
            </a:solidFill>
            <a:miter lim="800000"/>
            <a:headEnd/>
            <a:tailEnd/>
          </a:ln>
        </p:spPr>
        <p:txBody>
          <a:bodyPr wrap="none" anchor="ctr"/>
          <a:lstStyle/>
          <a:p>
            <a:r>
              <a:rPr lang="en-US" sz="2800">
                <a:latin typeface="Constantia" pitchFamily="18" charset="0"/>
              </a:rPr>
              <a:t>File2.jsp</a:t>
            </a:r>
          </a:p>
        </p:txBody>
      </p:sp>
      <p:grpSp>
        <p:nvGrpSpPr>
          <p:cNvPr id="3" name="Group 10"/>
          <p:cNvGrpSpPr>
            <a:grpSpLocks/>
          </p:cNvGrpSpPr>
          <p:nvPr/>
        </p:nvGrpSpPr>
        <p:grpSpPr bwMode="auto">
          <a:xfrm>
            <a:off x="2743200" y="4648200"/>
            <a:ext cx="3200400" cy="1295400"/>
            <a:chOff x="2736" y="1968"/>
            <a:chExt cx="2016" cy="816"/>
          </a:xfrm>
        </p:grpSpPr>
        <p:sp>
          <p:nvSpPr>
            <p:cNvPr id="56342" name="Oval 11"/>
            <p:cNvSpPr>
              <a:spLocks noChangeArrowheads="1"/>
            </p:cNvSpPr>
            <p:nvPr/>
          </p:nvSpPr>
          <p:spPr bwMode="auto">
            <a:xfrm>
              <a:off x="3408" y="1968"/>
              <a:ext cx="1344" cy="816"/>
            </a:xfrm>
            <a:prstGeom prst="ellipse">
              <a:avLst/>
            </a:prstGeom>
            <a:gradFill rotWithShape="1">
              <a:gsLst>
                <a:gs pos="0">
                  <a:srgbClr val="66FF33"/>
                </a:gs>
                <a:gs pos="100000">
                  <a:srgbClr val="FFFFFF"/>
                </a:gs>
              </a:gsLst>
              <a:lin ang="2700000" scaled="1"/>
            </a:gradFill>
            <a:ln w="9525" algn="ctr">
              <a:solidFill>
                <a:schemeClr val="tx1"/>
              </a:solidFill>
              <a:round/>
              <a:headEnd/>
              <a:tailEnd/>
            </a:ln>
          </p:spPr>
          <p:txBody>
            <a:bodyPr wrap="none" anchor="ctr"/>
            <a:lstStyle/>
            <a:p>
              <a:r>
                <a:rPr lang="en-US" sz="2800">
                  <a:latin typeface="Times New Roman" pitchFamily="18" charset="0"/>
                  <a:cs typeface="Times New Roman" pitchFamily="18" charset="0"/>
                </a:rPr>
                <a:t>Servlet2</a:t>
              </a:r>
            </a:p>
          </p:txBody>
        </p:sp>
        <p:sp>
          <p:nvSpPr>
            <p:cNvPr id="56343" name="AutoShape 12"/>
            <p:cNvSpPr>
              <a:spLocks noChangeArrowheads="1"/>
            </p:cNvSpPr>
            <p:nvPr/>
          </p:nvSpPr>
          <p:spPr bwMode="auto">
            <a:xfrm>
              <a:off x="2736" y="2208"/>
              <a:ext cx="480" cy="336"/>
            </a:xfrm>
            <a:prstGeom prst="rightArrow">
              <a:avLst>
                <a:gd name="adj1" fmla="val 50000"/>
                <a:gd name="adj2" fmla="val 35714"/>
              </a:avLst>
            </a:prstGeom>
            <a:gradFill rotWithShape="1">
              <a:gsLst>
                <a:gs pos="0">
                  <a:srgbClr val="66FF33"/>
                </a:gs>
                <a:gs pos="100000">
                  <a:srgbClr val="FFFFFF"/>
                </a:gs>
              </a:gsLst>
              <a:lin ang="2700000" scaled="1"/>
            </a:gradFill>
            <a:ln w="9525" algn="ctr">
              <a:solidFill>
                <a:schemeClr val="tx1"/>
              </a:solidFill>
              <a:miter lim="800000"/>
              <a:headEnd/>
              <a:tailEnd/>
            </a:ln>
          </p:spPr>
          <p:txBody>
            <a:bodyPr wrap="none" anchor="ctr"/>
            <a:lstStyle/>
            <a:p>
              <a:endParaRPr lang="en-US">
                <a:latin typeface="Constantia" pitchFamily="18" charset="0"/>
              </a:endParaRPr>
            </a:p>
          </p:txBody>
        </p:sp>
      </p:grpSp>
      <p:grpSp>
        <p:nvGrpSpPr>
          <p:cNvPr id="4" name="Group 20"/>
          <p:cNvGrpSpPr>
            <a:grpSpLocks/>
          </p:cNvGrpSpPr>
          <p:nvPr/>
        </p:nvGrpSpPr>
        <p:grpSpPr bwMode="auto">
          <a:xfrm>
            <a:off x="5943600" y="1981200"/>
            <a:ext cx="2971800" cy="1371600"/>
            <a:chOff x="3744" y="1248"/>
            <a:chExt cx="1872" cy="864"/>
          </a:xfrm>
        </p:grpSpPr>
        <p:sp>
          <p:nvSpPr>
            <p:cNvPr id="56340" name="Rectangle 14"/>
            <p:cNvSpPr>
              <a:spLocks noChangeArrowheads="1"/>
            </p:cNvSpPr>
            <p:nvPr/>
          </p:nvSpPr>
          <p:spPr bwMode="auto">
            <a:xfrm>
              <a:off x="4176" y="1248"/>
              <a:ext cx="1440" cy="864"/>
            </a:xfrm>
            <a:prstGeom prst="rect">
              <a:avLst/>
            </a:prstGeom>
            <a:solidFill>
              <a:srgbClr val="0099CC"/>
            </a:solidFill>
            <a:ln w="9525" algn="ctr">
              <a:solidFill>
                <a:srgbClr val="0099CC"/>
              </a:solidFill>
              <a:miter lim="800000"/>
              <a:headEnd/>
              <a:tailEnd/>
            </a:ln>
          </p:spPr>
          <p:txBody>
            <a:bodyPr wrap="none"/>
            <a:lstStyle/>
            <a:p>
              <a:r>
                <a:rPr lang="en-US" sz="2800">
                  <a:solidFill>
                    <a:schemeClr val="bg1"/>
                  </a:solidFill>
                  <a:latin typeface="Times New Roman" pitchFamily="18" charset="0"/>
                  <a:cs typeface="Times New Roman" pitchFamily="18" charset="0"/>
                </a:rPr>
                <a:t> HTML</a:t>
              </a:r>
            </a:p>
            <a:p>
              <a:r>
                <a:rPr lang="en-US" sz="2800">
                  <a:solidFill>
                    <a:schemeClr val="bg1"/>
                  </a:solidFill>
                  <a:latin typeface="Times New Roman" pitchFamily="18" charset="0"/>
                  <a:cs typeface="Times New Roman" pitchFamily="18" charset="0"/>
                </a:rPr>
                <a:t>content</a:t>
              </a:r>
            </a:p>
          </p:txBody>
        </p:sp>
        <p:sp>
          <p:nvSpPr>
            <p:cNvPr id="56341" name="Line 17"/>
            <p:cNvSpPr>
              <a:spLocks noChangeShapeType="1"/>
            </p:cNvSpPr>
            <p:nvPr/>
          </p:nvSpPr>
          <p:spPr bwMode="auto">
            <a:xfrm flipV="1">
              <a:off x="3744" y="1632"/>
              <a:ext cx="432" cy="240"/>
            </a:xfrm>
            <a:prstGeom prst="line">
              <a:avLst/>
            </a:prstGeom>
            <a:noFill/>
            <a:ln w="38100">
              <a:solidFill>
                <a:schemeClr val="tx1"/>
              </a:solidFill>
              <a:round/>
              <a:headEnd/>
              <a:tailEnd type="stealth" w="lg" len="lg"/>
            </a:ln>
          </p:spPr>
          <p:txBody>
            <a:bodyPr wrap="none" anchor="ctr"/>
            <a:lstStyle/>
            <a:p>
              <a:endParaRPr lang="en-IN"/>
            </a:p>
          </p:txBody>
        </p:sp>
      </p:grpSp>
      <p:grpSp>
        <p:nvGrpSpPr>
          <p:cNvPr id="5" name="Group 21"/>
          <p:cNvGrpSpPr>
            <a:grpSpLocks/>
          </p:cNvGrpSpPr>
          <p:nvPr/>
        </p:nvGrpSpPr>
        <p:grpSpPr bwMode="auto">
          <a:xfrm>
            <a:off x="5791200" y="3352800"/>
            <a:ext cx="3124200" cy="1600200"/>
            <a:chOff x="3648" y="2112"/>
            <a:chExt cx="1968" cy="1008"/>
          </a:xfrm>
        </p:grpSpPr>
        <p:sp>
          <p:nvSpPr>
            <p:cNvPr id="56338" name="Rectangle 16"/>
            <p:cNvSpPr>
              <a:spLocks noChangeArrowheads="1"/>
            </p:cNvSpPr>
            <p:nvPr/>
          </p:nvSpPr>
          <p:spPr bwMode="auto">
            <a:xfrm>
              <a:off x="4176" y="2112"/>
              <a:ext cx="1440" cy="864"/>
            </a:xfrm>
            <a:prstGeom prst="rect">
              <a:avLst/>
            </a:prstGeom>
            <a:solidFill>
              <a:srgbClr val="66FF33"/>
            </a:solidFill>
            <a:ln w="9525" algn="ctr">
              <a:solidFill>
                <a:srgbClr val="66FF33"/>
              </a:solidFill>
              <a:miter lim="800000"/>
              <a:headEnd/>
              <a:tailEnd/>
            </a:ln>
          </p:spPr>
          <p:txBody>
            <a:bodyPr wrap="none"/>
            <a:lstStyle/>
            <a:p>
              <a:r>
                <a:rPr lang="en-US" sz="2800">
                  <a:latin typeface="Times New Roman" pitchFamily="18" charset="0"/>
                  <a:cs typeface="Times New Roman" pitchFamily="18" charset="0"/>
                </a:rPr>
                <a:t> HTML</a:t>
              </a:r>
            </a:p>
            <a:p>
              <a:r>
                <a:rPr lang="en-US" sz="2800">
                  <a:latin typeface="Times New Roman" pitchFamily="18" charset="0"/>
                  <a:cs typeface="Times New Roman" pitchFamily="18" charset="0"/>
                </a:rPr>
                <a:t>content</a:t>
              </a:r>
            </a:p>
          </p:txBody>
        </p:sp>
        <p:sp>
          <p:nvSpPr>
            <p:cNvPr id="56339" name="Line 18"/>
            <p:cNvSpPr>
              <a:spLocks noChangeShapeType="1"/>
            </p:cNvSpPr>
            <p:nvPr/>
          </p:nvSpPr>
          <p:spPr bwMode="auto">
            <a:xfrm flipV="1">
              <a:off x="3648" y="2544"/>
              <a:ext cx="528" cy="576"/>
            </a:xfrm>
            <a:prstGeom prst="line">
              <a:avLst/>
            </a:prstGeom>
            <a:noFill/>
            <a:ln w="38100">
              <a:solidFill>
                <a:schemeClr val="tx1"/>
              </a:solidFill>
              <a:round/>
              <a:headEnd/>
              <a:tailEnd type="stealth" w="lg" len="lg"/>
            </a:ln>
          </p:spPr>
          <p:txBody>
            <a:bodyPr wrap="none" anchor="ctr"/>
            <a:lstStyle/>
            <a:p>
              <a:endParaRPr lang="en-IN"/>
            </a:p>
          </p:txBody>
        </p:sp>
      </p:grpSp>
      <p:grpSp>
        <p:nvGrpSpPr>
          <p:cNvPr id="6" name="Group 22"/>
          <p:cNvGrpSpPr>
            <a:grpSpLocks/>
          </p:cNvGrpSpPr>
          <p:nvPr/>
        </p:nvGrpSpPr>
        <p:grpSpPr bwMode="auto">
          <a:xfrm>
            <a:off x="5486400" y="3733800"/>
            <a:ext cx="3429000" cy="2362200"/>
            <a:chOff x="3456" y="2352"/>
            <a:chExt cx="2160" cy="1488"/>
          </a:xfrm>
        </p:grpSpPr>
        <p:sp>
          <p:nvSpPr>
            <p:cNvPr id="56336" name="Rectangle 15"/>
            <p:cNvSpPr>
              <a:spLocks noChangeArrowheads="1"/>
            </p:cNvSpPr>
            <p:nvPr/>
          </p:nvSpPr>
          <p:spPr bwMode="auto">
            <a:xfrm>
              <a:off x="4176" y="2976"/>
              <a:ext cx="1440" cy="864"/>
            </a:xfrm>
            <a:prstGeom prst="rect">
              <a:avLst/>
            </a:prstGeom>
            <a:solidFill>
              <a:srgbClr val="0099CC"/>
            </a:solidFill>
            <a:ln w="9525" algn="ctr">
              <a:solidFill>
                <a:srgbClr val="0099CC"/>
              </a:solidFill>
              <a:miter lim="800000"/>
              <a:headEnd/>
              <a:tailEnd/>
            </a:ln>
          </p:spPr>
          <p:txBody>
            <a:bodyPr wrap="none"/>
            <a:lstStyle/>
            <a:p>
              <a:r>
                <a:rPr lang="en-US" sz="2800">
                  <a:solidFill>
                    <a:schemeClr val="bg1"/>
                  </a:solidFill>
                  <a:latin typeface="Times New Roman" pitchFamily="18" charset="0"/>
                  <a:cs typeface="Times New Roman" pitchFamily="18" charset="0"/>
                </a:rPr>
                <a:t> HTML</a:t>
              </a:r>
            </a:p>
            <a:p>
              <a:r>
                <a:rPr lang="en-US" sz="2800">
                  <a:solidFill>
                    <a:schemeClr val="bg1"/>
                  </a:solidFill>
                  <a:latin typeface="Times New Roman" pitchFamily="18" charset="0"/>
                  <a:cs typeface="Times New Roman" pitchFamily="18" charset="0"/>
                </a:rPr>
                <a:t>content</a:t>
              </a:r>
            </a:p>
          </p:txBody>
        </p:sp>
        <p:sp>
          <p:nvSpPr>
            <p:cNvPr id="56337" name="Line 19"/>
            <p:cNvSpPr>
              <a:spLocks noChangeShapeType="1"/>
            </p:cNvSpPr>
            <p:nvPr/>
          </p:nvSpPr>
          <p:spPr bwMode="auto">
            <a:xfrm>
              <a:off x="3456" y="2352"/>
              <a:ext cx="672" cy="1056"/>
            </a:xfrm>
            <a:prstGeom prst="line">
              <a:avLst/>
            </a:prstGeom>
            <a:noFill/>
            <a:ln w="38100">
              <a:solidFill>
                <a:schemeClr val="tx1"/>
              </a:solidFill>
              <a:round/>
              <a:headEnd/>
              <a:tailEnd type="stealth" w="lg" len="lg"/>
            </a:ln>
          </p:spPr>
          <p:txBody>
            <a:bodyPr wrap="none" anchor="ctr"/>
            <a:lstStyle/>
            <a:p>
              <a:endParaRPr lang="en-IN"/>
            </a:p>
          </p:txBody>
        </p:sp>
      </p:grpSp>
      <p:sp>
        <p:nvSpPr>
          <p:cNvPr id="267290" name="Line 26"/>
          <p:cNvSpPr>
            <a:spLocks noChangeShapeType="1"/>
          </p:cNvSpPr>
          <p:nvPr/>
        </p:nvSpPr>
        <p:spPr bwMode="auto">
          <a:xfrm flipH="1">
            <a:off x="2590800" y="3581400"/>
            <a:ext cx="1447800" cy="1371600"/>
          </a:xfrm>
          <a:prstGeom prst="line">
            <a:avLst/>
          </a:prstGeom>
          <a:noFill/>
          <a:ln w="38100">
            <a:solidFill>
              <a:schemeClr val="tx1"/>
            </a:solidFill>
            <a:round/>
            <a:headEnd/>
            <a:tailEnd type="stealth" w="lg" len="lg"/>
          </a:ln>
        </p:spPr>
        <p:txBody>
          <a:bodyPr wrap="none" anchor="ctr"/>
          <a:lstStyle/>
          <a:p>
            <a:endParaRPr lang="en-IN"/>
          </a:p>
        </p:txBody>
      </p:sp>
      <p:sp>
        <p:nvSpPr>
          <p:cNvPr id="267291" name="AutoShape 27"/>
          <p:cNvSpPr>
            <a:spLocks noChangeArrowheads="1"/>
          </p:cNvSpPr>
          <p:nvPr/>
        </p:nvSpPr>
        <p:spPr bwMode="auto">
          <a:xfrm>
            <a:off x="4419600" y="533400"/>
            <a:ext cx="3124200" cy="457200"/>
          </a:xfrm>
          <a:prstGeom prst="wedgeRoundRectCallout">
            <a:avLst>
              <a:gd name="adj1" fmla="val -78051"/>
              <a:gd name="adj2" fmla="val 697148"/>
              <a:gd name="adj3" fmla="val 16667"/>
            </a:avLst>
          </a:prstGeom>
          <a:solidFill>
            <a:srgbClr val="FFFF99"/>
          </a:solidFill>
          <a:ln w="9525" algn="ctr">
            <a:solidFill>
              <a:schemeClr val="tx1"/>
            </a:solidFill>
            <a:miter lim="800000"/>
            <a:headEnd/>
            <a:tailEnd/>
          </a:ln>
        </p:spPr>
        <p:txBody>
          <a:bodyPr anchor="ctr"/>
          <a:lstStyle/>
          <a:p>
            <a:r>
              <a:rPr lang="en-US">
                <a:latin typeface="Constantia" pitchFamily="18" charset="0"/>
              </a:rPr>
              <a:t>Using RequestDispatcher</a:t>
            </a:r>
          </a:p>
        </p:txBody>
      </p:sp>
      <p:sp>
        <p:nvSpPr>
          <p:cNvPr id="267292" name="AutoShape 28"/>
          <p:cNvSpPr>
            <a:spLocks noChangeArrowheads="1"/>
          </p:cNvSpPr>
          <p:nvPr/>
        </p:nvSpPr>
        <p:spPr bwMode="auto">
          <a:xfrm>
            <a:off x="762000" y="3657600"/>
            <a:ext cx="1219200" cy="533400"/>
          </a:xfrm>
          <a:prstGeom prst="wedgeRoundRectCallout">
            <a:avLst>
              <a:gd name="adj1" fmla="val -26917"/>
              <a:gd name="adj2" fmla="val -104032"/>
              <a:gd name="adj3" fmla="val 16667"/>
            </a:avLst>
          </a:prstGeom>
          <a:solidFill>
            <a:srgbClr val="FFFF99"/>
          </a:solidFill>
          <a:ln w="9525" algn="ctr">
            <a:solidFill>
              <a:schemeClr val="tx1"/>
            </a:solidFill>
            <a:miter lim="800000"/>
            <a:headEnd/>
            <a:tailEnd/>
          </a:ln>
        </p:spPr>
        <p:txBody>
          <a:bodyPr anchor="ctr"/>
          <a:lstStyle/>
          <a:p>
            <a:pPr algn="ctr"/>
            <a:r>
              <a:rPr lang="en-US">
                <a:latin typeface="Constantia" pitchFamily="18" charset="0"/>
              </a:rPr>
              <a:t>Main JSP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92"/>
                                        </p:tgtEl>
                                        <p:attrNameLst>
                                          <p:attrName>style.visibility</p:attrName>
                                        </p:attrNameLst>
                                      </p:cBhvr>
                                      <p:to>
                                        <p:strVal val="visible"/>
                                      </p:to>
                                    </p:set>
                                  </p:childTnLst>
                                  <p:subTnLst>
                                    <p:set>
                                      <p:cBhvr override="childStyle">
                                        <p:cTn dur="1" fill="hold" display="0" masterRel="nextClick" afterEffect="1"/>
                                        <p:tgtEl>
                                          <p:spTgt spid="26729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67290"/>
                                        </p:tgtEl>
                                        <p:attrNameLst>
                                          <p:attrName>style.visibility</p:attrName>
                                        </p:attrNameLst>
                                      </p:cBhvr>
                                      <p:to>
                                        <p:strVal val="visible"/>
                                      </p:to>
                                    </p:set>
                                    <p:animEffect transition="in" filter="wipe(right)">
                                      <p:cBhvr>
                                        <p:cTn id="21" dur="500"/>
                                        <p:tgtEl>
                                          <p:spTgt spid="267290"/>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67291"/>
                                        </p:tgtEl>
                                        <p:attrNameLst>
                                          <p:attrName>style.visibility</p:attrName>
                                        </p:attrNameLst>
                                      </p:cBhvr>
                                      <p:to>
                                        <p:strVal val="visible"/>
                                      </p:to>
                                    </p:set>
                                  </p:childTnLst>
                                  <p:subTnLst>
                                    <p:set>
                                      <p:cBhvr override="childStyle">
                                        <p:cTn dur="1" fill="hold" display="0" masterRel="nextClick" afterEffect="1"/>
                                        <p:tgtEl>
                                          <p:spTgt spid="26729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90" grpId="0" animBg="1"/>
      <p:bldP spid="267291" grpId="0" animBg="1"/>
      <p:bldP spid="26729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Forward.jsp</a:t>
            </a:r>
          </a:p>
        </p:txBody>
      </p:sp>
      <p:sp>
        <p:nvSpPr>
          <p:cNvPr id="5" name="Date Placeholder 4"/>
          <p:cNvSpPr>
            <a:spLocks noGrp="1"/>
          </p:cNvSpPr>
          <p:nvPr>
            <p:ph type="dt" sz="half" idx="10"/>
          </p:nvPr>
        </p:nvSpPr>
        <p:spPr/>
        <p:txBody>
          <a:bodyPr/>
          <a:lstStyle/>
          <a:p>
            <a:fld id="{573B2191-450E-4ABC-96CF-C8A0519E36EB}"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25604" name="Rectangle 3"/>
          <p:cNvSpPr>
            <a:spLocks noGrp="1" noChangeArrowheads="1"/>
          </p:cNvSpPr>
          <p:nvPr>
            <p:ph sz="quarter" idx="1"/>
          </p:nvPr>
        </p:nvSpPr>
        <p:spPr/>
        <p:txBody>
          <a:bodyPr>
            <a:normAutofit lnSpcReduction="10000"/>
          </a:bodyPr>
          <a:lstStyle/>
          <a:p>
            <a:pPr eaLnBrk="1" hangingPunct="1">
              <a:lnSpc>
                <a:spcPct val="80000"/>
              </a:lnSpc>
              <a:buFontTx/>
              <a:buNone/>
            </a:pPr>
            <a:r>
              <a:rPr lang="en-US" sz="1800" dirty="0" smtClean="0"/>
              <a:t>&lt;%</a:t>
            </a:r>
          </a:p>
          <a:p>
            <a:pPr eaLnBrk="1" hangingPunct="1">
              <a:lnSpc>
                <a:spcPct val="80000"/>
              </a:lnSpc>
              <a:buFontTx/>
              <a:buNone/>
            </a:pPr>
            <a:r>
              <a:rPr lang="en-US" sz="1800" dirty="0" smtClean="0"/>
              <a:t>	 if((</a:t>
            </a:r>
            <a:r>
              <a:rPr lang="en-US" sz="1800" dirty="0" err="1" smtClean="0"/>
              <a:t>request.getParameter</a:t>
            </a:r>
            <a:r>
              <a:rPr lang="en-US" sz="1800" dirty="0" smtClean="0"/>
              <a:t>(“un”).equals(“raj”)) &amp;&amp;(</a:t>
            </a:r>
            <a:r>
              <a:rPr lang="en-US" sz="1800" dirty="0" err="1" smtClean="0"/>
              <a:t>request.getParameter</a:t>
            </a:r>
            <a:r>
              <a:rPr lang="en-US" sz="1800" dirty="0" smtClean="0"/>
              <a:t>(“pw”).equals(“java”)))</a:t>
            </a:r>
          </a:p>
          <a:p>
            <a:pPr eaLnBrk="1" hangingPunct="1">
              <a:lnSpc>
                <a:spcPct val="80000"/>
              </a:lnSpc>
              <a:buFontTx/>
              <a:buNone/>
            </a:pPr>
            <a:r>
              <a:rPr lang="en-US" sz="1800" dirty="0" smtClean="0"/>
              <a:t>	{</a:t>
            </a:r>
          </a:p>
          <a:p>
            <a:pPr eaLnBrk="1" hangingPunct="1">
              <a:lnSpc>
                <a:spcPct val="80000"/>
              </a:lnSpc>
              <a:buFontTx/>
              <a:buNone/>
            </a:pPr>
            <a:r>
              <a:rPr lang="en-US" sz="1800" dirty="0" smtClean="0"/>
              <a:t>%&gt;</a:t>
            </a:r>
          </a:p>
          <a:p>
            <a:pPr eaLnBrk="1" hangingPunct="1">
              <a:lnSpc>
                <a:spcPct val="80000"/>
              </a:lnSpc>
              <a:buFontTx/>
              <a:buNone/>
            </a:pPr>
            <a:r>
              <a:rPr lang="en-US" sz="1800" dirty="0" smtClean="0"/>
              <a:t>	&lt;</a:t>
            </a:r>
            <a:r>
              <a:rPr lang="en-US" sz="1800" dirty="0" err="1" smtClean="0"/>
              <a:t>jsp:forward</a:t>
            </a:r>
            <a:r>
              <a:rPr lang="en-US" sz="1800" dirty="0" smtClean="0"/>
              <a:t> page=“forward2.jsp”/&gt;</a:t>
            </a:r>
          </a:p>
          <a:p>
            <a:pPr eaLnBrk="1" hangingPunct="1">
              <a:lnSpc>
                <a:spcPct val="80000"/>
              </a:lnSpc>
              <a:buFontTx/>
              <a:buNone/>
            </a:pPr>
            <a:r>
              <a:rPr lang="en-US" sz="1800" dirty="0" smtClean="0"/>
              <a:t>&lt;%</a:t>
            </a:r>
          </a:p>
          <a:p>
            <a:pPr lvl="1" eaLnBrk="1" hangingPunct="1">
              <a:lnSpc>
                <a:spcPct val="80000"/>
              </a:lnSpc>
              <a:buFontTx/>
              <a:buNone/>
            </a:pPr>
            <a:r>
              <a:rPr lang="en-US" sz="1600" dirty="0" smtClean="0"/>
              <a:t>}</a:t>
            </a:r>
          </a:p>
          <a:p>
            <a:pPr lvl="1" eaLnBrk="1" hangingPunct="1">
              <a:lnSpc>
                <a:spcPct val="80000"/>
              </a:lnSpc>
              <a:buFontTx/>
              <a:buNone/>
            </a:pPr>
            <a:r>
              <a:rPr lang="en-US" sz="1600" dirty="0" smtClean="0"/>
              <a:t>	else</a:t>
            </a:r>
          </a:p>
          <a:p>
            <a:pPr lvl="1" eaLnBrk="1" hangingPunct="1">
              <a:lnSpc>
                <a:spcPct val="80000"/>
              </a:lnSpc>
              <a:buFontTx/>
              <a:buNone/>
            </a:pPr>
            <a:r>
              <a:rPr lang="en-US" sz="1600" dirty="0" smtClean="0"/>
              <a:t>{</a:t>
            </a:r>
          </a:p>
          <a:p>
            <a:pPr eaLnBrk="1" hangingPunct="1">
              <a:lnSpc>
                <a:spcPct val="80000"/>
              </a:lnSpc>
              <a:buFontTx/>
              <a:buNone/>
            </a:pPr>
            <a:r>
              <a:rPr lang="en-US" sz="1800" dirty="0" smtClean="0"/>
              <a:t>%&gt;</a:t>
            </a:r>
          </a:p>
          <a:p>
            <a:pPr eaLnBrk="1" hangingPunct="1">
              <a:lnSpc>
                <a:spcPct val="80000"/>
              </a:lnSpc>
              <a:buFontTx/>
              <a:buNone/>
            </a:pPr>
            <a:r>
              <a:rPr lang="en-US" sz="1800" dirty="0" smtClean="0"/>
              <a:t>	&lt;</a:t>
            </a:r>
            <a:r>
              <a:rPr lang="en-US" sz="1800" dirty="0" smtClean="0">
                <a:hlinkClick r:id="rId2"/>
              </a:rPr>
              <a:t>%@</a:t>
            </a:r>
            <a:r>
              <a:rPr lang="en-US" sz="1800" smtClean="0">
                <a:hlinkClick r:id="rId2"/>
              </a:rPr>
              <a:t>include file=“</a:t>
            </a:r>
            <a:r>
              <a:rPr lang="en-US" sz="1800" dirty="0" smtClean="0">
                <a:hlinkClick r:id="rId2"/>
              </a:rPr>
              <a:t>index.jsp”%</a:t>
            </a:r>
            <a:r>
              <a:rPr lang="en-US" sz="1800" dirty="0" smtClean="0"/>
              <a:t>&gt;</a:t>
            </a:r>
          </a:p>
          <a:p>
            <a:pPr eaLnBrk="1" hangingPunct="1">
              <a:lnSpc>
                <a:spcPct val="80000"/>
              </a:lnSpc>
              <a:buFontTx/>
              <a:buNone/>
            </a:pPr>
            <a:r>
              <a:rPr lang="en-US" sz="1800" dirty="0" smtClean="0"/>
              <a:t>&lt;%</a:t>
            </a:r>
          </a:p>
          <a:p>
            <a:pPr eaLnBrk="1" hangingPunct="1">
              <a:lnSpc>
                <a:spcPct val="80000"/>
              </a:lnSpc>
              <a:buFontTx/>
              <a:buNone/>
            </a:pPr>
            <a:endParaRPr lang="en-US" sz="1800" dirty="0" smtClean="0"/>
          </a:p>
          <a:p>
            <a:pPr eaLnBrk="1" hangingPunct="1">
              <a:lnSpc>
                <a:spcPct val="80000"/>
              </a:lnSpc>
              <a:buFontTx/>
              <a:buNone/>
            </a:pPr>
            <a:r>
              <a:rPr lang="en-US" sz="1800" dirty="0" smtClean="0"/>
              <a:t>	}</a:t>
            </a:r>
          </a:p>
          <a:p>
            <a:pPr eaLnBrk="1" hangingPunct="1">
              <a:lnSpc>
                <a:spcPct val="80000"/>
              </a:lnSpc>
              <a:buFontTx/>
              <a:buNone/>
            </a:pPr>
            <a:r>
              <a:rPr lang="en-US" sz="1800" dirty="0" smtClean="0"/>
              <a:t>%&gt;</a:t>
            </a:r>
          </a:p>
          <a:p>
            <a:pPr eaLnBrk="1" hangingPunct="1">
              <a:lnSpc>
                <a:spcPct val="80000"/>
              </a:lnSpc>
              <a:buFontTx/>
              <a:buNone/>
            </a:pPr>
            <a:endParaRPr lang="en-US" sz="1800" dirty="0" smtClean="0"/>
          </a:p>
          <a:p>
            <a:pPr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Forward2.jsp</a:t>
            </a:r>
          </a:p>
        </p:txBody>
      </p:sp>
      <p:sp>
        <p:nvSpPr>
          <p:cNvPr id="5" name="Date Placeholder 4"/>
          <p:cNvSpPr>
            <a:spLocks noGrp="1"/>
          </p:cNvSpPr>
          <p:nvPr>
            <p:ph type="dt" sz="half" idx="10"/>
          </p:nvPr>
        </p:nvSpPr>
        <p:spPr/>
        <p:txBody>
          <a:bodyPr/>
          <a:lstStyle/>
          <a:p>
            <a:fld id="{1F313FBC-B534-4A2E-BF40-C10F0C2B805F}"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26628" name="Rectangle 3"/>
          <p:cNvSpPr>
            <a:spLocks noGrp="1" noChangeArrowheads="1"/>
          </p:cNvSpPr>
          <p:nvPr>
            <p:ph sz="quarter" idx="1"/>
          </p:nvPr>
        </p:nvSpPr>
        <p:spPr/>
        <p:txBody>
          <a:bodyPr/>
          <a:lstStyle/>
          <a:p>
            <a:pPr eaLnBrk="1" hangingPunct="1">
              <a:buFontTx/>
              <a:buNone/>
            </a:pPr>
            <a:r>
              <a:rPr lang="en-US" smtClean="0">
                <a:sym typeface="Wingdings" pitchFamily="2" charset="2"/>
              </a:rPr>
              <a:t>&lt;</a:t>
            </a:r>
            <a:r>
              <a:rPr lang="en-US" sz="2400" smtClean="0">
                <a:sym typeface="Wingdings" pitchFamily="2" charset="2"/>
              </a:rPr>
              <a:t>html&gt;</a:t>
            </a:r>
          </a:p>
          <a:p>
            <a:pPr eaLnBrk="1" hangingPunct="1">
              <a:buFontTx/>
              <a:buNone/>
            </a:pPr>
            <a:r>
              <a:rPr lang="en-US" sz="2400" smtClean="0">
                <a:sym typeface="Wingdings" pitchFamily="2" charset="2"/>
              </a:rPr>
              <a:t>&lt;head&gt;&lt;title&gt;usebean action test page&lt;/title&gt;&lt;/head&gt;</a:t>
            </a:r>
          </a:p>
          <a:p>
            <a:pPr eaLnBrk="1" hangingPunct="1">
              <a:buFontTx/>
              <a:buNone/>
            </a:pPr>
            <a:r>
              <a:rPr lang="en-US" sz="2400" smtClean="0">
                <a:sym typeface="Wingdings" pitchFamily="2" charset="2"/>
              </a:rPr>
              <a:t>&lt;body&gt;</a:t>
            </a:r>
          </a:p>
          <a:p>
            <a:pPr eaLnBrk="1" hangingPunct="1">
              <a:buFontTx/>
              <a:buNone/>
            </a:pPr>
            <a:r>
              <a:rPr lang="en-US" sz="2400" smtClean="0">
                <a:sym typeface="Wingdings" pitchFamily="2" charset="2"/>
              </a:rPr>
              <a:t>	&lt;h1&gt; forward action test: login sucessful&lt;/h1&gt;</a:t>
            </a:r>
          </a:p>
          <a:p>
            <a:pPr eaLnBrk="1" hangingPunct="1">
              <a:buFontTx/>
              <a:buNone/>
            </a:pPr>
            <a:r>
              <a:rPr lang="en-US" sz="2400" smtClean="0">
                <a:sym typeface="Wingdings" pitchFamily="2" charset="2"/>
              </a:rPr>
              <a:t>&lt;p&gt;welcome&lt;%=request.getParameter(“un”)%&gt;</a:t>
            </a:r>
          </a:p>
          <a:p>
            <a:pPr eaLnBrk="1" hangingPunct="1">
              <a:buFontTx/>
              <a:buNone/>
            </a:pPr>
            <a:r>
              <a:rPr lang="en-US" sz="2400" smtClean="0">
                <a:sym typeface="Wingdings" pitchFamily="2" charset="2"/>
              </a:rPr>
              <a:t>&lt;/body&gt;</a:t>
            </a:r>
          </a:p>
          <a:p>
            <a:pPr eaLnBrk="1" hangingPunct="1">
              <a:buFontTx/>
              <a:buNone/>
            </a:pPr>
            <a:r>
              <a:rPr lang="en-US" sz="2400" smtClean="0">
                <a:sym typeface="Wingdings" pitchFamily="2" charset="2"/>
              </a:rPr>
              <a:t>&lt;/html&gt;</a:t>
            </a:r>
          </a:p>
          <a:p>
            <a:pPr eaLnBrk="1" hangingPunct="1">
              <a:buFontTx/>
              <a:buNone/>
            </a:pPr>
            <a:endParaRPr lang="en-US" sz="2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US" sz="3100" dirty="0" smtClean="0"/>
              <a:t>Using &lt;</a:t>
            </a:r>
            <a:r>
              <a:rPr lang="en-US" sz="3100" dirty="0" err="1" smtClean="0"/>
              <a:t>jsp:param</a:t>
            </a:r>
            <a:r>
              <a:rPr lang="en-US" sz="3100" dirty="0" smtClean="0"/>
              <a:t>&gt; to pass parameter while doing </a:t>
            </a:r>
            <a:r>
              <a:rPr lang="en-US" sz="3100" dirty="0" err="1" smtClean="0"/>
              <a:t>RequestDispaching</a:t>
            </a:r>
            <a:r>
              <a:rPr lang="en-US" sz="3100" dirty="0" smtClean="0"/>
              <a:t>…</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77500" lnSpcReduction="20000"/>
          </a:bodyPr>
          <a:lstStyle/>
          <a:p>
            <a:pPr>
              <a:lnSpc>
                <a:spcPct val="90000"/>
              </a:lnSpc>
              <a:buFontTx/>
              <a:buNone/>
            </a:pPr>
            <a:r>
              <a:rPr lang="en-US" dirty="0" smtClean="0">
                <a:latin typeface="Arial" charset="0"/>
              </a:rPr>
              <a:t>html&gt;</a:t>
            </a:r>
          </a:p>
          <a:p>
            <a:pPr>
              <a:lnSpc>
                <a:spcPct val="90000"/>
              </a:lnSpc>
              <a:buFontTx/>
              <a:buNone/>
            </a:pPr>
            <a:r>
              <a:rPr lang="en-US" dirty="0" smtClean="0">
                <a:latin typeface="Arial" charset="0"/>
              </a:rPr>
              <a:t>  &lt;head&gt;</a:t>
            </a:r>
          </a:p>
          <a:p>
            <a:pPr>
              <a:lnSpc>
                <a:spcPct val="90000"/>
              </a:lnSpc>
              <a:buFontTx/>
              <a:buNone/>
            </a:pPr>
            <a:r>
              <a:rPr lang="en-US" dirty="0" smtClean="0">
                <a:latin typeface="Arial" charset="0"/>
              </a:rPr>
              <a:t>    &lt;title&gt;</a:t>
            </a:r>
            <a:r>
              <a:rPr lang="en-US" dirty="0" smtClean="0">
                <a:solidFill>
                  <a:srgbClr val="0000FF"/>
                </a:solidFill>
                <a:latin typeface="Arial" charset="0"/>
              </a:rPr>
              <a:t>Include (action) Example</a:t>
            </a:r>
            <a:r>
              <a:rPr lang="en-US" dirty="0" smtClean="0">
                <a:latin typeface="Arial" charset="0"/>
              </a:rPr>
              <a:t>&lt;/title&gt;</a:t>
            </a:r>
          </a:p>
          <a:p>
            <a:pPr>
              <a:lnSpc>
                <a:spcPct val="90000"/>
              </a:lnSpc>
              <a:buFontTx/>
              <a:buNone/>
            </a:pPr>
            <a:r>
              <a:rPr lang="en-US" dirty="0" smtClean="0">
                <a:latin typeface="Arial" charset="0"/>
              </a:rPr>
              <a:t>  &lt;/head&gt;</a:t>
            </a:r>
          </a:p>
          <a:p>
            <a:pPr>
              <a:lnSpc>
                <a:spcPct val="90000"/>
              </a:lnSpc>
              <a:buFontTx/>
              <a:buNone/>
            </a:pPr>
            <a:r>
              <a:rPr lang="en-US" dirty="0" smtClean="0">
                <a:latin typeface="Arial" charset="0"/>
              </a:rPr>
              <a:t>  </a:t>
            </a:r>
          </a:p>
          <a:p>
            <a:pPr>
              <a:lnSpc>
                <a:spcPct val="90000"/>
              </a:lnSpc>
              <a:buFontTx/>
              <a:buNone/>
            </a:pPr>
            <a:r>
              <a:rPr lang="en-US" dirty="0" smtClean="0">
                <a:latin typeface="Arial" charset="0"/>
              </a:rPr>
              <a:t>  &lt;body&gt;</a:t>
            </a:r>
          </a:p>
          <a:p>
            <a:pPr>
              <a:lnSpc>
                <a:spcPct val="90000"/>
              </a:lnSpc>
              <a:buFontTx/>
              <a:buNone/>
            </a:pPr>
            <a:r>
              <a:rPr lang="en-US" dirty="0" smtClean="0">
                <a:latin typeface="Arial" charset="0"/>
              </a:rPr>
              <a:t>    &lt;h2&gt;</a:t>
            </a:r>
            <a:r>
              <a:rPr lang="en-US" dirty="0" smtClean="0">
                <a:solidFill>
                  <a:srgbClr val="0000FF"/>
                </a:solidFill>
                <a:latin typeface="Arial" charset="0"/>
              </a:rPr>
              <a:t>Included part begins:</a:t>
            </a:r>
            <a:r>
              <a:rPr lang="en-US" dirty="0" smtClean="0">
                <a:latin typeface="Arial" charset="0"/>
              </a:rPr>
              <a:t>&lt;h2&gt;&lt;hr/&gt;</a:t>
            </a:r>
          </a:p>
          <a:p>
            <a:pPr>
              <a:lnSpc>
                <a:spcPct val="90000"/>
              </a:lnSpc>
              <a:buFontTx/>
              <a:buNone/>
            </a:pPr>
            <a:r>
              <a:rPr lang="en-US" dirty="0" smtClean="0">
                <a:latin typeface="Arial" charset="0"/>
              </a:rPr>
              <a:t>    &lt;</a:t>
            </a:r>
            <a:r>
              <a:rPr lang="en-US" dirty="0" err="1" smtClean="0">
                <a:latin typeface="Arial" charset="0"/>
              </a:rPr>
              <a:t>jsp:include</a:t>
            </a:r>
            <a:r>
              <a:rPr lang="en-US" dirty="0" smtClean="0">
                <a:solidFill>
                  <a:schemeClr val="hlink"/>
                </a:solidFill>
                <a:latin typeface="Arial" charset="0"/>
              </a:rPr>
              <a:t> </a:t>
            </a:r>
            <a:r>
              <a:rPr lang="en-US" dirty="0" smtClean="0">
                <a:solidFill>
                  <a:srgbClr val="CC0000"/>
                </a:solidFill>
                <a:latin typeface="Arial" charset="0"/>
              </a:rPr>
              <a:t>page="/requestParams2.jsp" </a:t>
            </a:r>
            <a:r>
              <a:rPr lang="en-US" dirty="0" smtClean="0">
                <a:latin typeface="Arial" charset="0"/>
              </a:rPr>
              <a:t>&gt;</a:t>
            </a:r>
          </a:p>
          <a:p>
            <a:pPr>
              <a:lnSpc>
                <a:spcPct val="90000"/>
              </a:lnSpc>
              <a:buFontTx/>
              <a:buNone/>
            </a:pPr>
            <a:r>
              <a:rPr lang="en-US" dirty="0" smtClean="0">
                <a:solidFill>
                  <a:schemeClr val="hlink"/>
                </a:solidFill>
                <a:latin typeface="Arial" charset="0"/>
              </a:rPr>
              <a:t>		</a:t>
            </a:r>
            <a:r>
              <a:rPr lang="en-US" sz="1700" dirty="0" smtClean="0">
                <a:latin typeface="Arial" charset="0"/>
              </a:rPr>
              <a:t>&lt;</a:t>
            </a:r>
            <a:r>
              <a:rPr lang="en-US" sz="1700" dirty="0" err="1" smtClean="0">
                <a:latin typeface="Arial" charset="0"/>
              </a:rPr>
              <a:t>jsp:param</a:t>
            </a:r>
            <a:r>
              <a:rPr lang="en-US" sz="1700" dirty="0" smtClean="0">
                <a:latin typeface="Arial" charset="0"/>
              </a:rPr>
              <a:t> </a:t>
            </a:r>
            <a:r>
              <a:rPr lang="en-US" sz="1700" dirty="0" smtClean="0">
                <a:solidFill>
                  <a:srgbClr val="CC0000"/>
                </a:solidFill>
                <a:latin typeface="Arial" charset="0"/>
              </a:rPr>
              <a:t>name="</a:t>
            </a:r>
            <a:r>
              <a:rPr lang="en-US" sz="1700" dirty="0" err="1" smtClean="0">
                <a:solidFill>
                  <a:srgbClr val="0000FF"/>
                </a:solidFill>
                <a:latin typeface="Arial" charset="0"/>
              </a:rPr>
              <a:t>sessionID</a:t>
            </a:r>
            <a:r>
              <a:rPr lang="en-US" sz="1700" dirty="0" smtClean="0">
                <a:solidFill>
                  <a:srgbClr val="CC0000"/>
                </a:solidFill>
                <a:latin typeface="Arial" charset="0"/>
              </a:rPr>
              <a:t>" value="</a:t>
            </a:r>
            <a:r>
              <a:rPr lang="en-US" sz="1700" dirty="0" smtClean="0">
                <a:solidFill>
                  <a:srgbClr val="0000FF"/>
                </a:solidFill>
                <a:latin typeface="Arial" charset="0"/>
              </a:rPr>
              <a:t>&lt;%= </a:t>
            </a:r>
            <a:r>
              <a:rPr lang="en-US" sz="1700" dirty="0" err="1" smtClean="0">
                <a:solidFill>
                  <a:srgbClr val="0000FF"/>
                </a:solidFill>
                <a:latin typeface="Arial" charset="0"/>
              </a:rPr>
              <a:t>session.getId</a:t>
            </a:r>
            <a:r>
              <a:rPr lang="en-US" sz="1700" dirty="0" smtClean="0">
                <a:solidFill>
                  <a:srgbClr val="0000FF"/>
                </a:solidFill>
                <a:latin typeface="Arial" charset="0"/>
              </a:rPr>
              <a:t>() %&gt;</a:t>
            </a:r>
            <a:r>
              <a:rPr lang="en-US" sz="1700" dirty="0" smtClean="0">
                <a:solidFill>
                  <a:srgbClr val="CC0000"/>
                </a:solidFill>
                <a:latin typeface="Arial" charset="0"/>
              </a:rPr>
              <a:t>"</a:t>
            </a:r>
            <a:r>
              <a:rPr lang="en-US" sz="1700" dirty="0" smtClean="0">
                <a:solidFill>
                  <a:schemeClr val="hlink"/>
                </a:solidFill>
                <a:latin typeface="Arial" charset="0"/>
              </a:rPr>
              <a:t> </a:t>
            </a:r>
            <a:r>
              <a:rPr lang="en-US" sz="1700" dirty="0" smtClean="0">
                <a:latin typeface="Arial" charset="0"/>
              </a:rPr>
              <a:t>/&gt;</a:t>
            </a:r>
          </a:p>
          <a:p>
            <a:pPr>
              <a:lnSpc>
                <a:spcPct val="90000"/>
              </a:lnSpc>
              <a:buFontTx/>
              <a:buNone/>
            </a:pPr>
            <a:r>
              <a:rPr lang="en-US" dirty="0" smtClean="0">
                <a:solidFill>
                  <a:schemeClr val="hlink"/>
                </a:solidFill>
                <a:latin typeface="Arial" charset="0"/>
              </a:rPr>
              <a:t>    </a:t>
            </a:r>
            <a:r>
              <a:rPr lang="en-US" dirty="0" smtClean="0">
                <a:latin typeface="Arial" charset="0"/>
              </a:rPr>
              <a:t>&lt;/</a:t>
            </a:r>
            <a:r>
              <a:rPr lang="en-US" dirty="0" err="1" smtClean="0">
                <a:latin typeface="Arial" charset="0"/>
              </a:rPr>
              <a:t>jsp:include</a:t>
            </a:r>
            <a:r>
              <a:rPr lang="en-US" dirty="0" smtClean="0">
                <a:latin typeface="Arial" charset="0"/>
              </a:rPr>
              <a:t>&gt;</a:t>
            </a:r>
          </a:p>
          <a:p>
            <a:pPr>
              <a:lnSpc>
                <a:spcPct val="90000"/>
              </a:lnSpc>
              <a:buFontTx/>
              <a:buNone/>
            </a:pPr>
            <a:r>
              <a:rPr lang="en-US" dirty="0" smtClean="0">
                <a:solidFill>
                  <a:schemeClr val="hlink"/>
                </a:solidFill>
                <a:latin typeface="Arial" charset="0"/>
              </a:rPr>
              <a:t>    </a:t>
            </a:r>
            <a:r>
              <a:rPr lang="en-US" dirty="0" smtClean="0">
                <a:latin typeface="Arial" charset="0"/>
              </a:rPr>
              <a:t>&lt;hr/&gt;&lt;h2&gt;</a:t>
            </a:r>
            <a:r>
              <a:rPr lang="en-US" dirty="0" smtClean="0">
                <a:solidFill>
                  <a:srgbClr val="0000FF"/>
                </a:solidFill>
                <a:latin typeface="Arial" charset="0"/>
              </a:rPr>
              <a:t>Included part ends</a:t>
            </a:r>
            <a:r>
              <a:rPr lang="en-US" dirty="0" smtClean="0">
                <a:latin typeface="Arial" charset="0"/>
              </a:rPr>
              <a:t>&lt;h2&gt;</a:t>
            </a:r>
          </a:p>
          <a:p>
            <a:pPr>
              <a:lnSpc>
                <a:spcPct val="90000"/>
              </a:lnSpc>
              <a:buFontTx/>
              <a:buNone/>
            </a:pPr>
            <a:r>
              <a:rPr lang="en-US" dirty="0" smtClean="0">
                <a:latin typeface="Arial" charset="0"/>
              </a:rPr>
              <a:t>  &lt;/body&gt;</a:t>
            </a:r>
          </a:p>
          <a:p>
            <a:pPr>
              <a:lnSpc>
                <a:spcPct val="90000"/>
              </a:lnSpc>
              <a:buFontTx/>
              <a:buNone/>
            </a:pPr>
            <a:r>
              <a:rPr lang="en-US" dirty="0" smtClean="0">
                <a:latin typeface="Arial" charset="0"/>
              </a:rPr>
              <a:t>&lt;/html&gt;</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724557" y="678657"/>
            <a:ext cx="7944836" cy="1110258"/>
          </a:xfrm>
        </p:spPr>
        <p:txBody>
          <a:bodyPr/>
          <a:lstStyle/>
          <a:p>
            <a:pPr>
              <a:tabLst>
                <a:tab pos="678511" algn="l"/>
                <a:tab pos="1357023" algn="l"/>
                <a:tab pos="2035534" algn="l"/>
                <a:tab pos="2714046" algn="l"/>
                <a:tab pos="3392557" algn="l"/>
                <a:tab pos="4071069" algn="l"/>
                <a:tab pos="4749580" algn="l"/>
                <a:tab pos="5428092" algn="l"/>
                <a:tab pos="6106603" algn="l"/>
                <a:tab pos="6785115" algn="l"/>
                <a:tab pos="7463626" algn="l"/>
              </a:tabLst>
            </a:pPr>
            <a:r>
              <a:rPr lang="en-GB" dirty="0" smtClean="0"/>
              <a:t>JSP Page Lifecycle Phases</a:t>
            </a:r>
          </a:p>
        </p:txBody>
      </p:sp>
      <p:sp>
        <p:nvSpPr>
          <p:cNvPr id="4" name="Date Placeholder 3"/>
          <p:cNvSpPr>
            <a:spLocks noGrp="1"/>
          </p:cNvSpPr>
          <p:nvPr>
            <p:ph type="dt" sz="half" idx="10"/>
          </p:nvPr>
        </p:nvSpPr>
        <p:spPr/>
        <p:txBody>
          <a:bodyPr/>
          <a:lstStyle/>
          <a:p>
            <a:fld id="{ACFD0AC3-3296-47A5-9251-B82AC4A5B168}"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25603" name="Rectangle 2"/>
          <p:cNvSpPr>
            <a:spLocks noGrp="1" noChangeArrowheads="1"/>
          </p:cNvSpPr>
          <p:nvPr>
            <p:ph sz="quarter" idx="1"/>
          </p:nvPr>
        </p:nvSpPr>
        <p:spPr>
          <a:xfrm>
            <a:off x="595119" y="2031505"/>
            <a:ext cx="7926982" cy="4957464"/>
          </a:xfrm>
        </p:spPr>
        <p:txBody>
          <a:bodyPr/>
          <a:lstStyle/>
          <a:p>
            <a:pPr>
              <a:spcAft>
                <a:spcPts val="797"/>
              </a:spcAft>
              <a:tabLst>
                <a:tab pos="678511" algn="l"/>
                <a:tab pos="1357023" algn="l"/>
                <a:tab pos="2035534" algn="l"/>
                <a:tab pos="2714046" algn="l"/>
                <a:tab pos="3392557" algn="l"/>
                <a:tab pos="4071069" algn="l"/>
                <a:tab pos="4749580" algn="l"/>
                <a:tab pos="5428092" algn="l"/>
                <a:tab pos="6106603" algn="l"/>
                <a:tab pos="6785115" algn="l"/>
                <a:tab pos="7463626" algn="l"/>
              </a:tabLst>
            </a:pPr>
            <a:r>
              <a:rPr lang="en-GB" dirty="0" smtClean="0"/>
              <a:t>Translation phase</a:t>
            </a:r>
          </a:p>
          <a:p>
            <a:pPr>
              <a:spcAft>
                <a:spcPts val="797"/>
              </a:spcAft>
              <a:tabLst>
                <a:tab pos="678511" algn="l"/>
                <a:tab pos="1357023" algn="l"/>
                <a:tab pos="2035534" algn="l"/>
                <a:tab pos="2714046" algn="l"/>
                <a:tab pos="3392557" algn="l"/>
                <a:tab pos="4071069" algn="l"/>
                <a:tab pos="4749580" algn="l"/>
                <a:tab pos="5428092" algn="l"/>
                <a:tab pos="6106603" algn="l"/>
                <a:tab pos="6785115" algn="l"/>
                <a:tab pos="7463626" algn="l"/>
              </a:tabLst>
            </a:pPr>
            <a:r>
              <a:rPr lang="en-GB" dirty="0" smtClean="0"/>
              <a:t>Compile phase</a:t>
            </a:r>
          </a:p>
          <a:p>
            <a:pPr>
              <a:spcAft>
                <a:spcPts val="797"/>
              </a:spcAft>
              <a:tabLst>
                <a:tab pos="678511" algn="l"/>
                <a:tab pos="1357023" algn="l"/>
                <a:tab pos="2035534" algn="l"/>
                <a:tab pos="2714046" algn="l"/>
                <a:tab pos="3392557" algn="l"/>
                <a:tab pos="4071069" algn="l"/>
                <a:tab pos="4749580" algn="l"/>
                <a:tab pos="5428092" algn="l"/>
                <a:tab pos="6106603" algn="l"/>
                <a:tab pos="6785115" algn="l"/>
                <a:tab pos="7463626" algn="l"/>
              </a:tabLst>
            </a:pPr>
            <a:r>
              <a:rPr lang="en-GB" dirty="0" smtClean="0"/>
              <a:t>Execution phase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92500" lnSpcReduction="20000"/>
          </a:bodyPr>
          <a:lstStyle/>
          <a:p>
            <a:pPr>
              <a:lnSpc>
                <a:spcPct val="110000"/>
              </a:lnSpc>
              <a:buSzPct val="100000"/>
              <a:buNone/>
            </a:pPr>
            <a:r>
              <a:rPr lang="en-US" sz="2000" i="1" dirty="0" smtClean="0">
                <a:solidFill>
                  <a:srgbClr val="CC0000"/>
                </a:solidFill>
                <a:latin typeface="Times New Roman" pitchFamily="18" charset="0"/>
                <a:cs typeface="Times New Roman" pitchFamily="18" charset="0"/>
              </a:rPr>
              <a:t>requestParams2.jsp</a:t>
            </a:r>
          </a:p>
          <a:p>
            <a:pPr>
              <a:lnSpc>
                <a:spcPct val="110000"/>
              </a:lnSpc>
              <a:buSzPct val="100000"/>
              <a:buNone/>
            </a:pPr>
            <a:r>
              <a:rPr lang="en-US" sz="2000" dirty="0" smtClean="0">
                <a:latin typeface="Constantia" pitchFamily="18" charset="0"/>
              </a:rPr>
              <a:t>------------------------------</a:t>
            </a:r>
          </a:p>
          <a:p>
            <a:pPr>
              <a:lnSpc>
                <a:spcPct val="110000"/>
              </a:lnSpc>
              <a:buSzPct val="100000"/>
              <a:buNone/>
            </a:pPr>
            <a:r>
              <a:rPr lang="en-US" sz="2000" dirty="0" smtClean="0">
                <a:latin typeface="Constantia" pitchFamily="18" charset="0"/>
              </a:rPr>
              <a:t>&lt;%@ page import="</a:t>
            </a:r>
            <a:r>
              <a:rPr lang="en-US" sz="2000" dirty="0" err="1" smtClean="0">
                <a:latin typeface="Constantia" pitchFamily="18" charset="0"/>
              </a:rPr>
              <a:t>java.util</a:t>
            </a:r>
            <a:r>
              <a:rPr lang="en-US" sz="2000" dirty="0" smtClean="0">
                <a:latin typeface="Constantia" pitchFamily="18" charset="0"/>
              </a:rPr>
              <a:t>.*" %&gt;</a:t>
            </a:r>
          </a:p>
          <a:p>
            <a:pPr>
              <a:lnSpc>
                <a:spcPct val="110000"/>
              </a:lnSpc>
              <a:buSzPct val="100000"/>
              <a:buNone/>
            </a:pPr>
            <a:r>
              <a:rPr lang="en-US" sz="2000" dirty="0" smtClean="0">
                <a:latin typeface="Constantia" pitchFamily="18" charset="0"/>
              </a:rPr>
              <a:t>&lt;% </a:t>
            </a:r>
          </a:p>
          <a:p>
            <a:pPr>
              <a:lnSpc>
                <a:spcPct val="110000"/>
              </a:lnSpc>
              <a:buSzPct val="100000"/>
              <a:buNone/>
            </a:pPr>
            <a:r>
              <a:rPr lang="en-US" sz="2000" dirty="0" smtClean="0">
                <a:latin typeface="Constantia" pitchFamily="18" charset="0"/>
              </a:rPr>
              <a:t>Enumeration </a:t>
            </a:r>
            <a:r>
              <a:rPr lang="en-US" sz="2000" dirty="0" err="1" smtClean="0">
                <a:latin typeface="Constantia" pitchFamily="18" charset="0"/>
              </a:rPr>
              <a:t>parameterNames</a:t>
            </a:r>
            <a:r>
              <a:rPr lang="en-US" sz="2000" dirty="0" smtClean="0">
                <a:latin typeface="Constantia" pitchFamily="18" charset="0"/>
              </a:rPr>
              <a:t> = </a:t>
            </a:r>
            <a:r>
              <a:rPr lang="en-US" sz="2000" dirty="0" err="1" smtClean="0">
                <a:latin typeface="Constantia" pitchFamily="18" charset="0"/>
              </a:rPr>
              <a:t>request.getParameterNames</a:t>
            </a:r>
            <a:r>
              <a:rPr lang="en-US" sz="2000" dirty="0" smtClean="0">
                <a:latin typeface="Constantia" pitchFamily="18" charset="0"/>
              </a:rPr>
              <a:t>();</a:t>
            </a:r>
          </a:p>
          <a:p>
            <a:pPr>
              <a:lnSpc>
                <a:spcPct val="110000"/>
              </a:lnSpc>
              <a:buSzPct val="100000"/>
              <a:buNone/>
            </a:pPr>
            <a:r>
              <a:rPr lang="en-US" sz="2000" dirty="0" smtClean="0">
                <a:latin typeface="Constantia" pitchFamily="18" charset="0"/>
              </a:rPr>
              <a:t>while (</a:t>
            </a:r>
            <a:r>
              <a:rPr lang="en-US" sz="2000" dirty="0" err="1" smtClean="0">
                <a:latin typeface="Constantia" pitchFamily="18" charset="0"/>
              </a:rPr>
              <a:t>parameterNames.hasMoreElements</a:t>
            </a:r>
            <a:r>
              <a:rPr lang="en-US" sz="2000" dirty="0" smtClean="0">
                <a:latin typeface="Constantia" pitchFamily="18" charset="0"/>
              </a:rPr>
              <a:t>()) </a:t>
            </a:r>
          </a:p>
          <a:p>
            <a:pPr>
              <a:lnSpc>
                <a:spcPct val="110000"/>
              </a:lnSpc>
              <a:buSzPct val="100000"/>
              <a:buNone/>
            </a:pPr>
            <a:r>
              <a:rPr lang="en-US" sz="2000" dirty="0" smtClean="0">
                <a:latin typeface="Constantia" pitchFamily="18" charset="0"/>
              </a:rPr>
              <a:t>	{</a:t>
            </a:r>
          </a:p>
          <a:p>
            <a:pPr>
              <a:lnSpc>
                <a:spcPct val="110000"/>
              </a:lnSpc>
              <a:buSzPct val="100000"/>
              <a:buNone/>
            </a:pPr>
            <a:r>
              <a:rPr lang="en-US" sz="2000" dirty="0" smtClean="0">
                <a:latin typeface="Constantia" pitchFamily="18" charset="0"/>
              </a:rPr>
              <a:t>		String name = (String)</a:t>
            </a:r>
            <a:r>
              <a:rPr lang="en-US" sz="2000" dirty="0" err="1" smtClean="0">
                <a:latin typeface="Constantia" pitchFamily="18" charset="0"/>
              </a:rPr>
              <a:t>parameterNames.nextElement</a:t>
            </a:r>
            <a:r>
              <a:rPr lang="en-US" sz="2000" dirty="0" smtClean="0">
                <a:latin typeface="Constantia" pitchFamily="18" charset="0"/>
              </a:rPr>
              <a:t>();</a:t>
            </a:r>
          </a:p>
          <a:p>
            <a:pPr>
              <a:lnSpc>
                <a:spcPct val="110000"/>
              </a:lnSpc>
              <a:buSzPct val="100000"/>
              <a:buNone/>
            </a:pPr>
            <a:r>
              <a:rPr lang="en-US" sz="2000" dirty="0" smtClean="0">
                <a:latin typeface="Constantia" pitchFamily="18" charset="0"/>
              </a:rPr>
              <a:t>		</a:t>
            </a:r>
            <a:r>
              <a:rPr lang="en-US" sz="2000" dirty="0" err="1" smtClean="0">
                <a:latin typeface="Constantia" pitchFamily="18" charset="0"/>
              </a:rPr>
              <a:t>out.println</a:t>
            </a:r>
            <a:r>
              <a:rPr lang="en-US" sz="2000" dirty="0" smtClean="0">
                <a:latin typeface="Constantia" pitchFamily="18" charset="0"/>
              </a:rPr>
              <a:t>(name);</a:t>
            </a:r>
          </a:p>
          <a:p>
            <a:pPr>
              <a:lnSpc>
                <a:spcPct val="110000"/>
              </a:lnSpc>
              <a:buSzPct val="100000"/>
              <a:buNone/>
            </a:pPr>
            <a:r>
              <a:rPr lang="en-US" sz="2000" dirty="0" smtClean="0">
                <a:latin typeface="Constantia" pitchFamily="18" charset="0"/>
              </a:rPr>
              <a:t>		</a:t>
            </a:r>
            <a:r>
              <a:rPr lang="en-US" sz="2000" dirty="0" err="1" smtClean="0">
                <a:latin typeface="Constantia" pitchFamily="18" charset="0"/>
              </a:rPr>
              <a:t>out.println</a:t>
            </a:r>
            <a:r>
              <a:rPr lang="en-US" sz="2000" dirty="0" smtClean="0">
                <a:latin typeface="Constantia" pitchFamily="18" charset="0"/>
              </a:rPr>
              <a:t>(</a:t>
            </a:r>
            <a:r>
              <a:rPr lang="en-US" sz="2000" dirty="0" err="1" smtClean="0">
                <a:latin typeface="Constantia" pitchFamily="18" charset="0"/>
              </a:rPr>
              <a:t>request.getParameter</a:t>
            </a:r>
            <a:r>
              <a:rPr lang="en-US" sz="2000" dirty="0" smtClean="0">
                <a:latin typeface="Constantia" pitchFamily="18" charset="0"/>
              </a:rPr>
              <a:t>(name) );</a:t>
            </a:r>
          </a:p>
          <a:p>
            <a:pPr>
              <a:lnSpc>
                <a:spcPct val="110000"/>
              </a:lnSpc>
              <a:buSzPct val="100000"/>
              <a:buNone/>
            </a:pPr>
            <a:r>
              <a:rPr lang="en-US" sz="2000" dirty="0" smtClean="0">
                <a:latin typeface="Constantia" pitchFamily="18" charset="0"/>
              </a:rPr>
              <a:t>	}</a:t>
            </a:r>
          </a:p>
          <a:p>
            <a:pPr>
              <a:lnSpc>
                <a:spcPct val="110000"/>
              </a:lnSpc>
              <a:buSzPct val="100000"/>
              <a:buNone/>
            </a:pPr>
            <a:r>
              <a:rPr lang="en-US" sz="2000" dirty="0" smtClean="0">
                <a:latin typeface="Constantia" pitchFamily="18" charset="0"/>
              </a:rPr>
              <a:t>%&gt;</a:t>
            </a:r>
          </a:p>
          <a:p>
            <a:pPr>
              <a:buNone/>
            </a:pPr>
            <a:endParaRPr lang="en-IN"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initialize servlet via JSP </a:t>
            </a:r>
            <a:br>
              <a:rPr lang="en-IN" dirty="0" smtClean="0"/>
            </a:br>
            <a:endParaRPr lang="en-IN" dirty="0"/>
          </a:p>
        </p:txBody>
      </p:sp>
      <p:sp>
        <p:nvSpPr>
          <p:cNvPr id="4" name="Date Placeholder 3"/>
          <p:cNvSpPr>
            <a:spLocks noGrp="1"/>
          </p:cNvSpPr>
          <p:nvPr>
            <p:ph type="dt" sz="half" idx="10"/>
          </p:nvPr>
        </p:nvSpPr>
        <p:spPr/>
        <p:txBody>
          <a:bodyPr/>
          <a:lstStyle/>
          <a:p>
            <a:fld id="{BBA39D2D-C10C-47D1-9DC1-1B59AC2376D0}"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47500" lnSpcReduction="20000"/>
          </a:bodyPr>
          <a:lstStyle/>
          <a:p>
            <a:pPr>
              <a:buNone/>
            </a:pPr>
            <a:r>
              <a:rPr lang="en-IN" dirty="0" smtClean="0"/>
              <a:t>&lt;web-app ...&gt;</a:t>
            </a:r>
          </a:p>
          <a:p>
            <a:pPr>
              <a:buNone/>
            </a:pPr>
            <a:r>
              <a:rPr lang="en-IN" dirty="0" smtClean="0"/>
              <a:t>  &lt;servlet&gt;</a:t>
            </a:r>
          </a:p>
          <a:p>
            <a:pPr>
              <a:buNone/>
            </a:pPr>
            <a:r>
              <a:rPr lang="en-IN" dirty="0" smtClean="0"/>
              <a:t>    &lt;servlet-name&gt;</a:t>
            </a:r>
            <a:r>
              <a:rPr lang="en-IN" dirty="0" err="1" smtClean="0"/>
              <a:t>myTestJSPInit</a:t>
            </a:r>
            <a:r>
              <a:rPr lang="en-IN" dirty="0" smtClean="0"/>
              <a:t>&lt;/servlet-name&gt;</a:t>
            </a:r>
          </a:p>
          <a:p>
            <a:pPr>
              <a:buNone/>
            </a:pPr>
            <a:r>
              <a:rPr lang="en-IN" dirty="0" smtClean="0"/>
              <a:t>    &lt;</a:t>
            </a:r>
            <a:r>
              <a:rPr lang="en-IN" dirty="0" err="1" smtClean="0"/>
              <a:t>jsp</a:t>
            </a:r>
            <a:r>
              <a:rPr lang="en-IN" dirty="0" smtClean="0"/>
              <a:t>-file&gt;/TestInit.jsp&lt;/</a:t>
            </a:r>
            <a:r>
              <a:rPr lang="en-IN" dirty="0" err="1" smtClean="0"/>
              <a:t>jsp</a:t>
            </a:r>
            <a:r>
              <a:rPr lang="en-IN" dirty="0" smtClean="0"/>
              <a:t>-file&gt;</a:t>
            </a:r>
          </a:p>
          <a:p>
            <a:pPr>
              <a:buNone/>
            </a:pPr>
            <a:r>
              <a:rPr lang="en-IN" dirty="0" smtClean="0"/>
              <a:t>    &lt;init-</a:t>
            </a:r>
            <a:r>
              <a:rPr lang="en-IN" dirty="0" err="1" smtClean="0"/>
              <a:t>param</a:t>
            </a:r>
            <a:r>
              <a:rPr lang="en-IN" dirty="0" smtClean="0"/>
              <a:t>&gt;</a:t>
            </a:r>
          </a:p>
          <a:p>
            <a:pPr>
              <a:buNone/>
            </a:pPr>
            <a:r>
              <a:rPr lang="en-IN" dirty="0" smtClean="0"/>
              <a:t>      &lt;</a:t>
            </a:r>
            <a:r>
              <a:rPr lang="en-IN" dirty="0" err="1" smtClean="0"/>
              <a:t>param</a:t>
            </a:r>
            <a:r>
              <a:rPr lang="en-IN" dirty="0" smtClean="0"/>
              <a:t>-name&gt;email&lt;/</a:t>
            </a:r>
            <a:r>
              <a:rPr lang="en-IN" dirty="0" err="1" smtClean="0"/>
              <a:t>param</a:t>
            </a:r>
            <a:r>
              <a:rPr lang="en-IN" dirty="0" smtClean="0"/>
              <a:t>-name&gt;</a:t>
            </a:r>
          </a:p>
          <a:p>
            <a:pPr>
              <a:buNone/>
            </a:pPr>
            <a:r>
              <a:rPr lang="en-IN" dirty="0" smtClean="0"/>
              <a:t>      &lt;</a:t>
            </a:r>
            <a:r>
              <a:rPr lang="en-IN" dirty="0" err="1" smtClean="0"/>
              <a:t>param</a:t>
            </a:r>
            <a:r>
              <a:rPr lang="en-IN" dirty="0" smtClean="0"/>
              <a:t>-value&gt;rgupta.mtech@gmail.com&lt;/</a:t>
            </a:r>
            <a:r>
              <a:rPr lang="en-IN" dirty="0" err="1" smtClean="0"/>
              <a:t>param</a:t>
            </a:r>
            <a:r>
              <a:rPr lang="en-IN" dirty="0" smtClean="0"/>
              <a:t>-value&gt;</a:t>
            </a:r>
          </a:p>
          <a:p>
            <a:pPr>
              <a:buNone/>
            </a:pPr>
            <a:r>
              <a:rPr lang="en-IN" dirty="0" smtClean="0"/>
              <a:t>    &lt;/init-</a:t>
            </a:r>
            <a:r>
              <a:rPr lang="en-IN" dirty="0" err="1" smtClean="0"/>
              <a:t>param</a:t>
            </a:r>
            <a:r>
              <a:rPr lang="en-IN" dirty="0" smtClean="0"/>
              <a:t>&gt; </a:t>
            </a:r>
          </a:p>
          <a:p>
            <a:pPr>
              <a:buNone/>
            </a:pPr>
            <a:r>
              <a:rPr lang="en-IN" dirty="0" smtClean="0"/>
              <a:t>  &lt;/servlet&gt;</a:t>
            </a:r>
          </a:p>
          <a:p>
            <a:pPr>
              <a:buNone/>
            </a:pPr>
            <a:endParaRPr lang="en" dirty="0" smtClean="0"/>
          </a:p>
          <a:p>
            <a:pPr>
              <a:buNone/>
            </a:pPr>
            <a:r>
              <a:rPr lang="en-IN" dirty="0" smtClean="0"/>
              <a:t>  &lt;servlet-mapping&gt;</a:t>
            </a:r>
          </a:p>
          <a:p>
            <a:pPr>
              <a:buNone/>
            </a:pPr>
            <a:r>
              <a:rPr lang="en-IN" dirty="0" smtClean="0"/>
              <a:t>    &lt;servlet-name&gt;</a:t>
            </a:r>
            <a:r>
              <a:rPr lang="en-IN" dirty="0" err="1" smtClean="0"/>
              <a:t>myTestJSPInit</a:t>
            </a:r>
            <a:r>
              <a:rPr lang="en-IN" dirty="0" smtClean="0"/>
              <a:t>&lt;/servlet-name&gt;</a:t>
            </a:r>
          </a:p>
          <a:p>
            <a:pPr>
              <a:buNone/>
            </a:pPr>
            <a:r>
              <a:rPr lang="en-IN" dirty="0" smtClean="0"/>
              <a:t>    &lt;url-pattern&gt;/TestInit.jsp&lt;/url-pattern&gt;</a:t>
            </a:r>
          </a:p>
          <a:p>
            <a:pPr>
              <a:buNone/>
            </a:pPr>
            <a:r>
              <a:rPr lang="en-IN" dirty="0" smtClean="0"/>
              <a:t>  &lt;/servlet-mapping&gt;</a:t>
            </a:r>
          </a:p>
          <a:p>
            <a:pPr>
              <a:buNone/>
            </a:pPr>
            <a:endParaRPr lang="en" dirty="0" smtClean="0"/>
          </a:p>
          <a:p>
            <a:pPr>
              <a:buNone/>
            </a:pPr>
            <a:r>
              <a:rPr lang="en-IN" dirty="0" smtClean="0"/>
              <a:t>&lt;/web-app&gt;</a:t>
            </a:r>
          </a:p>
          <a:p>
            <a:pPr>
              <a:buNone/>
            </a:pP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ways to get the web.xml init parameter</a:t>
            </a:r>
            <a:endParaRPr lang="en-IN" dirty="0"/>
          </a:p>
        </p:txBody>
      </p:sp>
      <p:sp>
        <p:nvSpPr>
          <p:cNvPr id="4" name="Date Placeholder 3"/>
          <p:cNvSpPr>
            <a:spLocks noGrp="1"/>
          </p:cNvSpPr>
          <p:nvPr>
            <p:ph type="dt" sz="half" idx="10"/>
          </p:nvPr>
        </p:nvSpPr>
        <p:spPr/>
        <p:txBody>
          <a:bodyPr/>
          <a:lstStyle/>
          <a:p>
            <a:fld id="{8F8F0BD6-A5D7-476B-A580-531F89778926}"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&lt;%-- override the </a:t>
            </a:r>
            <a:r>
              <a:rPr lang="en-IN" dirty="0" err="1" smtClean="0"/>
              <a:t>jspInit</a:t>
            </a:r>
            <a:r>
              <a:rPr lang="en-IN" dirty="0" smtClean="0"/>
              <a:t>() method %&gt; </a:t>
            </a:r>
          </a:p>
          <a:p>
            <a:pPr>
              <a:buNone/>
            </a:pPr>
            <a:r>
              <a:rPr lang="en" dirty="0" smtClean="0"/>
              <a:t>&lt;%!</a:t>
            </a:r>
          </a:p>
          <a:p>
            <a:pPr>
              <a:buNone/>
            </a:pPr>
            <a:r>
              <a:rPr lang="en-IN" dirty="0" smtClean="0"/>
              <a:t>  public void </a:t>
            </a:r>
            <a:r>
              <a:rPr lang="en-IN" dirty="0" err="1" smtClean="0"/>
              <a:t>jspInit</a:t>
            </a:r>
            <a:r>
              <a:rPr lang="en-IN" dirty="0" smtClean="0"/>
              <a:t>() {</a:t>
            </a:r>
          </a:p>
          <a:p>
            <a:pPr>
              <a:buNone/>
            </a:pPr>
            <a:r>
              <a:rPr lang="en" dirty="0" smtClean="0"/>
              <a:t>  </a:t>
            </a:r>
          </a:p>
          <a:p>
            <a:pPr>
              <a:buNone/>
            </a:pPr>
            <a:r>
              <a:rPr lang="en-IN" dirty="0" smtClean="0"/>
              <a:t>    </a:t>
            </a:r>
            <a:r>
              <a:rPr lang="en-IN" dirty="0" err="1" smtClean="0"/>
              <a:t>ServletConfig</a:t>
            </a:r>
            <a:r>
              <a:rPr lang="en-IN" dirty="0" smtClean="0"/>
              <a:t> </a:t>
            </a:r>
            <a:r>
              <a:rPr lang="en-IN" dirty="0" err="1" smtClean="0"/>
              <a:t>sConfig</a:t>
            </a:r>
            <a:r>
              <a:rPr lang="en-IN" dirty="0" smtClean="0"/>
              <a:t> = </a:t>
            </a:r>
            <a:r>
              <a:rPr lang="en-IN" dirty="0" err="1" smtClean="0"/>
              <a:t>getServletConfig</a:t>
            </a:r>
            <a:r>
              <a:rPr lang="en-IN" dirty="0" smtClean="0"/>
              <a:t>();</a:t>
            </a:r>
          </a:p>
          <a:p>
            <a:pPr>
              <a:buNone/>
            </a:pPr>
            <a:r>
              <a:rPr lang="en-IN" dirty="0" smtClean="0"/>
              <a:t>    String </a:t>
            </a:r>
            <a:r>
              <a:rPr lang="en-IN" dirty="0" err="1" smtClean="0"/>
              <a:t>emailAddr</a:t>
            </a:r>
            <a:r>
              <a:rPr lang="en-IN" dirty="0" smtClean="0"/>
              <a:t> = </a:t>
            </a:r>
            <a:r>
              <a:rPr lang="en-IN" dirty="0" err="1" smtClean="0"/>
              <a:t>sConfig.getInitParameter</a:t>
            </a:r>
            <a:r>
              <a:rPr lang="en-IN" dirty="0" smtClean="0"/>
              <a:t>("email");</a:t>
            </a:r>
          </a:p>
          <a:p>
            <a:pPr>
              <a:buNone/>
            </a:pPr>
            <a:r>
              <a:rPr lang="en-IN" dirty="0" smtClean="0"/>
              <a:t>    </a:t>
            </a:r>
            <a:r>
              <a:rPr lang="en-IN" dirty="0" err="1" smtClean="0"/>
              <a:t>ServletContext</a:t>
            </a:r>
            <a:r>
              <a:rPr lang="en-IN" dirty="0" smtClean="0"/>
              <a:t> </a:t>
            </a:r>
            <a:r>
              <a:rPr lang="en-IN" dirty="0" err="1" smtClean="0"/>
              <a:t>ctx</a:t>
            </a:r>
            <a:r>
              <a:rPr lang="en-IN" dirty="0" smtClean="0"/>
              <a:t> = </a:t>
            </a:r>
            <a:r>
              <a:rPr lang="en-IN" dirty="0" err="1" smtClean="0"/>
              <a:t>getServletContext</a:t>
            </a:r>
            <a:r>
              <a:rPr lang="en-IN" dirty="0" smtClean="0"/>
              <a:t>();</a:t>
            </a:r>
          </a:p>
          <a:p>
            <a:pPr>
              <a:buNone/>
            </a:pPr>
            <a:r>
              <a:rPr lang="en-IN" dirty="0" smtClean="0"/>
              <a:t>    </a:t>
            </a:r>
            <a:r>
              <a:rPr lang="en-IN" dirty="0" err="1" smtClean="0"/>
              <a:t>ctx.setAttribute</a:t>
            </a:r>
            <a:r>
              <a:rPr lang="en-IN" dirty="0" smtClean="0"/>
              <a:t>("mail", </a:t>
            </a:r>
            <a:r>
              <a:rPr lang="en-IN" dirty="0" err="1" smtClean="0"/>
              <a:t>emailAddr</a:t>
            </a:r>
            <a:r>
              <a:rPr lang="en-IN" dirty="0" smtClean="0"/>
              <a:t>);</a:t>
            </a:r>
          </a:p>
          <a:p>
            <a:pPr>
              <a:buNone/>
            </a:pPr>
            <a:r>
              <a:rPr lang="en" dirty="0" smtClean="0"/>
              <a:t>  }</a:t>
            </a:r>
          </a:p>
          <a:p>
            <a:pPr>
              <a:buNone/>
            </a:pPr>
            <a:r>
              <a:rPr lang="en" dirty="0" smtClean="0"/>
              <a:t>%&gt;</a:t>
            </a:r>
          </a:p>
          <a:p>
            <a:pPr>
              <a:buNone/>
            </a:pP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things in body</a:t>
            </a:r>
            <a:endParaRPr lang="en-IN" dirty="0"/>
          </a:p>
        </p:txBody>
      </p:sp>
      <p:sp>
        <p:nvSpPr>
          <p:cNvPr id="4" name="Date Placeholder 3"/>
          <p:cNvSpPr>
            <a:spLocks noGrp="1"/>
          </p:cNvSpPr>
          <p:nvPr>
            <p:ph type="dt" sz="half" idx="10"/>
          </p:nvPr>
        </p:nvSpPr>
        <p:spPr/>
        <p:txBody>
          <a:bodyPr/>
          <a:lstStyle/>
          <a:p>
            <a:fld id="{7FD98E1D-E89E-4C39-B08B-C8934FC22126}"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77500" lnSpcReduction="20000"/>
          </a:bodyPr>
          <a:lstStyle/>
          <a:p>
            <a:pPr>
              <a:buNone/>
            </a:pPr>
            <a:r>
              <a:rPr lang="fr-FR" dirty="0" smtClean="0"/>
              <a:t>&lt;%= "Mail </a:t>
            </a:r>
            <a:r>
              <a:rPr lang="fr-FR" dirty="0" err="1" smtClean="0"/>
              <a:t>Attribute</a:t>
            </a:r>
            <a:r>
              <a:rPr lang="fr-FR" dirty="0" smtClean="0"/>
              <a:t> </a:t>
            </a:r>
            <a:r>
              <a:rPr lang="fr-FR" dirty="0" err="1" smtClean="0"/>
              <a:t>is</a:t>
            </a:r>
            <a:r>
              <a:rPr lang="fr-FR" dirty="0" smtClean="0"/>
              <a:t>: " + </a:t>
            </a:r>
            <a:r>
              <a:rPr lang="fr-FR" dirty="0" err="1" smtClean="0"/>
              <a:t>application.getAttribute</a:t>
            </a:r>
            <a:r>
              <a:rPr lang="fr-FR" dirty="0" smtClean="0"/>
              <a:t>("mail") %&gt;</a:t>
            </a:r>
          </a:p>
          <a:p>
            <a:pPr>
              <a:buNone/>
            </a:pPr>
            <a:r>
              <a:rPr lang="en-IN" dirty="0" smtClean="0"/>
              <a:t>&lt;</a:t>
            </a:r>
            <a:r>
              <a:rPr lang="en-IN" dirty="0" err="1" smtClean="0"/>
              <a:t>br</a:t>
            </a:r>
            <a:r>
              <a:rPr lang="en-IN" dirty="0" smtClean="0"/>
              <a:t>&gt; </a:t>
            </a:r>
          </a:p>
          <a:p>
            <a:pPr>
              <a:buNone/>
            </a:pPr>
            <a:r>
              <a:rPr lang="fr-FR" dirty="0" smtClean="0"/>
              <a:t>&lt;%= "Mail </a:t>
            </a:r>
            <a:r>
              <a:rPr lang="fr-FR" dirty="0" err="1" smtClean="0"/>
              <a:t>Attribute</a:t>
            </a:r>
            <a:r>
              <a:rPr lang="fr-FR" dirty="0" smtClean="0"/>
              <a:t> </a:t>
            </a:r>
            <a:r>
              <a:rPr lang="fr-FR" dirty="0" err="1" smtClean="0"/>
              <a:t>is</a:t>
            </a:r>
            <a:r>
              <a:rPr lang="fr-FR" dirty="0" smtClean="0"/>
              <a:t>: " + </a:t>
            </a:r>
            <a:r>
              <a:rPr lang="fr-FR" dirty="0" err="1" smtClean="0"/>
              <a:t>pageContext.findAttribute</a:t>
            </a:r>
            <a:r>
              <a:rPr lang="fr-FR" dirty="0" smtClean="0"/>
              <a:t>("mail") %&gt;</a:t>
            </a:r>
          </a:p>
          <a:p>
            <a:pPr>
              <a:buNone/>
            </a:pPr>
            <a:r>
              <a:rPr lang="en" dirty="0" smtClean="0"/>
              <a:t>&lt;%</a:t>
            </a:r>
          </a:p>
          <a:p>
            <a:pPr>
              <a:buNone/>
            </a:pPr>
            <a:r>
              <a:rPr lang="en-IN" dirty="0" smtClean="0"/>
              <a:t>   </a:t>
            </a:r>
            <a:r>
              <a:rPr lang="en-IN" sz="2300" dirty="0" err="1" smtClean="0"/>
              <a:t>ServletConfig</a:t>
            </a:r>
            <a:r>
              <a:rPr lang="en-IN" sz="2300" dirty="0" smtClean="0"/>
              <a:t> </a:t>
            </a:r>
            <a:r>
              <a:rPr lang="en-IN" sz="2300" dirty="0" err="1" smtClean="0"/>
              <a:t>sConfig</a:t>
            </a:r>
            <a:r>
              <a:rPr lang="en-IN" sz="2300" dirty="0" smtClean="0"/>
              <a:t> = </a:t>
            </a:r>
            <a:r>
              <a:rPr lang="en-IN" sz="2300" dirty="0" err="1" smtClean="0"/>
              <a:t>getServletConfig</a:t>
            </a:r>
            <a:r>
              <a:rPr lang="en-IN" sz="2300" dirty="0" smtClean="0"/>
              <a:t>();</a:t>
            </a:r>
          </a:p>
          <a:p>
            <a:pPr>
              <a:buNone/>
            </a:pPr>
            <a:r>
              <a:rPr lang="en-IN" sz="2300" dirty="0" smtClean="0"/>
              <a:t>   String </a:t>
            </a:r>
            <a:r>
              <a:rPr lang="en-IN" sz="2300" dirty="0" err="1" smtClean="0"/>
              <a:t>emailAddr</a:t>
            </a:r>
            <a:r>
              <a:rPr lang="en-IN" sz="2300" dirty="0" smtClean="0"/>
              <a:t> = </a:t>
            </a:r>
            <a:r>
              <a:rPr lang="en-IN" sz="2300" dirty="0" err="1" smtClean="0"/>
              <a:t>sConfig.getInitParameter</a:t>
            </a:r>
            <a:r>
              <a:rPr lang="en-IN" sz="2300" dirty="0" smtClean="0"/>
              <a:t>("email");</a:t>
            </a:r>
          </a:p>
          <a:p>
            <a:pPr>
              <a:buNone/>
            </a:pPr>
            <a:r>
              <a:rPr lang="en-IN" sz="2300" dirty="0" smtClean="0"/>
              <a:t>   </a:t>
            </a:r>
            <a:r>
              <a:rPr lang="en-IN" sz="2300" dirty="0" err="1" smtClean="0"/>
              <a:t>out.println</a:t>
            </a:r>
            <a:r>
              <a:rPr lang="en-IN" sz="2300" dirty="0" smtClean="0"/>
              <a:t>("&lt;</a:t>
            </a:r>
            <a:r>
              <a:rPr lang="en-IN" sz="2300" dirty="0" err="1" smtClean="0"/>
              <a:t>br</a:t>
            </a:r>
            <a:r>
              <a:rPr lang="en-IN" sz="2300" dirty="0" smtClean="0"/>
              <a:t>&gt;&lt;</a:t>
            </a:r>
            <a:r>
              <a:rPr lang="en-IN" sz="2300" dirty="0" err="1" smtClean="0"/>
              <a:t>br</a:t>
            </a:r>
            <a:r>
              <a:rPr lang="en-IN" sz="2300" dirty="0" smtClean="0"/>
              <a:t>&gt;Another way to get web.xml attributes: " + </a:t>
            </a:r>
            <a:r>
              <a:rPr lang="en-IN" sz="2300" dirty="0" err="1" smtClean="0"/>
              <a:t>emailAddr</a:t>
            </a:r>
            <a:r>
              <a:rPr lang="en-IN" sz="2300" dirty="0" smtClean="0"/>
              <a:t> );</a:t>
            </a:r>
          </a:p>
          <a:p>
            <a:pPr>
              <a:buNone/>
            </a:pPr>
            <a:r>
              <a:rPr lang="en" dirty="0" smtClean="0"/>
              <a:t>%&gt;</a:t>
            </a:r>
          </a:p>
          <a:p>
            <a:pPr>
              <a:buNone/>
            </a:pPr>
            <a:r>
              <a:rPr lang="en" dirty="0" smtClean="0"/>
              <a:t>&lt;%</a:t>
            </a:r>
          </a:p>
          <a:p>
            <a:pPr>
              <a:buNone/>
            </a:pPr>
            <a:r>
              <a:rPr lang="en-IN" dirty="0" smtClean="0"/>
              <a:t>   </a:t>
            </a:r>
            <a:r>
              <a:rPr lang="en-IN" sz="2600" dirty="0" err="1" smtClean="0"/>
              <a:t>out.println</a:t>
            </a:r>
            <a:r>
              <a:rPr lang="en-IN" sz="2600" dirty="0" smtClean="0"/>
              <a:t>(</a:t>
            </a:r>
            <a:r>
              <a:rPr lang="en-IN" sz="2600" dirty="0" err="1" smtClean="0"/>
              <a:t>getServletConfig</a:t>
            </a:r>
            <a:r>
              <a:rPr lang="en-IN" sz="2600" dirty="0" smtClean="0"/>
              <a:t> ().</a:t>
            </a:r>
            <a:r>
              <a:rPr lang="en-IN" sz="2600" dirty="0" err="1" smtClean="0"/>
              <a:t>getInitParameter</a:t>
            </a:r>
            <a:r>
              <a:rPr lang="en-IN" sz="2600" dirty="0" smtClean="0"/>
              <a:t>("email") );</a:t>
            </a:r>
          </a:p>
          <a:p>
            <a:pPr>
              <a:buNone/>
            </a:pPr>
            <a:r>
              <a:rPr lang="en" dirty="0" smtClean="0"/>
              <a:t>%&gt;</a:t>
            </a:r>
          </a:p>
          <a:p>
            <a:pPr>
              <a:buNone/>
            </a:pP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Using &lt;</a:t>
            </a:r>
            <a:r>
              <a:rPr lang="en-IN" dirty="0" err="1" smtClean="0"/>
              <a:t>jsp:useBean</a:t>
            </a:r>
            <a:r>
              <a:rPr lang="en-IN" dirty="0" smtClean="0"/>
              <a:t> ....&gt;</a:t>
            </a:r>
            <a:br>
              <a:rPr lang="en-IN" dirty="0" smtClean="0"/>
            </a:br>
            <a:endParaRPr lang="en-IN" dirty="0"/>
          </a:p>
        </p:txBody>
      </p:sp>
      <p:sp>
        <p:nvSpPr>
          <p:cNvPr id="4" name="Date Placeholder 3"/>
          <p:cNvSpPr>
            <a:spLocks noGrp="1"/>
          </p:cNvSpPr>
          <p:nvPr>
            <p:ph type="dt" sz="half" idx="10"/>
          </p:nvPr>
        </p:nvSpPr>
        <p:spPr/>
        <p:txBody>
          <a:bodyPr/>
          <a:lstStyle/>
          <a:p>
            <a:fld id="{0A48B430-1E0C-4E43-BF69-4B5D858AE95A}"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a:xfrm>
            <a:off x="457200" y="857232"/>
            <a:ext cx="8229600" cy="5268931"/>
          </a:xfrm>
        </p:spPr>
        <p:txBody>
          <a:bodyPr>
            <a:normAutofit fontScale="70000" lnSpcReduction="20000"/>
          </a:bodyPr>
          <a:lstStyle/>
          <a:p>
            <a:pPr>
              <a:buNone/>
            </a:pPr>
            <a:r>
              <a:rPr lang="en-US" sz="1900" dirty="0" smtClean="0"/>
              <a:t>Servlet code:</a:t>
            </a:r>
          </a:p>
          <a:p>
            <a:pPr>
              <a:buNone/>
            </a:pPr>
            <a:r>
              <a:rPr lang="en-US" sz="1900" dirty="0" smtClean="0"/>
              <a:t>------------------------------------------------------------------</a:t>
            </a:r>
          </a:p>
          <a:p>
            <a:pPr>
              <a:buNone/>
            </a:pPr>
            <a:r>
              <a:rPr lang="en-US" sz="1900" dirty="0" smtClean="0"/>
              <a:t>----</a:t>
            </a:r>
          </a:p>
          <a:p>
            <a:pPr>
              <a:buNone/>
            </a:pPr>
            <a:r>
              <a:rPr lang="en-IN" sz="1900" dirty="0" err="1" smtClean="0"/>
              <a:t>foo.Person</a:t>
            </a:r>
            <a:r>
              <a:rPr lang="en-IN" sz="1900" dirty="0" smtClean="0"/>
              <a:t> p = new </a:t>
            </a:r>
            <a:r>
              <a:rPr lang="en-IN" sz="1900" dirty="0" err="1" smtClean="0"/>
              <a:t>foo.Person</a:t>
            </a:r>
            <a:r>
              <a:rPr lang="en-IN" sz="1900" dirty="0" smtClean="0"/>
              <a:t>();</a:t>
            </a:r>
          </a:p>
          <a:p>
            <a:pPr>
              <a:buNone/>
            </a:pPr>
            <a:r>
              <a:rPr lang="en-IN" sz="1900" dirty="0" err="1" smtClean="0"/>
              <a:t>p.setName</a:t>
            </a:r>
            <a:r>
              <a:rPr lang="en-IN" sz="1900" dirty="0" smtClean="0"/>
              <a:t>("Paul");</a:t>
            </a:r>
          </a:p>
          <a:p>
            <a:pPr>
              <a:buNone/>
            </a:pPr>
            <a:r>
              <a:rPr lang="en-IN" sz="1900" dirty="0" err="1" smtClean="0"/>
              <a:t>request.setAttribute</a:t>
            </a:r>
            <a:r>
              <a:rPr lang="en-IN" sz="1900" dirty="0" smtClean="0"/>
              <a:t>("person", p); </a:t>
            </a:r>
          </a:p>
          <a:p>
            <a:pPr>
              <a:buNone/>
            </a:pPr>
            <a:endParaRPr lang="en" sz="1900" dirty="0" smtClean="0"/>
          </a:p>
          <a:p>
            <a:pPr>
              <a:buNone/>
            </a:pPr>
            <a:r>
              <a:rPr lang="en-IN" sz="1900" dirty="0" err="1" smtClean="0"/>
              <a:t>RequestDispatcher</a:t>
            </a:r>
            <a:r>
              <a:rPr lang="en-IN" sz="1900" dirty="0" smtClean="0"/>
              <a:t> view = </a:t>
            </a:r>
            <a:r>
              <a:rPr lang="en-IN" sz="1900" dirty="0" err="1" smtClean="0"/>
              <a:t>request.getRequestDispatcher</a:t>
            </a:r>
            <a:r>
              <a:rPr lang="en-IN" sz="1900" dirty="0" smtClean="0"/>
              <a:t>("result.jsp");</a:t>
            </a:r>
          </a:p>
          <a:p>
            <a:pPr>
              <a:buNone/>
            </a:pPr>
            <a:r>
              <a:rPr lang="en-IN" sz="1900" dirty="0" err="1" smtClean="0"/>
              <a:t>view.forward</a:t>
            </a:r>
            <a:r>
              <a:rPr lang="en-IN" sz="1900" dirty="0" smtClean="0"/>
              <a:t>(request, response); </a:t>
            </a:r>
            <a:endParaRPr lang="en" sz="1900" dirty="0" smtClean="0"/>
          </a:p>
          <a:p>
            <a:pPr>
              <a:buNone/>
            </a:pPr>
            <a:r>
              <a:rPr lang="en" sz="1900" dirty="0" smtClean="0"/>
              <a:t>....</a:t>
            </a:r>
          </a:p>
          <a:p>
            <a:pPr>
              <a:buNone/>
            </a:pPr>
            <a:r>
              <a:rPr lang="en" sz="1900" dirty="0" smtClean="0"/>
              <a:t>Retriving in JSP</a:t>
            </a:r>
          </a:p>
          <a:p>
            <a:pPr>
              <a:buNone/>
            </a:pPr>
            <a:r>
              <a:rPr lang="en" sz="1900" dirty="0" smtClean="0"/>
              <a:t>-----------------------------------</a:t>
            </a:r>
          </a:p>
          <a:p>
            <a:pPr>
              <a:buNone/>
            </a:pPr>
            <a:r>
              <a:rPr lang="en-IN" sz="2000" dirty="0" smtClean="0"/>
              <a:t>&lt;html&gt;&lt;body&gt;</a:t>
            </a:r>
          </a:p>
          <a:p>
            <a:pPr>
              <a:buNone/>
            </a:pPr>
            <a:r>
              <a:rPr lang="en-IN" sz="2000" dirty="0" smtClean="0"/>
              <a:t>  Person is: &lt;%= </a:t>
            </a:r>
            <a:r>
              <a:rPr lang="en-IN" sz="2000" dirty="0" err="1" smtClean="0"/>
              <a:t>request.getAttribute</a:t>
            </a:r>
            <a:r>
              <a:rPr lang="en-IN" sz="2000" dirty="0" smtClean="0"/>
              <a:t>("person") %&gt; </a:t>
            </a:r>
          </a:p>
          <a:p>
            <a:pPr>
              <a:buNone/>
            </a:pPr>
            <a:r>
              <a:rPr lang="en-IN" sz="2000" dirty="0" smtClean="0"/>
              <a:t>&lt;/body&gt;&lt;/html&gt; </a:t>
            </a:r>
          </a:p>
          <a:p>
            <a:pPr>
              <a:buNone/>
            </a:pPr>
            <a:endParaRPr lang="en-IN" sz="2000" dirty="0" smtClean="0"/>
          </a:p>
          <a:p>
            <a:pPr>
              <a:buNone/>
            </a:pPr>
            <a:r>
              <a:rPr lang="en-US" sz="2000" dirty="0" smtClean="0"/>
              <a:t>Correct way</a:t>
            </a:r>
          </a:p>
          <a:p>
            <a:pPr>
              <a:buNone/>
            </a:pPr>
            <a:r>
              <a:rPr lang="en-US" sz="2000" dirty="0" smtClean="0"/>
              <a:t>-------------------------------------------</a:t>
            </a:r>
          </a:p>
          <a:p>
            <a:r>
              <a:rPr lang="en-IN" sz="2000" dirty="0" smtClean="0"/>
              <a:t>&lt;% </a:t>
            </a:r>
            <a:r>
              <a:rPr lang="en-IN" sz="2000" dirty="0" err="1" smtClean="0"/>
              <a:t>foo.Person</a:t>
            </a:r>
            <a:r>
              <a:rPr lang="en-IN" sz="2000" dirty="0" smtClean="0"/>
              <a:t> p = (</a:t>
            </a:r>
            <a:r>
              <a:rPr lang="en-IN" sz="2000" dirty="0" err="1" smtClean="0"/>
              <a:t>foo.Person</a:t>
            </a:r>
            <a:r>
              <a:rPr lang="en-IN" sz="2000" dirty="0" smtClean="0"/>
              <a:t>) </a:t>
            </a:r>
            <a:r>
              <a:rPr lang="en-IN" sz="2000" dirty="0" err="1" smtClean="0"/>
              <a:t>request.getAttribute</a:t>
            </a:r>
            <a:r>
              <a:rPr lang="en-IN" sz="2000" dirty="0" smtClean="0"/>
              <a:t>("person");%&gt;</a:t>
            </a:r>
          </a:p>
          <a:p>
            <a:r>
              <a:rPr lang="en-IN" sz="2000" dirty="0" smtClean="0"/>
              <a:t>Person is: &lt;%= </a:t>
            </a:r>
            <a:r>
              <a:rPr lang="en-IN" sz="2000" dirty="0" err="1" smtClean="0"/>
              <a:t>p.getName</a:t>
            </a:r>
            <a:r>
              <a:rPr lang="en-IN" sz="2000" dirty="0" smtClean="0"/>
              <a:t>() %&gt;</a:t>
            </a:r>
          </a:p>
          <a:p>
            <a:endParaRPr lang="en" sz="2000" dirty="0" smtClean="0"/>
          </a:p>
          <a:p>
            <a:pPr>
              <a:buNone/>
            </a:pPr>
            <a:endParaRPr lang="en" dirty="0" smtClean="0"/>
          </a:p>
          <a:p>
            <a:pPr>
              <a:buNone/>
            </a:pP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way</a:t>
            </a:r>
            <a:endParaRPr lang="en-IN" dirty="0"/>
          </a:p>
        </p:txBody>
      </p:sp>
      <p:sp>
        <p:nvSpPr>
          <p:cNvPr id="4" name="Date Placeholder 3"/>
          <p:cNvSpPr>
            <a:spLocks noGrp="1"/>
          </p:cNvSpPr>
          <p:nvPr>
            <p:ph type="dt" sz="half" idx="10"/>
          </p:nvPr>
        </p:nvSpPr>
        <p:spPr/>
        <p:txBody>
          <a:bodyPr/>
          <a:lstStyle/>
          <a:p>
            <a:fld id="{BBC112CF-9D57-41FC-9716-EAA786539176}"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pPr>
              <a:buNone/>
            </a:pPr>
            <a:r>
              <a:rPr lang="en-IN" sz="2000" dirty="0" smtClean="0"/>
              <a:t>&lt;</a:t>
            </a:r>
            <a:r>
              <a:rPr lang="en-IN" sz="2000" dirty="0" err="1" smtClean="0"/>
              <a:t>jsp:useBean</a:t>
            </a:r>
            <a:r>
              <a:rPr lang="en-IN" sz="2000" dirty="0" smtClean="0"/>
              <a:t> id="person" class="</a:t>
            </a:r>
            <a:r>
              <a:rPr lang="en-IN" sz="2000" dirty="0" err="1" smtClean="0"/>
              <a:t>foo.Person</a:t>
            </a:r>
            <a:r>
              <a:rPr lang="en-IN" sz="2000" dirty="0" smtClean="0"/>
              <a:t>" scope="request" /&gt;</a:t>
            </a:r>
          </a:p>
          <a:p>
            <a:pPr>
              <a:buNone/>
            </a:pPr>
            <a:r>
              <a:rPr lang="en-IN" sz="2000" dirty="0" smtClean="0"/>
              <a:t>Person is: &lt;</a:t>
            </a:r>
            <a:r>
              <a:rPr lang="en-IN" sz="2000" dirty="0" err="1" smtClean="0"/>
              <a:t>jsp:getProperty</a:t>
            </a:r>
            <a:r>
              <a:rPr lang="en-IN" sz="2000" dirty="0" smtClean="0"/>
              <a:t> name="person" property="name" /&gt; </a:t>
            </a:r>
          </a:p>
          <a:p>
            <a:pPr>
              <a:buNone/>
            </a:pP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2419B96A-FE00-4BEF-8D22-BAB3F70B8842}"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62500" lnSpcReduction="20000"/>
          </a:bodyPr>
          <a:lstStyle/>
          <a:p>
            <a:r>
              <a:rPr lang="en-IN" dirty="0" smtClean="0"/>
              <a:t>What if we wanted the reference type to be different from the actual object type </a:t>
            </a:r>
          </a:p>
          <a:p>
            <a:endParaRPr lang="en" dirty="0" smtClean="0"/>
          </a:p>
          <a:p>
            <a:r>
              <a:rPr lang="en-IN" dirty="0" smtClean="0"/>
              <a:t>in other words the Person class is an abstract class  and make a concrete subclass called Employee</a:t>
            </a:r>
          </a:p>
          <a:p>
            <a:pPr>
              <a:buNone/>
            </a:pPr>
            <a:endParaRPr lang="en" dirty="0" smtClean="0"/>
          </a:p>
          <a:p>
            <a:pPr lvl="3">
              <a:buNone/>
            </a:pPr>
            <a:r>
              <a:rPr lang="en-IN" dirty="0" smtClean="0"/>
              <a:t> Person</a:t>
            </a:r>
          </a:p>
          <a:p>
            <a:pPr lvl="3">
              <a:buNone/>
            </a:pPr>
            <a:r>
              <a:rPr lang="en" dirty="0" smtClean="0"/>
              <a:t>  |</a:t>
            </a:r>
          </a:p>
          <a:p>
            <a:pPr lvl="3">
              <a:buNone/>
            </a:pPr>
            <a:r>
              <a:rPr lang="en-IN" dirty="0" smtClean="0"/>
              <a:t> Employee</a:t>
            </a:r>
          </a:p>
          <a:p>
            <a:pPr>
              <a:buNone/>
            </a:pPr>
            <a:endParaRPr lang="en-US" dirty="0" smtClean="0"/>
          </a:p>
          <a:p>
            <a:pPr>
              <a:buNone/>
            </a:pPr>
            <a:r>
              <a:rPr lang="en" dirty="0" smtClean="0"/>
              <a:t>-----------------------------------------------</a:t>
            </a:r>
          </a:p>
          <a:p>
            <a:pPr>
              <a:buNone/>
            </a:pPr>
            <a:endParaRPr lang="en" dirty="0" smtClean="0"/>
          </a:p>
          <a:p>
            <a:pPr>
              <a:buNone/>
            </a:pPr>
            <a:r>
              <a:rPr lang="en-IN" dirty="0" smtClean="0"/>
              <a:t>&lt;</a:t>
            </a:r>
            <a:r>
              <a:rPr lang="en-IN" dirty="0" err="1" smtClean="0"/>
              <a:t>jsp:useBean</a:t>
            </a:r>
            <a:r>
              <a:rPr lang="en-IN" dirty="0" smtClean="0"/>
              <a:t> id="person" type="</a:t>
            </a:r>
            <a:r>
              <a:rPr lang="en-IN" dirty="0" err="1" smtClean="0"/>
              <a:t>foo.Person</a:t>
            </a:r>
            <a:r>
              <a:rPr lang="en-IN" dirty="0" smtClean="0"/>
              <a:t>" class="</a:t>
            </a:r>
            <a:r>
              <a:rPr lang="en-IN" dirty="0" err="1" smtClean="0"/>
              <a:t>foo.Employee</a:t>
            </a:r>
            <a:r>
              <a:rPr lang="en-IN" dirty="0" smtClean="0"/>
              <a:t>" scope="page"&gt; </a:t>
            </a:r>
          </a:p>
          <a:p>
            <a:pPr>
              <a:buNone/>
            </a:pPr>
            <a:r>
              <a:rPr lang="en" dirty="0" smtClean="0"/>
              <a:t> </a:t>
            </a:r>
          </a:p>
          <a:p>
            <a:pPr>
              <a:buNone/>
            </a:pPr>
            <a:r>
              <a:rPr lang="en" dirty="0" smtClean="0"/>
              <a:t>----------------------------------------------------------------</a:t>
            </a:r>
          </a:p>
          <a:p>
            <a:pPr>
              <a:buNone/>
            </a:pP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143248"/>
            <a:ext cx="8229600" cy="1143000"/>
          </a:xfrm>
        </p:spPr>
        <p:txBody>
          <a:bodyPr>
            <a:normAutofit fontScale="90000"/>
          </a:bodyPr>
          <a:lstStyle/>
          <a:p>
            <a:r>
              <a:rPr lang="en-US" b="1" dirty="0" smtClean="0"/>
              <a:t>Expression Language </a:t>
            </a:r>
            <a:r>
              <a:rPr lang="en-IN" dirty="0" smtClean="0"/>
              <a:t/>
            </a:r>
            <a:br>
              <a:rPr lang="en-IN" dirty="0" smtClean="0"/>
            </a:b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EL</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92500" lnSpcReduction="20000"/>
          </a:bodyPr>
          <a:lstStyle/>
          <a:p>
            <a:r>
              <a:rPr lang="en-US" dirty="0" smtClean="0"/>
              <a:t>EL (Expression Language), it is now part of the JSP 2.0 spec. </a:t>
            </a:r>
          </a:p>
          <a:p>
            <a:r>
              <a:rPr lang="en-US" dirty="0" smtClean="0"/>
              <a:t>EL offers a simpler way to invoke Java code</a:t>
            </a:r>
          </a:p>
          <a:p>
            <a:endParaRPr lang="en-US" dirty="0" smtClean="0"/>
          </a:p>
          <a:p>
            <a:r>
              <a:rPr lang="en-US" dirty="0" smtClean="0"/>
              <a:t>EL example</a:t>
            </a:r>
          </a:p>
          <a:p>
            <a:pPr>
              <a:buNone/>
            </a:pPr>
            <a:r>
              <a:rPr lang="en-US" dirty="0" smtClean="0"/>
              <a:t>-------------------</a:t>
            </a:r>
          </a:p>
          <a:p>
            <a:pPr>
              <a:buNone/>
            </a:pPr>
            <a:r>
              <a:rPr lang="en-US" dirty="0" smtClean="0"/>
              <a:t>	# Java Expression (old way don't do now) </a:t>
            </a:r>
            <a:br>
              <a:rPr lang="en-US" dirty="0" smtClean="0"/>
            </a:br>
            <a:r>
              <a:rPr lang="en-US" dirty="0" smtClean="0"/>
              <a:t>Please contact: &lt;%= </a:t>
            </a:r>
            <a:r>
              <a:rPr lang="en-US" dirty="0" err="1" smtClean="0"/>
              <a:t>application.getAttribute</a:t>
            </a:r>
            <a:r>
              <a:rPr lang="en-US" dirty="0" smtClean="0"/>
              <a:t>("mail") %&gt; </a:t>
            </a:r>
            <a:br>
              <a:rPr lang="en-US" dirty="0" smtClean="0"/>
            </a:br>
            <a:r>
              <a:rPr lang="en-US" dirty="0" smtClean="0"/>
              <a:t># EL way </a:t>
            </a:r>
            <a:br>
              <a:rPr lang="en-US" dirty="0" smtClean="0"/>
            </a:br>
            <a:r>
              <a:rPr lang="en-US" dirty="0" smtClean="0"/>
              <a:t>please contact: ${</a:t>
            </a:r>
            <a:r>
              <a:rPr lang="en-US" dirty="0" err="1" smtClean="0"/>
              <a:t>applicationScope.mail</a:t>
            </a:r>
            <a:r>
              <a:rPr lang="en-US" dirty="0" smtClean="0"/>
              <a:t>}</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Stoping</a:t>
            </a:r>
            <a:r>
              <a:rPr lang="en-US" dirty="0" smtClean="0"/>
              <a:t> all JSP pages from using any scripting elements</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&lt;web-app ...&gt;</a:t>
            </a:r>
            <a:br>
              <a:rPr lang="en-US" dirty="0" smtClean="0"/>
            </a:br>
            <a:r>
              <a:rPr lang="en-US" dirty="0" smtClean="0"/>
              <a:t>...</a:t>
            </a:r>
            <a:br>
              <a:rPr lang="en-US" dirty="0" smtClean="0"/>
            </a:br>
            <a:r>
              <a:rPr lang="en-US" dirty="0" smtClean="0"/>
              <a:t>  &lt;</a:t>
            </a:r>
            <a:r>
              <a:rPr lang="en-US" dirty="0" err="1" smtClean="0"/>
              <a:t>jsp-config</a:t>
            </a:r>
            <a:r>
              <a:rPr lang="en-US" dirty="0" smtClean="0"/>
              <a:t>&gt;</a:t>
            </a:r>
            <a:br>
              <a:rPr lang="en-US" dirty="0" smtClean="0"/>
            </a:br>
            <a:r>
              <a:rPr lang="en-US" dirty="0" smtClean="0"/>
              <a:t>    &lt;</a:t>
            </a:r>
            <a:r>
              <a:rPr lang="en-US" dirty="0" err="1" smtClean="0"/>
              <a:t>jsp</a:t>
            </a:r>
            <a:r>
              <a:rPr lang="en-US" dirty="0" smtClean="0"/>
              <a:t>-property-group&gt;</a:t>
            </a:r>
            <a:br>
              <a:rPr lang="en-US" dirty="0" smtClean="0"/>
            </a:br>
            <a:r>
              <a:rPr lang="en-US" dirty="0" smtClean="0"/>
              <a:t>    &lt;url-pattern&gt;*.jsp&lt;/url-pattern&gt;</a:t>
            </a:r>
            <a:br>
              <a:rPr lang="en-US" dirty="0" smtClean="0"/>
            </a:br>
            <a:r>
              <a:rPr lang="en-US" dirty="0" smtClean="0"/>
              <a:t>    </a:t>
            </a:r>
            <a:r>
              <a:rPr lang="en-US" b="1" dirty="0" smtClean="0"/>
              <a:t>&lt;scripting-invalid&gt;true&lt;/scripting-invalid&gt;</a:t>
            </a:r>
            <a:r>
              <a:rPr lang="en-US" dirty="0" smtClean="0"/>
              <a:t/>
            </a:r>
            <a:br>
              <a:rPr lang="en-US" dirty="0" smtClean="0"/>
            </a:br>
            <a:r>
              <a:rPr lang="en-US" dirty="0" smtClean="0"/>
              <a:t>    </a:t>
            </a:r>
            <a:r>
              <a:rPr lang="en-US" b="1" dirty="0" smtClean="0"/>
              <a:t>&lt;el-ignored&gt;true&lt;/el-ignored&gt;</a:t>
            </a:r>
            <a:r>
              <a:rPr lang="en-US" dirty="0" smtClean="0"/>
              <a:t/>
            </a:r>
            <a:br>
              <a:rPr lang="en-US" dirty="0" smtClean="0"/>
            </a:br>
            <a:r>
              <a:rPr lang="en-US" dirty="0" smtClean="0"/>
              <a:t>    &lt;/</a:t>
            </a:r>
            <a:r>
              <a:rPr lang="en-US" dirty="0" err="1" smtClean="0"/>
              <a:t>jsp</a:t>
            </a:r>
            <a:r>
              <a:rPr lang="en-US" dirty="0" smtClean="0"/>
              <a:t>-property-group&gt;</a:t>
            </a:r>
            <a:br>
              <a:rPr lang="en-US" dirty="0" smtClean="0"/>
            </a:br>
            <a:r>
              <a:rPr lang="en-US" dirty="0" smtClean="0"/>
              <a:t>  &lt;/</a:t>
            </a:r>
            <a:r>
              <a:rPr lang="en-US" dirty="0" err="1" smtClean="0"/>
              <a:t>jsp-config</a:t>
            </a:r>
            <a:r>
              <a:rPr lang="en-US" dirty="0" smtClean="0"/>
              <a:t>&gt;</a:t>
            </a:r>
            <a:br>
              <a:rPr lang="en-US" dirty="0" smtClean="0"/>
            </a:br>
            <a:r>
              <a:rPr lang="en-US" dirty="0" smtClean="0"/>
              <a:t>...</a:t>
            </a:r>
            <a:br>
              <a:rPr lang="en-US" dirty="0" smtClean="0"/>
            </a:br>
            <a:r>
              <a:rPr lang="en-US" dirty="0" smtClean="0"/>
              <a:t>&lt;/web-app&gt;</a:t>
            </a:r>
          </a:p>
          <a:p>
            <a:pPr>
              <a:buNone/>
            </a:pPr>
            <a:endParaRPr lang="en-US" dirty="0" smtClean="0"/>
          </a:p>
          <a:p>
            <a:pPr>
              <a:buNone/>
            </a:pPr>
            <a:r>
              <a:rPr lang="en-US" dirty="0" smtClean="0"/>
              <a:t>stop using EL</a:t>
            </a:r>
          </a:p>
          <a:p>
            <a:pPr>
              <a:buNone/>
            </a:pPr>
            <a:r>
              <a:rPr lang="en-US" dirty="0" smtClean="0"/>
              <a:t>----------------</a:t>
            </a:r>
          </a:p>
          <a:p>
            <a:pPr>
              <a:buNone/>
            </a:pPr>
            <a:r>
              <a:rPr lang="en-US" dirty="0" smtClean="0"/>
              <a:t>&lt;%@ page </a:t>
            </a:r>
            <a:r>
              <a:rPr lang="en-US" dirty="0" err="1" smtClean="0"/>
              <a:t>isELIgnored</a:t>
            </a:r>
            <a:r>
              <a:rPr lang="en-US" dirty="0" smtClean="0"/>
              <a:t>="true" %&gt;</a:t>
            </a:r>
            <a:br>
              <a:rPr lang="en-US" dirty="0" smtClean="0"/>
            </a:br>
            <a:r>
              <a:rPr lang="en-US" dirty="0" smtClean="0"/>
              <a:t/>
            </a:r>
            <a:br>
              <a:rPr lang="en-US" dirty="0" smtClean="0"/>
            </a:br>
            <a:r>
              <a:rPr lang="en-US" dirty="0" smtClean="0"/>
              <a:t>Note: this takes priority over the DD tag above</a:t>
            </a:r>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JSP Life Cycle</a:t>
            </a:r>
          </a:p>
        </p:txBody>
      </p:sp>
      <p:graphicFrame>
        <p:nvGraphicFramePr>
          <p:cNvPr id="439299" name="Group 3"/>
          <p:cNvGraphicFramePr>
            <a:graphicFrameLocks noGrp="1"/>
          </p:cNvGraphicFramePr>
          <p:nvPr>
            <p:ph type="tbl" idx="1"/>
          </p:nvPr>
        </p:nvGraphicFramePr>
        <p:xfrm>
          <a:off x="304800" y="1447800"/>
          <a:ext cx="8610600" cy="4897057"/>
        </p:xfrm>
        <a:graphic>
          <a:graphicData uri="http://schemas.openxmlformats.org/drawingml/2006/table">
            <a:tbl>
              <a:tblPr/>
              <a:tblGrid>
                <a:gridCol w="1543050"/>
                <a:gridCol w="406400"/>
                <a:gridCol w="974725"/>
                <a:gridCol w="893763"/>
                <a:gridCol w="406400"/>
                <a:gridCol w="1033462"/>
                <a:gridCol w="915988"/>
                <a:gridCol w="487362"/>
                <a:gridCol w="974725"/>
                <a:gridCol w="974725"/>
              </a:tblGrid>
              <a:tr h="457200">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endParaRPr kumimoji="0" lang="en-US" sz="1400" b="1" i="0" u="none" strike="noStrike" cap="none" normalizeH="0" baseline="0" smtClean="0">
                        <a:ln>
                          <a:noFill/>
                        </a:ln>
                        <a:solidFill>
                          <a:srgbClr val="003399"/>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endParaRPr kumimoji="0" lang="en-US" sz="1400" b="1" i="0" u="none" strike="noStrike" cap="none" normalizeH="0" baseline="0" smtClean="0">
                        <a:ln>
                          <a:noFill/>
                        </a:ln>
                        <a:solidFill>
                          <a:srgbClr val="003399"/>
                        </a:solidFill>
                        <a:effectLst/>
                        <a:latin typeface="Times New Roman" pitchFamily="18" charset="0"/>
                        <a:cs typeface="Times New Roman" pitchFamily="18"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endParaRPr kumimoji="0" lang="en-US" sz="1400" b="1" i="0" u="none" strike="noStrike" cap="none" normalizeH="0" baseline="0" smtClean="0">
                        <a:ln>
                          <a:noFill/>
                        </a:ln>
                        <a:solidFill>
                          <a:srgbClr val="003399"/>
                        </a:solidFill>
                        <a:effectLst/>
                        <a:latin typeface="Times New Roman" pitchFamily="18" charset="0"/>
                        <a:cs typeface="Times New Roman" pitchFamily="18"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endParaRPr kumimoji="0" lang="en-US" sz="1400" b="1" i="0" u="none" strike="noStrike" cap="none" normalizeH="0" baseline="0" smtClean="0">
                        <a:ln>
                          <a:noFill/>
                        </a:ln>
                        <a:solidFill>
                          <a:srgbClr val="003399"/>
                        </a:solidFill>
                        <a:effectLst/>
                        <a:latin typeface="Times New Roman" pitchFamily="18" charset="0"/>
                        <a:cs typeface="Times New Roman" pitchFamily="18"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Request</a:t>
                      </a:r>
                      <a:br>
                        <a:rPr kumimoji="0" lang="en-US" sz="1400" b="1" i="0" u="none" strike="noStrike" cap="none" normalizeH="0" baseline="0" smtClean="0">
                          <a:ln>
                            <a:noFill/>
                          </a:ln>
                          <a:solidFill>
                            <a:srgbClr val="003399"/>
                          </a:solidFill>
                          <a:effectLst/>
                          <a:latin typeface="Times New Roman" pitchFamily="18" charset="0"/>
                          <a:cs typeface="Times New Roman" pitchFamily="18" charset="0"/>
                        </a:rPr>
                      </a:b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JSP page translated into servlet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JSP’s Servlet compiled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3963">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Servlet instantiated and loaded into server's 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init (or equivalent) called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l"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doGet (or equivalent) called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Tx/>
                        <a:buSzPct val="100000"/>
                        <a:buFontTx/>
                        <a:buNone/>
                        <a:tabLst/>
                      </a:pPr>
                      <a:r>
                        <a:rPr kumimoji="0" lang="en-US" sz="1400" b="1" i="0" u="none" strike="noStrike" cap="none" normalizeH="0" baseline="0" smtClean="0">
                          <a:ln>
                            <a:noFill/>
                          </a:ln>
                          <a:solidFill>
                            <a:srgbClr val="003399"/>
                          </a:solidFill>
                          <a:effectLst/>
                          <a:latin typeface="Times New Roman" pitchFamily="18" charset="0"/>
                          <a:cs typeface="Times New Roman" pitchFamily="18"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Slide Number Placeholder 3"/>
          <p:cNvSpPr>
            <a:spLocks noGrp="1"/>
          </p:cNvSpPr>
          <p:nvPr>
            <p:ph type="sldNum" sz="quarter" idx="10"/>
          </p:nvPr>
        </p:nvSpPr>
        <p:spPr/>
        <p:txBody>
          <a:bodyPr/>
          <a:lstStyle/>
          <a:p>
            <a:fld id="{36B1BE33-FF67-4068-BD4F-866422A32AD5}" type="slidenum">
              <a:rPr lang="ar-SA"/>
              <a:pPr/>
              <a:t>6</a:t>
            </a:fld>
            <a:endParaRPr lang="en-US"/>
          </a:p>
        </p:txBody>
      </p:sp>
      <p:sp>
        <p:nvSpPr>
          <p:cNvPr id="17492" name="Text Box 83"/>
          <p:cNvSpPr txBox="1">
            <a:spLocks noChangeArrowheads="1"/>
          </p:cNvSpPr>
          <p:nvPr/>
        </p:nvSpPr>
        <p:spPr bwMode="auto">
          <a:xfrm>
            <a:off x="1905000" y="1981200"/>
            <a:ext cx="304800" cy="366713"/>
          </a:xfrm>
          <a:prstGeom prst="rect">
            <a:avLst/>
          </a:prstGeom>
          <a:noFill/>
          <a:ln w="9525" algn="ctr">
            <a:noFill/>
            <a:miter lim="800000"/>
            <a:headEnd/>
            <a:tailEnd/>
          </a:ln>
        </p:spPr>
        <p:txBody>
          <a:bodyPr>
            <a:spAutoFit/>
          </a:bodyPr>
          <a:lstStyle/>
          <a:p>
            <a:pPr algn="ctr">
              <a:spcBef>
                <a:spcPct val="50000"/>
              </a:spcBef>
            </a:pPr>
            <a:endParaRPr lang="en-US" b="1">
              <a:latin typeface="Constantia" pitchFamily="18" charset="0"/>
            </a:endParaRPr>
          </a:p>
        </p:txBody>
      </p:sp>
      <p:sp>
        <p:nvSpPr>
          <p:cNvPr id="439380" name="Text Box 84"/>
          <p:cNvSpPr txBox="1">
            <a:spLocks noChangeArrowheads="1"/>
          </p:cNvSpPr>
          <p:nvPr/>
        </p:nvSpPr>
        <p:spPr bwMode="auto">
          <a:xfrm rot="5400000">
            <a:off x="562769" y="3317081"/>
            <a:ext cx="2673350" cy="750888"/>
          </a:xfrm>
          <a:prstGeom prst="rect">
            <a:avLst/>
          </a:prstGeom>
          <a:noFill/>
          <a:ln w="9525" algn="ctr">
            <a:noFill/>
            <a:miter lim="800000"/>
            <a:headEnd/>
            <a:tailEnd/>
          </a:ln>
        </p:spPr>
        <p:txBody>
          <a:bodyPr>
            <a:spAutoFit/>
          </a:bodyPr>
          <a:lstStyle/>
          <a:p>
            <a:pPr algn="ctr">
              <a:lnSpc>
                <a:spcPct val="110000"/>
              </a:lnSpc>
            </a:pPr>
            <a:r>
              <a:rPr lang="en-US" b="1">
                <a:solidFill>
                  <a:srgbClr val="CC0000"/>
                </a:solidFill>
                <a:latin typeface="Constantia" pitchFamily="18" charset="0"/>
              </a:rPr>
              <a:t>Page first written</a:t>
            </a:r>
          </a:p>
          <a:p>
            <a:pPr algn="ctr">
              <a:lnSpc>
                <a:spcPct val="110000"/>
              </a:lnSpc>
            </a:pPr>
            <a:endParaRPr lang="en-US" b="1">
              <a:solidFill>
                <a:srgbClr val="CC0000"/>
              </a:solidFill>
              <a:latin typeface="Constantia" pitchFamily="18" charset="0"/>
            </a:endParaRPr>
          </a:p>
        </p:txBody>
      </p:sp>
      <p:sp>
        <p:nvSpPr>
          <p:cNvPr id="439381" name="Text Box 85"/>
          <p:cNvSpPr txBox="1">
            <a:spLocks noChangeArrowheads="1"/>
          </p:cNvSpPr>
          <p:nvPr/>
        </p:nvSpPr>
        <p:spPr bwMode="auto">
          <a:xfrm rot="5400000">
            <a:off x="2783682" y="3247231"/>
            <a:ext cx="2673350" cy="750887"/>
          </a:xfrm>
          <a:prstGeom prst="rect">
            <a:avLst/>
          </a:prstGeom>
          <a:noFill/>
          <a:ln w="9525" algn="ctr">
            <a:noFill/>
            <a:miter lim="800000"/>
            <a:headEnd/>
            <a:tailEnd/>
          </a:ln>
        </p:spPr>
        <p:txBody>
          <a:bodyPr>
            <a:spAutoFit/>
          </a:bodyPr>
          <a:lstStyle/>
          <a:p>
            <a:pPr algn="ctr">
              <a:lnSpc>
                <a:spcPct val="110000"/>
              </a:lnSpc>
            </a:pPr>
            <a:r>
              <a:rPr lang="en-US" b="1">
                <a:solidFill>
                  <a:srgbClr val="CC0000"/>
                </a:solidFill>
                <a:latin typeface="Constantia" pitchFamily="18" charset="0"/>
              </a:rPr>
              <a:t>Server restarted</a:t>
            </a:r>
          </a:p>
          <a:p>
            <a:pPr algn="ctr">
              <a:lnSpc>
                <a:spcPct val="110000"/>
              </a:lnSpc>
            </a:pPr>
            <a:endParaRPr lang="en-US" b="1">
              <a:solidFill>
                <a:srgbClr val="CC0000"/>
              </a:solidFill>
              <a:latin typeface="Constantia" pitchFamily="18" charset="0"/>
            </a:endParaRPr>
          </a:p>
        </p:txBody>
      </p:sp>
      <p:sp>
        <p:nvSpPr>
          <p:cNvPr id="439382" name="Text Box 86"/>
          <p:cNvSpPr txBox="1">
            <a:spLocks noChangeArrowheads="1"/>
          </p:cNvSpPr>
          <p:nvPr/>
        </p:nvSpPr>
        <p:spPr bwMode="auto">
          <a:xfrm rot="5400000">
            <a:off x="5287169" y="3255169"/>
            <a:ext cx="2673350" cy="750888"/>
          </a:xfrm>
          <a:prstGeom prst="rect">
            <a:avLst/>
          </a:prstGeom>
          <a:noFill/>
          <a:ln w="9525" algn="ctr">
            <a:noFill/>
            <a:miter lim="800000"/>
            <a:headEnd/>
            <a:tailEnd/>
          </a:ln>
        </p:spPr>
        <p:txBody>
          <a:bodyPr>
            <a:spAutoFit/>
          </a:bodyPr>
          <a:lstStyle/>
          <a:p>
            <a:pPr algn="ctr">
              <a:lnSpc>
                <a:spcPct val="110000"/>
              </a:lnSpc>
            </a:pPr>
            <a:r>
              <a:rPr lang="en-US" b="1">
                <a:solidFill>
                  <a:srgbClr val="CC0000"/>
                </a:solidFill>
                <a:latin typeface="Constantia" pitchFamily="18" charset="0"/>
              </a:rPr>
              <a:t>Page modified</a:t>
            </a:r>
          </a:p>
          <a:p>
            <a:pPr algn="ctr">
              <a:lnSpc>
                <a:spcPct val="110000"/>
              </a:lnSpc>
            </a:pPr>
            <a:endParaRPr lang="en-US" b="1">
              <a:solidFill>
                <a:srgbClr val="CC0000"/>
              </a:solidFill>
              <a:latin typeface="Constanti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utoRev="1" fill="hold" grpId="0" nodeType="clickEffect">
                                  <p:stCondLst>
                                    <p:cond delay="0"/>
                                  </p:stCondLst>
                                  <p:childTnLst>
                                    <p:animRot by="-5400000">
                                      <p:cBhvr>
                                        <p:cTn id="6" dur="2000" fill="hold"/>
                                        <p:tgtEl>
                                          <p:spTgt spid="439380"/>
                                        </p:tgtEl>
                                        <p:attrNameLst>
                                          <p:attrName>r</p:attrName>
                                        </p:attrNameLst>
                                      </p:cBhvr>
                                    </p:animRot>
                                  </p:childTnLst>
                                </p:cTn>
                              </p:par>
                              <p:par>
                                <p:cTn id="7" presetID="6" presetClass="emph" presetSubtype="0" autoRev="1" fill="hold" grpId="1" nodeType="withEffect">
                                  <p:stCondLst>
                                    <p:cond delay="0"/>
                                  </p:stCondLst>
                                  <p:childTnLst>
                                    <p:animScale>
                                      <p:cBhvr>
                                        <p:cTn id="8" dur="2000" fill="hold"/>
                                        <p:tgtEl>
                                          <p:spTgt spid="439380"/>
                                        </p:tgtEl>
                                      </p:cBhvr>
                                      <p:by x="250000" y="250000"/>
                                    </p:animScale>
                                  </p:childTnLst>
                                </p:cTn>
                              </p:par>
                            </p:childTnLst>
                          </p:cTn>
                        </p:par>
                      </p:childTnLst>
                    </p:cTn>
                  </p:par>
                  <p:par>
                    <p:cTn id="9" fill="hold">
                      <p:stCondLst>
                        <p:cond delay="indefinite"/>
                      </p:stCondLst>
                      <p:childTnLst>
                        <p:par>
                          <p:cTn id="10" fill="hold">
                            <p:stCondLst>
                              <p:cond delay="0"/>
                            </p:stCondLst>
                            <p:childTnLst>
                              <p:par>
                                <p:cTn id="11" presetID="8" presetClass="emph" presetSubtype="0" autoRev="1" fill="hold" grpId="0" nodeType="clickEffect">
                                  <p:stCondLst>
                                    <p:cond delay="0"/>
                                  </p:stCondLst>
                                  <p:childTnLst>
                                    <p:animRot by="-5400000">
                                      <p:cBhvr>
                                        <p:cTn id="12" dur="2000" fill="hold"/>
                                        <p:tgtEl>
                                          <p:spTgt spid="439381"/>
                                        </p:tgtEl>
                                        <p:attrNameLst>
                                          <p:attrName>r</p:attrName>
                                        </p:attrNameLst>
                                      </p:cBhvr>
                                    </p:animRot>
                                  </p:childTnLst>
                                </p:cTn>
                              </p:par>
                              <p:par>
                                <p:cTn id="13" presetID="6" presetClass="emph" presetSubtype="0" autoRev="1" fill="hold" grpId="1" nodeType="withEffect">
                                  <p:stCondLst>
                                    <p:cond delay="0"/>
                                  </p:stCondLst>
                                  <p:childTnLst>
                                    <p:animScale>
                                      <p:cBhvr>
                                        <p:cTn id="14" dur="2000" fill="hold"/>
                                        <p:tgtEl>
                                          <p:spTgt spid="439381"/>
                                        </p:tgtEl>
                                      </p:cBhvr>
                                      <p:by x="250000" y="250000"/>
                                    </p:animScale>
                                  </p:childTnLst>
                                </p:cTn>
                              </p:par>
                            </p:childTnLst>
                          </p:cTn>
                        </p:par>
                      </p:childTnLst>
                    </p:cTn>
                  </p:par>
                  <p:par>
                    <p:cTn id="15" fill="hold">
                      <p:stCondLst>
                        <p:cond delay="indefinite"/>
                      </p:stCondLst>
                      <p:childTnLst>
                        <p:par>
                          <p:cTn id="16" fill="hold">
                            <p:stCondLst>
                              <p:cond delay="0"/>
                            </p:stCondLst>
                            <p:childTnLst>
                              <p:par>
                                <p:cTn id="17" presetID="8" presetClass="emph" presetSubtype="0" autoRev="1" fill="hold" grpId="0" nodeType="clickEffect">
                                  <p:stCondLst>
                                    <p:cond delay="0"/>
                                  </p:stCondLst>
                                  <p:childTnLst>
                                    <p:animRot by="-5400000">
                                      <p:cBhvr>
                                        <p:cTn id="18" dur="2000" fill="hold"/>
                                        <p:tgtEl>
                                          <p:spTgt spid="439382"/>
                                        </p:tgtEl>
                                        <p:attrNameLst>
                                          <p:attrName>r</p:attrName>
                                        </p:attrNameLst>
                                      </p:cBhvr>
                                    </p:animRot>
                                  </p:childTnLst>
                                </p:cTn>
                              </p:par>
                              <p:par>
                                <p:cTn id="19" presetID="6" presetClass="emph" presetSubtype="0" autoRev="1" fill="hold" grpId="1" nodeType="withEffect">
                                  <p:stCondLst>
                                    <p:cond delay="0"/>
                                  </p:stCondLst>
                                  <p:childTnLst>
                                    <p:animScale>
                                      <p:cBhvr>
                                        <p:cTn id="20" dur="2000" fill="hold"/>
                                        <p:tgtEl>
                                          <p:spTgt spid="439382"/>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80" grpId="0"/>
      <p:bldP spid="439380" grpId="1"/>
      <p:bldP spid="439381" grpId="0"/>
      <p:bldP spid="439381" grpId="1"/>
      <p:bldP spid="439382" grpId="0"/>
      <p:bldP spid="439382"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EL make life Easy</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a:xfrm>
            <a:off x="457200" y="1142984"/>
            <a:ext cx="8229600" cy="4983179"/>
          </a:xfrm>
        </p:spPr>
        <p:txBody>
          <a:bodyPr>
            <a:normAutofit fontScale="92500" lnSpcReduction="10000"/>
          </a:bodyPr>
          <a:lstStyle/>
          <a:p>
            <a:pPr>
              <a:buNone/>
            </a:pPr>
            <a:r>
              <a:rPr lang="en-US" sz="1600" dirty="0" smtClean="0"/>
              <a:t>Consider this code in controller servlet</a:t>
            </a:r>
          </a:p>
          <a:p>
            <a:pPr>
              <a:buNone/>
            </a:pPr>
            <a:r>
              <a:rPr lang="en-US" sz="1600" dirty="0" smtClean="0"/>
              <a:t>-------------------------------------------------------------</a:t>
            </a:r>
          </a:p>
          <a:p>
            <a:pPr>
              <a:buNone/>
            </a:pPr>
            <a:r>
              <a:rPr lang="en-US" sz="1600" dirty="0" smtClean="0"/>
              <a:t>	</a:t>
            </a:r>
            <a:r>
              <a:rPr lang="en-US" sz="1600" dirty="0" err="1" smtClean="0"/>
              <a:t>foo.Person</a:t>
            </a:r>
            <a:r>
              <a:rPr lang="en-US" sz="1600" dirty="0" smtClean="0"/>
              <a:t> p = new </a:t>
            </a:r>
            <a:r>
              <a:rPr lang="en-US" sz="1600" dirty="0" err="1" smtClean="0"/>
              <a:t>foo.Person</a:t>
            </a:r>
            <a:r>
              <a:rPr lang="en-US" sz="1600" dirty="0" smtClean="0"/>
              <a:t>();</a:t>
            </a:r>
            <a:br>
              <a:rPr lang="en-US" sz="1600" dirty="0" smtClean="0"/>
            </a:br>
            <a:r>
              <a:rPr lang="en-US" sz="1600" dirty="0" err="1" smtClean="0"/>
              <a:t>p.setName</a:t>
            </a:r>
            <a:r>
              <a:rPr lang="en-US" sz="1600" dirty="0" smtClean="0"/>
              <a:t>("Paul");</a:t>
            </a:r>
            <a:br>
              <a:rPr lang="en-US" sz="1600" dirty="0" smtClean="0"/>
            </a:br>
            <a:r>
              <a:rPr lang="en-US" sz="1600" dirty="0" err="1" smtClean="0"/>
              <a:t>foo.Dog</a:t>
            </a:r>
            <a:r>
              <a:rPr lang="en-US" sz="1600" dirty="0" smtClean="0"/>
              <a:t> dog = new </a:t>
            </a:r>
            <a:r>
              <a:rPr lang="en-US" sz="1600" dirty="0" err="1" smtClean="0"/>
              <a:t>foo.Dog</a:t>
            </a:r>
            <a:r>
              <a:rPr lang="en-US" sz="1600" dirty="0" smtClean="0"/>
              <a:t>();</a:t>
            </a:r>
            <a:br>
              <a:rPr lang="en-US" sz="1600" dirty="0" smtClean="0"/>
            </a:br>
            <a:r>
              <a:rPr lang="en-US" sz="1600" dirty="0" err="1" smtClean="0"/>
              <a:t>dog.setName</a:t>
            </a:r>
            <a:r>
              <a:rPr lang="en-US" sz="1600" dirty="0" smtClean="0"/>
              <a:t>("Spike");</a:t>
            </a:r>
            <a:br>
              <a:rPr lang="en-US" sz="1600" dirty="0" smtClean="0"/>
            </a:br>
            <a:r>
              <a:rPr lang="en-US" sz="1600" dirty="0" err="1" smtClean="0"/>
              <a:t>p.setDog</a:t>
            </a:r>
            <a:r>
              <a:rPr lang="en-US" sz="1600" dirty="0" smtClean="0"/>
              <a:t>(dog);</a:t>
            </a:r>
            <a:br>
              <a:rPr lang="en-US" sz="1600" dirty="0" smtClean="0"/>
            </a:br>
            <a:r>
              <a:rPr lang="en-US" sz="1600" dirty="0" err="1" smtClean="0"/>
              <a:t>request.setAttribute</a:t>
            </a:r>
            <a:r>
              <a:rPr lang="en-US" sz="1600" dirty="0" smtClean="0"/>
              <a:t>("person", p);</a:t>
            </a:r>
          </a:p>
          <a:p>
            <a:pPr>
              <a:buNone/>
            </a:pPr>
            <a:endParaRPr lang="en-US" sz="1600" dirty="0" smtClean="0"/>
          </a:p>
          <a:p>
            <a:pPr>
              <a:buNone/>
            </a:pPr>
            <a:r>
              <a:rPr lang="en-US" sz="1600" dirty="0" smtClean="0"/>
              <a:t>using tags</a:t>
            </a:r>
          </a:p>
          <a:p>
            <a:pPr>
              <a:buNone/>
            </a:pPr>
            <a:r>
              <a:rPr lang="en-US" sz="1600" dirty="0" smtClean="0"/>
              <a:t>---------------</a:t>
            </a:r>
          </a:p>
          <a:p>
            <a:pPr>
              <a:buNone/>
            </a:pPr>
            <a:r>
              <a:rPr lang="en-US" sz="1600" dirty="0" smtClean="0"/>
              <a:t>&lt;%= </a:t>
            </a:r>
            <a:r>
              <a:rPr lang="en-US" sz="1600" b="1" dirty="0" smtClean="0"/>
              <a:t>((</a:t>
            </a:r>
            <a:r>
              <a:rPr lang="en-US" sz="1600" b="1" dirty="0" err="1" smtClean="0"/>
              <a:t>foo.Person</a:t>
            </a:r>
            <a:r>
              <a:rPr lang="en-US" sz="1600" b="1" dirty="0" smtClean="0"/>
              <a:t>) </a:t>
            </a:r>
            <a:r>
              <a:rPr lang="en-US" sz="1600" b="1" dirty="0" err="1" smtClean="0"/>
              <a:t>request.getAttribute</a:t>
            </a:r>
            <a:r>
              <a:rPr lang="en-US" sz="1600" b="1" dirty="0" smtClean="0"/>
              <a:t>("person")).</a:t>
            </a:r>
            <a:r>
              <a:rPr lang="en-US" sz="1600" b="1" dirty="0" err="1" smtClean="0"/>
              <a:t>getDog</a:t>
            </a:r>
            <a:r>
              <a:rPr lang="en-US" sz="1600" b="1" smtClean="0"/>
              <a:t>().</a:t>
            </a:r>
            <a:r>
              <a:rPr lang="en-US" sz="1600" b="1" dirty="0" err="1" smtClean="0"/>
              <a:t>getName</a:t>
            </a:r>
            <a:r>
              <a:rPr lang="en-US" sz="1600" b="1" dirty="0" smtClean="0"/>
              <a:t>()</a:t>
            </a:r>
            <a:r>
              <a:rPr lang="en-US" sz="1600" dirty="0" smtClean="0"/>
              <a:t> %&gt;</a:t>
            </a:r>
          </a:p>
          <a:p>
            <a:pPr>
              <a:buNone/>
            </a:pPr>
            <a:endParaRPr lang="en-US" sz="1600" dirty="0" smtClean="0"/>
          </a:p>
          <a:p>
            <a:pPr>
              <a:buNone/>
            </a:pPr>
            <a:r>
              <a:rPr lang="en-US" sz="1600" dirty="0" smtClean="0"/>
              <a:t>JSP Code using EL</a:t>
            </a:r>
          </a:p>
          <a:p>
            <a:pPr>
              <a:buNone/>
            </a:pPr>
            <a:r>
              <a:rPr lang="en-US" sz="1600" dirty="0" smtClean="0"/>
              <a:t>----------------------------</a:t>
            </a:r>
          </a:p>
          <a:p>
            <a:pPr>
              <a:buNone/>
            </a:pPr>
            <a:r>
              <a:rPr lang="en-US" sz="1600" dirty="0" smtClean="0"/>
              <a:t>&lt;html&gt;&lt;body&gt;</a:t>
            </a:r>
            <a:br>
              <a:rPr lang="en-US" sz="1600" dirty="0" smtClean="0"/>
            </a:br>
            <a:r>
              <a:rPr lang="en-US" sz="1600" dirty="0" smtClean="0"/>
              <a:t>Dog's name is: </a:t>
            </a:r>
            <a:r>
              <a:rPr lang="en-US" sz="1600" b="1" dirty="0" smtClean="0"/>
              <a:t>${person.dog.name}</a:t>
            </a:r>
          </a:p>
          <a:p>
            <a:pPr>
              <a:buNone/>
            </a:pPr>
            <a:r>
              <a:rPr lang="en-US" sz="1600" dirty="0" smtClean="0"/>
              <a:t>&lt;/body&gt;&lt;/html&gt;</a:t>
            </a:r>
            <a:endParaRPr lang="en-IN"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a:xfrm>
            <a:off x="457200" y="214290"/>
            <a:ext cx="8229600" cy="5911873"/>
          </a:xfrm>
        </p:spPr>
        <p:txBody>
          <a:bodyPr>
            <a:normAutofit/>
          </a:bodyPr>
          <a:lstStyle/>
          <a:p>
            <a:r>
              <a:rPr lang="en-US" sz="2000" dirty="0" smtClean="0"/>
              <a:t>Servlet code </a:t>
            </a:r>
          </a:p>
          <a:p>
            <a:pPr>
              <a:buNone/>
            </a:pPr>
            <a:r>
              <a:rPr lang="en-US" sz="2000" dirty="0" smtClean="0"/>
              <a:t>----------------</a:t>
            </a:r>
          </a:p>
          <a:p>
            <a:pPr>
              <a:buNone/>
            </a:pPr>
            <a:r>
              <a:rPr lang="en-US" sz="1800" dirty="0" smtClean="0"/>
              <a:t>String[] </a:t>
            </a:r>
            <a:r>
              <a:rPr lang="en-US" sz="1800" dirty="0" err="1" smtClean="0"/>
              <a:t>footballTeams</a:t>
            </a:r>
            <a:r>
              <a:rPr lang="en-US" sz="1800" dirty="0" smtClean="0"/>
              <a:t> = { "Liverpool", "Manchester </a:t>
            </a:r>
            <a:r>
              <a:rPr lang="en-US" sz="1800" dirty="0" err="1" smtClean="0"/>
              <a:t>Utd</a:t>
            </a:r>
            <a:r>
              <a:rPr lang="en-US" sz="1800" dirty="0" smtClean="0"/>
              <a:t>", "Arsenal", "Chelsea" }</a:t>
            </a:r>
            <a:br>
              <a:rPr lang="en-US" sz="1800" dirty="0" smtClean="0"/>
            </a:br>
            <a:r>
              <a:rPr lang="en-US" sz="1800" dirty="0" err="1" smtClean="0"/>
              <a:t>request.setAttribute</a:t>
            </a:r>
            <a:r>
              <a:rPr lang="en-US" sz="1800" dirty="0" smtClean="0"/>
              <a:t>("</a:t>
            </a:r>
            <a:r>
              <a:rPr lang="en-US" sz="1800" b="1" dirty="0" err="1" smtClean="0"/>
              <a:t>footballList</a:t>
            </a:r>
            <a:r>
              <a:rPr lang="en-US" sz="1800" dirty="0" smtClean="0"/>
              <a:t>", </a:t>
            </a:r>
            <a:r>
              <a:rPr lang="en-US" sz="1800" dirty="0" err="1" smtClean="0"/>
              <a:t>footballTeams</a:t>
            </a:r>
            <a:r>
              <a:rPr lang="en-US" sz="1800" dirty="0" smtClean="0"/>
              <a:t>);</a:t>
            </a:r>
          </a:p>
          <a:p>
            <a:pPr>
              <a:buNone/>
            </a:pPr>
            <a:r>
              <a:rPr lang="en-US" sz="2000" dirty="0" smtClean="0"/>
              <a:t> </a:t>
            </a:r>
          </a:p>
          <a:p>
            <a:r>
              <a:rPr lang="en-US" sz="2000" dirty="0" smtClean="0"/>
              <a:t>JSP Code </a:t>
            </a:r>
          </a:p>
          <a:p>
            <a:pPr>
              <a:buNone/>
            </a:pPr>
            <a:r>
              <a:rPr lang="en-US" sz="2000" dirty="0" smtClean="0"/>
              <a:t>--------------</a:t>
            </a:r>
          </a:p>
          <a:p>
            <a:pPr>
              <a:buNone/>
            </a:pPr>
            <a:r>
              <a:rPr lang="en-US" sz="2000" dirty="0" smtClean="0"/>
              <a:t>Favorite Team: </a:t>
            </a:r>
            <a:r>
              <a:rPr lang="en-US" sz="2000" b="1" dirty="0" smtClean="0"/>
              <a:t>${</a:t>
            </a:r>
            <a:r>
              <a:rPr lang="en-US" sz="2000" b="1" dirty="0" err="1" smtClean="0"/>
              <a:t>footballList</a:t>
            </a:r>
            <a:r>
              <a:rPr lang="en-US" sz="2000" b="1" dirty="0" smtClean="0"/>
              <a:t>[0]}</a:t>
            </a:r>
            <a:r>
              <a:rPr lang="en-US" sz="2000" dirty="0" smtClean="0"/>
              <a:t/>
            </a:r>
            <a:br>
              <a:rPr lang="en-US" sz="2000" dirty="0" smtClean="0"/>
            </a:br>
            <a:r>
              <a:rPr lang="en-US" sz="2000" dirty="0" smtClean="0"/>
              <a:t>Worst Team: </a:t>
            </a:r>
            <a:r>
              <a:rPr lang="en-US" sz="2000" b="1" dirty="0" smtClean="0"/>
              <a:t>${</a:t>
            </a:r>
            <a:r>
              <a:rPr lang="en-US" sz="2000" b="1" dirty="0" err="1" smtClean="0"/>
              <a:t>footballList</a:t>
            </a:r>
            <a:r>
              <a:rPr lang="en-US" sz="2000" b="1" dirty="0" smtClean="0"/>
              <a:t>["1"]}</a:t>
            </a:r>
            <a:r>
              <a:rPr lang="en-US" sz="2000" dirty="0" smtClean="0"/>
              <a:t/>
            </a:r>
            <a:br>
              <a:rPr lang="en-US" sz="2000" dirty="0" smtClean="0"/>
            </a:br>
            <a:r>
              <a:rPr lang="en-US" sz="2000" dirty="0" smtClean="0"/>
              <a:t/>
            </a:r>
            <a:br>
              <a:rPr lang="en-US" sz="2000" dirty="0" smtClean="0"/>
            </a:br>
            <a:r>
              <a:rPr lang="en-US" sz="2000" dirty="0" smtClean="0"/>
              <a:t>&lt;%-- using the </a:t>
            </a:r>
            <a:r>
              <a:rPr lang="en-US" sz="2000" dirty="0" err="1" smtClean="0"/>
              <a:t>arraylist</a:t>
            </a:r>
            <a:r>
              <a:rPr lang="en-US" sz="2000" dirty="0" smtClean="0"/>
              <a:t> </a:t>
            </a:r>
            <a:r>
              <a:rPr lang="en-US" sz="2000" dirty="0" err="1" smtClean="0"/>
              <a:t>toString</a:t>
            </a:r>
            <a:r>
              <a:rPr lang="en-US" sz="2000" dirty="0" smtClean="0"/>
              <a:t>() </a:t>
            </a:r>
            <a:br>
              <a:rPr lang="en-US" sz="2000" dirty="0" smtClean="0"/>
            </a:br>
            <a:r>
              <a:rPr lang="en-US" sz="2000" dirty="0" smtClean="0"/>
              <a:t>All the teams: </a:t>
            </a:r>
            <a:r>
              <a:rPr lang="en-US" sz="2000" b="1" dirty="0" smtClean="0"/>
              <a:t>${</a:t>
            </a:r>
            <a:r>
              <a:rPr lang="en-US" sz="2000" b="1" dirty="0" err="1" smtClean="0"/>
              <a:t>footballList</a:t>
            </a:r>
            <a:r>
              <a:rPr lang="en-US" sz="2000" b="1" dirty="0" smtClean="0"/>
              <a:t>}</a:t>
            </a:r>
            <a:r>
              <a:rPr lang="en-US" sz="2000" dirty="0" smtClean="0"/>
              <a:t> </a:t>
            </a:r>
          </a:p>
          <a:p>
            <a:pPr>
              <a:buNone/>
            </a:pPr>
            <a:endParaRPr lang="en-US" sz="2000" dirty="0" smtClean="0"/>
          </a:p>
          <a:p>
            <a:r>
              <a:rPr lang="en-US" sz="2000" dirty="0" smtClean="0"/>
              <a:t>Note: The index value in the brackets is a String literal</a:t>
            </a:r>
            <a:endParaRPr lang="en-IN" sz="2000" dirty="0" smtClean="0"/>
          </a:p>
          <a:p>
            <a:r>
              <a:rPr lang="en-US" sz="2000" dirty="0" smtClean="0"/>
              <a:t> which means it gets coerced into an </a:t>
            </a:r>
            <a:r>
              <a:rPr lang="en-US" sz="2000" dirty="0" err="1" smtClean="0"/>
              <a:t>int</a:t>
            </a:r>
            <a:r>
              <a:rPr lang="en-US" sz="2000" dirty="0" smtClean="0"/>
              <a:t>, which means ["one"] would not work but ["10"] would.</a:t>
            </a:r>
            <a:endParaRPr lang="en-I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a:xfrm>
            <a:off x="457200" y="428604"/>
            <a:ext cx="8229600" cy="5697559"/>
          </a:xfrm>
        </p:spPr>
        <p:txBody>
          <a:bodyPr>
            <a:normAutofit fontScale="70000" lnSpcReduction="20000"/>
          </a:bodyPr>
          <a:lstStyle/>
          <a:p>
            <a:r>
              <a:rPr lang="en-US" dirty="0" smtClean="0"/>
              <a:t>Servlet code</a:t>
            </a:r>
          </a:p>
          <a:p>
            <a:pPr>
              <a:buNone/>
            </a:pPr>
            <a:r>
              <a:rPr lang="en-US" dirty="0" smtClean="0"/>
              <a:t>-----------------------</a:t>
            </a:r>
          </a:p>
          <a:p>
            <a:pPr>
              <a:buNone/>
            </a:pPr>
            <a:r>
              <a:rPr lang="en-US" dirty="0" err="1" smtClean="0"/>
              <a:t>java.util.Map</a:t>
            </a:r>
            <a:r>
              <a:rPr lang="en-US" dirty="0" smtClean="0"/>
              <a:t> </a:t>
            </a:r>
            <a:r>
              <a:rPr lang="en-US" b="1" dirty="0" err="1" smtClean="0"/>
              <a:t>foodMap</a:t>
            </a:r>
            <a:r>
              <a:rPr lang="en-US" dirty="0" smtClean="0"/>
              <a:t> = new </a:t>
            </a:r>
            <a:r>
              <a:rPr lang="en-US" dirty="0" err="1" smtClean="0"/>
              <a:t>java.util.HashMap</a:t>
            </a:r>
            <a:r>
              <a:rPr lang="en-US" dirty="0" smtClean="0"/>
              <a:t>();</a:t>
            </a:r>
            <a:br>
              <a:rPr lang="en-US" dirty="0" smtClean="0"/>
            </a:br>
            <a:r>
              <a:rPr lang="en-US" dirty="0" smtClean="0"/>
              <a:t/>
            </a:r>
            <a:br>
              <a:rPr lang="en-US" dirty="0" smtClean="0"/>
            </a:br>
            <a:r>
              <a:rPr lang="en-US" dirty="0" err="1" smtClean="0"/>
              <a:t>foodMap.put</a:t>
            </a:r>
            <a:r>
              <a:rPr lang="en-US" dirty="0" smtClean="0"/>
              <a:t>("Fruit", "Banana");</a:t>
            </a:r>
            <a:br>
              <a:rPr lang="en-US" dirty="0" smtClean="0"/>
            </a:br>
            <a:r>
              <a:rPr lang="en-US" dirty="0" err="1" smtClean="0"/>
              <a:t>foodMap.put</a:t>
            </a:r>
            <a:r>
              <a:rPr lang="en-US" dirty="0" smtClean="0"/>
              <a:t>("</a:t>
            </a:r>
            <a:r>
              <a:rPr lang="en-US" dirty="0" err="1" smtClean="0"/>
              <a:t>TakeAway</a:t>
            </a:r>
            <a:r>
              <a:rPr lang="en-US" dirty="0" smtClean="0"/>
              <a:t>", "Indian"); </a:t>
            </a:r>
            <a:br>
              <a:rPr lang="en-US" dirty="0" smtClean="0"/>
            </a:br>
            <a:r>
              <a:rPr lang="en-US" dirty="0" err="1" smtClean="0"/>
              <a:t>foodMap.put</a:t>
            </a:r>
            <a:r>
              <a:rPr lang="en-US" dirty="0" smtClean="0"/>
              <a:t>("Drink", "Larger");</a:t>
            </a:r>
            <a:br>
              <a:rPr lang="en-US" dirty="0" smtClean="0"/>
            </a:br>
            <a:r>
              <a:rPr lang="en-US" dirty="0" err="1" smtClean="0"/>
              <a:t>foodMap.put</a:t>
            </a:r>
            <a:r>
              <a:rPr lang="en-US" dirty="0" smtClean="0"/>
              <a:t>("Dessert", "</a:t>
            </a:r>
            <a:r>
              <a:rPr lang="en-US" dirty="0" err="1" smtClean="0"/>
              <a:t>IceCream</a:t>
            </a:r>
            <a:r>
              <a:rPr lang="en-US" dirty="0" smtClean="0"/>
              <a:t>"); </a:t>
            </a:r>
            <a:br>
              <a:rPr lang="en-US" dirty="0" smtClean="0"/>
            </a:br>
            <a:r>
              <a:rPr lang="en-US" dirty="0" err="1" smtClean="0"/>
              <a:t>foodMap.put</a:t>
            </a:r>
            <a:r>
              <a:rPr lang="en-US" dirty="0" smtClean="0"/>
              <a:t>("</a:t>
            </a:r>
            <a:r>
              <a:rPr lang="en-US" dirty="0" err="1" smtClean="0"/>
              <a:t>HotDrink</a:t>
            </a:r>
            <a:r>
              <a:rPr lang="en-US" dirty="0" smtClean="0"/>
              <a:t>", "Coffee");</a:t>
            </a:r>
            <a:br>
              <a:rPr lang="en-US" dirty="0" smtClean="0"/>
            </a:br>
            <a:r>
              <a:rPr lang="en-US" dirty="0" smtClean="0"/>
              <a:t/>
            </a:r>
            <a:br>
              <a:rPr lang="en-US" dirty="0" smtClean="0"/>
            </a:br>
            <a:r>
              <a:rPr lang="en-US" dirty="0" smtClean="0"/>
              <a:t>String[] </a:t>
            </a:r>
            <a:r>
              <a:rPr lang="en-US" b="1" dirty="0" err="1" smtClean="0"/>
              <a:t>foodTypes</a:t>
            </a:r>
            <a:r>
              <a:rPr lang="en-US" dirty="0" smtClean="0"/>
              <a:t> = {"Fruit", "</a:t>
            </a:r>
            <a:r>
              <a:rPr lang="en-US" dirty="0" err="1" smtClean="0"/>
              <a:t>TakeAway</a:t>
            </a:r>
            <a:r>
              <a:rPr lang="en-US" dirty="0" smtClean="0"/>
              <a:t>", "Drink", "Dessert", "</a:t>
            </a:r>
            <a:r>
              <a:rPr lang="en-US" dirty="0" err="1" smtClean="0"/>
              <a:t>HotDrink</a:t>
            </a:r>
            <a:r>
              <a:rPr lang="en-US" dirty="0" smtClean="0"/>
              <a:t>"}</a:t>
            </a:r>
            <a:br>
              <a:rPr lang="en-US" dirty="0" smtClean="0"/>
            </a:br>
            <a:r>
              <a:rPr lang="en-US" dirty="0" err="1" smtClean="0"/>
              <a:t>request.setAttribute</a:t>
            </a:r>
            <a:r>
              <a:rPr lang="en-US" dirty="0" smtClean="0"/>
              <a:t>("</a:t>
            </a:r>
            <a:r>
              <a:rPr lang="en-US" b="1" dirty="0" err="1" smtClean="0"/>
              <a:t>foodMap</a:t>
            </a:r>
            <a:r>
              <a:rPr lang="en-US" dirty="0" smtClean="0"/>
              <a:t>", </a:t>
            </a:r>
            <a:r>
              <a:rPr lang="en-US" dirty="0" err="1" smtClean="0"/>
              <a:t>foodMap</a:t>
            </a:r>
            <a:r>
              <a:rPr lang="en-US" dirty="0" smtClean="0"/>
              <a:t>); </a:t>
            </a:r>
          </a:p>
          <a:p>
            <a:pPr>
              <a:buNone/>
            </a:pPr>
            <a:endParaRPr lang="en-US" dirty="0" smtClean="0"/>
          </a:p>
          <a:p>
            <a:pPr>
              <a:buNone/>
            </a:pPr>
            <a:r>
              <a:rPr lang="en-US" dirty="0" smtClean="0"/>
              <a:t>JSP Code </a:t>
            </a:r>
          </a:p>
          <a:p>
            <a:pPr>
              <a:buNone/>
            </a:pPr>
            <a:r>
              <a:rPr lang="en-US" dirty="0" smtClean="0"/>
              <a:t>------------</a:t>
            </a:r>
          </a:p>
          <a:p>
            <a:pPr>
              <a:buNone/>
            </a:pPr>
            <a:r>
              <a:rPr lang="en-US" dirty="0" smtClean="0"/>
              <a:t>Favorite Hot Drink is: </a:t>
            </a:r>
            <a:r>
              <a:rPr lang="en-US" b="1" dirty="0" smtClean="0"/>
              <a:t>${</a:t>
            </a:r>
            <a:r>
              <a:rPr lang="en-US" b="1" dirty="0" err="1" smtClean="0"/>
              <a:t>foodMap.HotDrink</a:t>
            </a:r>
            <a:r>
              <a:rPr lang="en-US" b="1" dirty="0" smtClean="0"/>
              <a:t>}</a:t>
            </a:r>
            <a:r>
              <a:rPr lang="en-US" dirty="0" smtClean="0"/>
              <a:t/>
            </a:r>
            <a:br>
              <a:rPr lang="en-US" dirty="0" smtClean="0"/>
            </a:br>
            <a:r>
              <a:rPr lang="en-US" dirty="0" smtClean="0"/>
              <a:t/>
            </a:r>
            <a:br>
              <a:rPr lang="en-US" dirty="0" smtClean="0"/>
            </a:br>
            <a:r>
              <a:rPr lang="en-US" dirty="0" smtClean="0"/>
              <a:t>Favorite Take-Away is: </a:t>
            </a:r>
            <a:r>
              <a:rPr lang="en-US" b="1" dirty="0" smtClean="0"/>
              <a:t>${</a:t>
            </a:r>
            <a:r>
              <a:rPr lang="en-US" b="1" dirty="0" err="1" smtClean="0"/>
              <a:t>foodMap</a:t>
            </a:r>
            <a:r>
              <a:rPr lang="en-US" b="1" dirty="0" smtClean="0"/>
              <a:t>["</a:t>
            </a:r>
            <a:r>
              <a:rPr lang="en-US" b="1" dirty="0" err="1" smtClean="0"/>
              <a:t>TakeAway</a:t>
            </a:r>
            <a:r>
              <a:rPr lang="en-US" b="1" dirty="0" smtClean="0"/>
              <a:t>"]}</a:t>
            </a:r>
            <a:br>
              <a:rPr lang="en-US" b="1" dirty="0" smtClean="0"/>
            </a:br>
            <a:r>
              <a:rPr lang="en-US" b="1" dirty="0" smtClean="0"/>
              <a:t/>
            </a:r>
            <a:br>
              <a:rPr lang="en-US" b="1" dirty="0" smtClean="0"/>
            </a:br>
            <a:r>
              <a:rPr lang="en-US" dirty="0" smtClean="0"/>
              <a:t>Favorite Dessert is: </a:t>
            </a:r>
            <a:r>
              <a:rPr lang="en-US" b="1" dirty="0" smtClean="0"/>
              <a:t>${</a:t>
            </a:r>
            <a:r>
              <a:rPr lang="en-US" b="1" dirty="0" err="1" smtClean="0"/>
              <a:t>foodMap</a:t>
            </a:r>
            <a:r>
              <a:rPr lang="en-US" b="1" dirty="0" smtClean="0"/>
              <a:t>[</a:t>
            </a:r>
            <a:r>
              <a:rPr lang="en-US" b="1" dirty="0" err="1" smtClean="0"/>
              <a:t>foodTypes</a:t>
            </a:r>
            <a:r>
              <a:rPr lang="en-US" b="1" dirty="0" smtClean="0"/>
              <a:t>[3]]}</a:t>
            </a:r>
            <a:endParaRPr lang="en-US" dirty="0" smtClean="0"/>
          </a:p>
          <a:p>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Using </a:t>
            </a:r>
            <a:r>
              <a:rPr lang="en-US" b="1" dirty="0" err="1" smtClean="0"/>
              <a:t>paramValues</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a:xfrm>
            <a:off x="457200" y="1000108"/>
            <a:ext cx="8229600" cy="5126055"/>
          </a:xfrm>
        </p:spPr>
        <p:txBody>
          <a:bodyPr>
            <a:normAutofit fontScale="62500" lnSpcReduction="20000"/>
          </a:bodyPr>
          <a:lstStyle/>
          <a:p>
            <a:r>
              <a:rPr lang="en-US" dirty="0" smtClean="0"/>
              <a:t>Use </a:t>
            </a:r>
            <a:r>
              <a:rPr lang="en-US" b="1" dirty="0" err="1" smtClean="0"/>
              <a:t>paramValues</a:t>
            </a:r>
            <a:r>
              <a:rPr lang="en-US" b="1" dirty="0" smtClean="0"/>
              <a:t>  </a:t>
            </a:r>
            <a:r>
              <a:rPr lang="en-US" dirty="0" smtClean="0"/>
              <a:t>when you want multiple values for one given parameter name</a:t>
            </a:r>
          </a:p>
          <a:p>
            <a:endParaRPr lang="en-US" dirty="0" smtClean="0"/>
          </a:p>
          <a:p>
            <a:r>
              <a:rPr lang="en-US" dirty="0" smtClean="0"/>
              <a:t>Example</a:t>
            </a:r>
          </a:p>
          <a:p>
            <a:pPr>
              <a:buNone/>
            </a:pPr>
            <a:r>
              <a:rPr lang="en-US" dirty="0" smtClean="0"/>
              <a:t>----------</a:t>
            </a:r>
          </a:p>
          <a:p>
            <a:pPr>
              <a:buNone/>
            </a:pPr>
            <a:r>
              <a:rPr lang="en-US" dirty="0" smtClean="0"/>
              <a:t>HTML Form</a:t>
            </a:r>
          </a:p>
          <a:p>
            <a:pPr>
              <a:buNone/>
            </a:pPr>
            <a:r>
              <a:rPr lang="en-US" dirty="0" smtClean="0"/>
              <a:t>&lt;html&gt;&lt;body&gt;</a:t>
            </a:r>
            <a:br>
              <a:rPr lang="en-US" dirty="0" smtClean="0"/>
            </a:br>
            <a:r>
              <a:rPr lang="en-US" dirty="0" smtClean="0"/>
              <a:t/>
            </a:r>
            <a:br>
              <a:rPr lang="en-US" dirty="0" smtClean="0"/>
            </a:br>
            <a:r>
              <a:rPr lang="en-US" dirty="0" smtClean="0"/>
              <a:t>&lt;form action="TestBean.jsp"&gt;</a:t>
            </a:r>
            <a:br>
              <a:rPr lang="en-US" dirty="0" smtClean="0"/>
            </a:br>
            <a:r>
              <a:rPr lang="en-US" dirty="0" smtClean="0"/>
              <a:t>  name: &lt;input type="text" name="name"&gt;</a:t>
            </a:r>
            <a:br>
              <a:rPr lang="en-US" dirty="0" smtClean="0"/>
            </a:br>
            <a:r>
              <a:rPr lang="en-US" dirty="0" smtClean="0"/>
              <a:t>  ID: &lt;input type="text" </a:t>
            </a:r>
            <a:r>
              <a:rPr lang="en-US" dirty="0" err="1" smtClean="0"/>
              <a:t>name"empID</a:t>
            </a:r>
            <a:r>
              <a:rPr lang="en-US" dirty="0" smtClean="0"/>
              <a:t>"&gt;</a:t>
            </a:r>
            <a:br>
              <a:rPr lang="en-US" dirty="0" smtClean="0"/>
            </a:br>
            <a:r>
              <a:rPr lang="en-US" dirty="0" smtClean="0"/>
              <a:t/>
            </a:r>
            <a:br>
              <a:rPr lang="en-US" dirty="0" smtClean="0"/>
            </a:br>
            <a:r>
              <a:rPr lang="en-US" dirty="0" smtClean="0"/>
              <a:t>  First food: &lt;input type="text" </a:t>
            </a:r>
            <a:r>
              <a:rPr lang="en-US" b="1" dirty="0" smtClean="0"/>
              <a:t>name="food"</a:t>
            </a:r>
            <a:r>
              <a:rPr lang="en-US" dirty="0" smtClean="0"/>
              <a:t>&gt;</a:t>
            </a:r>
            <a:br>
              <a:rPr lang="en-US" dirty="0" smtClean="0"/>
            </a:br>
            <a:r>
              <a:rPr lang="en-US" dirty="0" smtClean="0"/>
              <a:t>  Second food: &lt;input type="text" </a:t>
            </a:r>
            <a:r>
              <a:rPr lang="en-US" b="1" dirty="0" smtClean="0"/>
              <a:t>name="food"</a:t>
            </a:r>
            <a:r>
              <a:rPr lang="en-US" dirty="0" smtClean="0"/>
              <a:t>&gt; </a:t>
            </a:r>
            <a:br>
              <a:rPr lang="en-US" dirty="0" smtClean="0"/>
            </a:br>
            <a:r>
              <a:rPr lang="en-US" dirty="0" smtClean="0"/>
              <a:t/>
            </a:r>
            <a:br>
              <a:rPr lang="en-US" dirty="0" smtClean="0"/>
            </a:br>
            <a:r>
              <a:rPr lang="en-US" dirty="0" smtClean="0"/>
              <a:t>  &lt;input type="submit"&gt;</a:t>
            </a:r>
            <a:br>
              <a:rPr lang="en-US" dirty="0" smtClean="0"/>
            </a:br>
            <a:r>
              <a:rPr lang="en-US" dirty="0" smtClean="0"/>
              <a:t>&lt;/form&gt;</a:t>
            </a:r>
            <a:br>
              <a:rPr lang="en-US" dirty="0" smtClean="0"/>
            </a:br>
            <a:r>
              <a:rPr lang="en-US" dirty="0" smtClean="0"/>
              <a:t/>
            </a:r>
            <a:br>
              <a:rPr lang="en-US" dirty="0" smtClean="0"/>
            </a:br>
            <a:r>
              <a:rPr lang="en-US" dirty="0" smtClean="0"/>
              <a:t>&lt;/body&gt;&lt;/html&gt;</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92500" lnSpcReduction="20000"/>
          </a:bodyPr>
          <a:lstStyle/>
          <a:p>
            <a:r>
              <a:rPr lang="en-US" dirty="0" smtClean="0"/>
              <a:t>JSP Code</a:t>
            </a:r>
          </a:p>
          <a:p>
            <a:pPr>
              <a:buNone/>
            </a:pPr>
            <a:r>
              <a:rPr lang="en-US" dirty="0" smtClean="0"/>
              <a:t>--------------</a:t>
            </a:r>
          </a:p>
          <a:p>
            <a:pPr>
              <a:buNone/>
            </a:pPr>
            <a:r>
              <a:rPr lang="en-US" dirty="0" smtClean="0"/>
              <a:t>	Request </a:t>
            </a:r>
            <a:r>
              <a:rPr lang="en-US" dirty="0" err="1" smtClean="0"/>
              <a:t>param</a:t>
            </a:r>
            <a:r>
              <a:rPr lang="en-US" dirty="0" smtClean="0"/>
              <a:t> name is: </a:t>
            </a:r>
            <a:r>
              <a:rPr lang="en-US" b="1" dirty="0" smtClean="0"/>
              <a:t>${param.name}</a:t>
            </a:r>
            <a:r>
              <a:rPr lang="en-US" dirty="0" smtClean="0"/>
              <a:t> &lt;</a:t>
            </a:r>
            <a:r>
              <a:rPr lang="en-US" dirty="0" err="1" smtClean="0"/>
              <a:t>br</a:t>
            </a:r>
            <a:r>
              <a:rPr lang="en-US" dirty="0" smtClean="0"/>
              <a:t>&gt;</a:t>
            </a:r>
            <a:br>
              <a:rPr lang="en-US" dirty="0" smtClean="0"/>
            </a:br>
            <a:r>
              <a:rPr lang="en-US" dirty="0" smtClean="0"/>
              <a:t/>
            </a:r>
            <a:br>
              <a:rPr lang="en-US" dirty="0" smtClean="0"/>
            </a:br>
            <a:r>
              <a:rPr lang="en-US" dirty="0" smtClean="0"/>
              <a:t>Request </a:t>
            </a:r>
            <a:r>
              <a:rPr lang="en-US" dirty="0" err="1" smtClean="0"/>
              <a:t>param</a:t>
            </a:r>
            <a:r>
              <a:rPr lang="en-US" dirty="0" smtClean="0"/>
              <a:t> </a:t>
            </a:r>
            <a:r>
              <a:rPr lang="en-US" dirty="0" err="1" smtClean="0"/>
              <a:t>empID</a:t>
            </a:r>
            <a:r>
              <a:rPr lang="en-US" dirty="0" smtClean="0"/>
              <a:t> is: </a:t>
            </a:r>
            <a:r>
              <a:rPr lang="en-US" b="1" dirty="0" smtClean="0"/>
              <a:t>${</a:t>
            </a:r>
            <a:r>
              <a:rPr lang="en-US" b="1" dirty="0" err="1" smtClean="0"/>
              <a:t>param.empID</a:t>
            </a:r>
            <a:r>
              <a:rPr lang="en-US" b="1" dirty="0" smtClean="0"/>
              <a:t>}</a:t>
            </a:r>
            <a:r>
              <a:rPr lang="en-US" dirty="0" smtClean="0"/>
              <a:t> &lt;</a:t>
            </a:r>
            <a:r>
              <a:rPr lang="en-US" dirty="0" err="1" smtClean="0"/>
              <a:t>br</a:t>
            </a:r>
            <a:r>
              <a:rPr lang="en-US" dirty="0" smtClean="0"/>
              <a:t>&gt;</a:t>
            </a:r>
            <a:br>
              <a:rPr lang="en-US" dirty="0" smtClean="0"/>
            </a:br>
            <a:r>
              <a:rPr lang="en-US" dirty="0" smtClean="0"/>
              <a:t/>
            </a:r>
            <a:br>
              <a:rPr lang="en-US" dirty="0" smtClean="0"/>
            </a:br>
            <a:r>
              <a:rPr lang="en-US" dirty="0" smtClean="0"/>
              <a:t>&lt;%-- you will only get the first value --&gt; </a:t>
            </a:r>
            <a:br>
              <a:rPr lang="en-US" dirty="0" smtClean="0"/>
            </a:br>
            <a:r>
              <a:rPr lang="en-US" dirty="0" smtClean="0"/>
              <a:t>Request </a:t>
            </a:r>
            <a:r>
              <a:rPr lang="en-US" dirty="0" err="1" smtClean="0"/>
              <a:t>param</a:t>
            </a:r>
            <a:r>
              <a:rPr lang="en-US" dirty="0" smtClean="0"/>
              <a:t> food is: </a:t>
            </a:r>
            <a:r>
              <a:rPr lang="en-US" b="1" dirty="0" smtClean="0"/>
              <a:t>${</a:t>
            </a:r>
            <a:r>
              <a:rPr lang="en-US" b="1" dirty="0" err="1" smtClean="0"/>
              <a:t>param.food</a:t>
            </a:r>
            <a:r>
              <a:rPr lang="en-US" b="1" dirty="0" smtClean="0"/>
              <a:t>}</a:t>
            </a:r>
            <a:r>
              <a:rPr lang="en-US" dirty="0" smtClean="0"/>
              <a:t> &lt;</a:t>
            </a:r>
            <a:r>
              <a:rPr lang="en-US" dirty="0" err="1" smtClean="0"/>
              <a:t>br</a:t>
            </a:r>
            <a:r>
              <a:rPr lang="en-US" dirty="0" smtClean="0"/>
              <a:t>&gt;</a:t>
            </a:r>
            <a:br>
              <a:rPr lang="en-US" dirty="0" smtClean="0"/>
            </a:br>
            <a:r>
              <a:rPr lang="en-US" dirty="0" smtClean="0"/>
              <a:t/>
            </a:r>
            <a:br>
              <a:rPr lang="en-US" dirty="0" smtClean="0"/>
            </a:br>
            <a:r>
              <a:rPr lang="en-US" dirty="0" smtClean="0"/>
              <a:t>First food is: </a:t>
            </a:r>
            <a:r>
              <a:rPr lang="en-US" b="1" dirty="0" smtClean="0"/>
              <a:t>${</a:t>
            </a:r>
            <a:r>
              <a:rPr lang="en-US" b="1" dirty="0" err="1" smtClean="0"/>
              <a:t>paramValues.food</a:t>
            </a:r>
            <a:r>
              <a:rPr lang="en-US" b="1" dirty="0" smtClean="0"/>
              <a:t>[0]}</a:t>
            </a:r>
            <a:r>
              <a:rPr lang="en-US" dirty="0" smtClean="0"/>
              <a:t> &lt;</a:t>
            </a:r>
            <a:r>
              <a:rPr lang="en-US" dirty="0" err="1" smtClean="0"/>
              <a:t>br</a:t>
            </a:r>
            <a:r>
              <a:rPr lang="en-US" dirty="0" smtClean="0"/>
              <a:t>&gt;</a:t>
            </a:r>
            <a:br>
              <a:rPr lang="en-US" dirty="0" smtClean="0"/>
            </a:br>
            <a:r>
              <a:rPr lang="en-US" dirty="0" smtClean="0"/>
              <a:t/>
            </a:r>
            <a:br>
              <a:rPr lang="en-US" dirty="0" smtClean="0"/>
            </a:br>
            <a:r>
              <a:rPr lang="en-US" dirty="0" smtClean="0"/>
              <a:t>Second food is: </a:t>
            </a:r>
            <a:r>
              <a:rPr lang="en-US" b="1" dirty="0" smtClean="0"/>
              <a:t>${</a:t>
            </a:r>
            <a:r>
              <a:rPr lang="en-US" b="1" dirty="0" err="1" smtClean="0"/>
              <a:t>paramValues.food</a:t>
            </a:r>
            <a:r>
              <a:rPr lang="en-US" b="1" dirty="0" smtClean="0"/>
              <a:t>[1]}</a:t>
            </a:r>
            <a:r>
              <a:rPr lang="en-US" dirty="0" smtClean="0"/>
              <a:t> &lt;</a:t>
            </a:r>
            <a:r>
              <a:rPr lang="en-US" dirty="0" err="1" smtClean="0"/>
              <a:t>br</a:t>
            </a:r>
            <a:r>
              <a:rPr lang="en-US" dirty="0" smtClean="0"/>
              <a:t>&gt;</a:t>
            </a:r>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other parameters with EL</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normAutofit fontScale="55000" lnSpcReduction="20000"/>
          </a:bodyPr>
          <a:lstStyle/>
          <a:p>
            <a:r>
              <a:rPr lang="en-US" dirty="0" smtClean="0">
                <a:solidFill>
                  <a:srgbClr val="FF0000"/>
                </a:solidFill>
              </a:rPr>
              <a:t>host header</a:t>
            </a:r>
          </a:p>
          <a:p>
            <a:pPr>
              <a:buNone/>
            </a:pPr>
            <a:r>
              <a:rPr lang="en-US" dirty="0" smtClean="0"/>
              <a:t>		Host is: &lt;%= </a:t>
            </a:r>
            <a:r>
              <a:rPr lang="en-US" dirty="0" err="1" smtClean="0"/>
              <a:t>request.getHeader</a:t>
            </a:r>
            <a:r>
              <a:rPr lang="en-US" dirty="0" smtClean="0"/>
              <a:t>("host) %&gt;</a:t>
            </a:r>
            <a:br>
              <a:rPr lang="en-US" dirty="0" smtClean="0"/>
            </a:br>
            <a:r>
              <a:rPr lang="en-US" dirty="0" smtClean="0"/>
              <a:t>	Host is: ${header["host"]}</a:t>
            </a:r>
            <a:br>
              <a:rPr lang="en-US" dirty="0" smtClean="0"/>
            </a:br>
            <a:r>
              <a:rPr lang="en-US" dirty="0" smtClean="0"/>
              <a:t>	Host is: $</a:t>
            </a:r>
            <a:r>
              <a:rPr lang="en-US" dirty="0" err="1" smtClean="0"/>
              <a:t>header.host</a:t>
            </a:r>
            <a:r>
              <a:rPr lang="en-US" dirty="0" smtClean="0"/>
              <a:t>}</a:t>
            </a:r>
          </a:p>
          <a:p>
            <a:pPr>
              <a:buNone/>
            </a:pPr>
            <a:endParaRPr lang="en-US" dirty="0" smtClean="0"/>
          </a:p>
          <a:p>
            <a:r>
              <a:rPr lang="en-US" dirty="0" smtClean="0">
                <a:solidFill>
                  <a:srgbClr val="FF0000"/>
                </a:solidFill>
              </a:rPr>
              <a:t>Request method (Post or Get)</a:t>
            </a:r>
          </a:p>
          <a:p>
            <a:pPr>
              <a:buNone/>
            </a:pPr>
            <a:r>
              <a:rPr lang="en-US" dirty="0" smtClean="0"/>
              <a:t>		Method is: ${</a:t>
            </a:r>
            <a:r>
              <a:rPr lang="en-US" dirty="0" err="1" smtClean="0"/>
              <a:t>pageContext.request.method</a:t>
            </a:r>
            <a:r>
              <a:rPr lang="en-US" dirty="0" smtClean="0"/>
              <a:t>}</a:t>
            </a:r>
          </a:p>
          <a:p>
            <a:pPr>
              <a:buNone/>
            </a:pPr>
            <a:endParaRPr lang="en-US" dirty="0" smtClean="0"/>
          </a:p>
          <a:p>
            <a:r>
              <a:rPr lang="en-US" dirty="0" smtClean="0">
                <a:solidFill>
                  <a:srgbClr val="FF0000"/>
                </a:solidFill>
              </a:rPr>
              <a:t>Cookie information</a:t>
            </a:r>
          </a:p>
          <a:p>
            <a:pPr>
              <a:buNone/>
            </a:pPr>
            <a:r>
              <a:rPr lang="en-US" dirty="0" smtClean="0"/>
              <a:t>		Username is: ${</a:t>
            </a:r>
            <a:r>
              <a:rPr lang="en-US" dirty="0" err="1" smtClean="0"/>
              <a:t>cookie.userName.value</a:t>
            </a:r>
            <a:r>
              <a:rPr lang="en-US" dirty="0" smtClean="0"/>
              <a:t>}</a:t>
            </a:r>
          </a:p>
          <a:p>
            <a:pPr>
              <a:buNone/>
            </a:pPr>
            <a:endParaRPr lang="en-US" dirty="0" smtClean="0"/>
          </a:p>
          <a:p>
            <a:r>
              <a:rPr lang="en-US" dirty="0" smtClean="0">
                <a:solidFill>
                  <a:srgbClr val="FF0000"/>
                </a:solidFill>
              </a:rPr>
              <a:t>Context init parameter</a:t>
            </a:r>
          </a:p>
          <a:p>
            <a:pPr>
              <a:buNone/>
            </a:pPr>
            <a:r>
              <a:rPr lang="en-US" dirty="0" smtClean="0"/>
              <a:t>	email is: &lt;%= </a:t>
            </a:r>
            <a:r>
              <a:rPr lang="en-US" dirty="0" err="1" smtClean="0"/>
              <a:t>application.getInitParameter</a:t>
            </a:r>
            <a:r>
              <a:rPr lang="en-US" dirty="0" smtClean="0"/>
              <a:t>("</a:t>
            </a:r>
            <a:r>
              <a:rPr lang="en-US" dirty="0" err="1" smtClean="0"/>
              <a:t>mainEmail</a:t>
            </a:r>
            <a:r>
              <a:rPr lang="en-US" dirty="0" smtClean="0"/>
              <a:t>") %&gt; </a:t>
            </a:r>
            <a:br>
              <a:rPr lang="en-US" dirty="0" smtClean="0"/>
            </a:br>
            <a:r>
              <a:rPr lang="en-US" dirty="0" smtClean="0"/>
              <a:t/>
            </a:r>
            <a:br>
              <a:rPr lang="en-US" dirty="0" smtClean="0"/>
            </a:br>
            <a:r>
              <a:rPr lang="en-US" dirty="0" smtClean="0"/>
              <a:t>email is: {$</a:t>
            </a:r>
            <a:r>
              <a:rPr lang="en-US" dirty="0" err="1" smtClean="0"/>
              <a:t>initParam.mainEmail</a:t>
            </a:r>
            <a:r>
              <a:rPr lang="en-US" dirty="0" smtClean="0"/>
              <a:t>}</a:t>
            </a:r>
            <a:br>
              <a:rPr lang="en-US" dirty="0" smtClean="0"/>
            </a:br>
            <a:r>
              <a:rPr lang="en-US" dirty="0" smtClean="0"/>
              <a:t/>
            </a:r>
            <a:br>
              <a:rPr lang="en-US" dirty="0" smtClean="0"/>
            </a:br>
            <a:r>
              <a:rPr lang="en-US" dirty="0" smtClean="0"/>
              <a:t>note: you need to configure the parameter in the DD</a:t>
            </a:r>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graphicFrame>
        <p:nvGraphicFramePr>
          <p:cNvPr id="6" name="Content Placeholder 5"/>
          <p:cNvGraphicFramePr>
            <a:graphicFrameLocks noGrp="1"/>
          </p:cNvGraphicFramePr>
          <p:nvPr>
            <p:ph sz="quarter" idx="1"/>
          </p:nvPr>
        </p:nvGraphicFramePr>
        <p:xfrm>
          <a:off x="642910" y="1500175"/>
          <a:ext cx="8229600" cy="4532052"/>
        </p:xfrm>
        <a:graphic>
          <a:graphicData uri="http://schemas.openxmlformats.org/drawingml/2006/table">
            <a:tbl>
              <a:tblPr/>
              <a:tblGrid>
                <a:gridCol w="1396147"/>
                <a:gridCol w="6833453"/>
              </a:tblGrid>
              <a:tr h="647436">
                <a:tc>
                  <a:txBody>
                    <a:bodyPr/>
                    <a:lstStyle/>
                    <a:p>
                      <a:pPr>
                        <a:spcAft>
                          <a:spcPts val="0"/>
                        </a:spcAft>
                      </a:pPr>
                      <a:r>
                        <a:rPr lang="en-US" sz="1000" b="1">
                          <a:latin typeface="Times New Roman"/>
                          <a:ea typeface="Batang"/>
                          <a:cs typeface="Times New Roman"/>
                        </a:rPr>
                        <a:t>Element Type </a:t>
                      </a:r>
                      <a:endParaRPr lang="en-IN" sz="1200">
                        <a:latin typeface="Times New Roman"/>
                        <a:ea typeface="Batang"/>
                        <a:cs typeface="Times New Roman"/>
                      </a:endParaRPr>
                    </a:p>
                  </a:txBody>
                  <a:tcPr marL="9144" marR="9144" marT="9144" marB="9144" anchor="ctr">
                    <a:lnL>
                      <a:noFill/>
                    </a:lnL>
                    <a:lnR>
                      <a:noFill/>
                    </a:lnR>
                    <a:lnT>
                      <a:noFill/>
                    </a:lnT>
                    <a:lnB>
                      <a:noFill/>
                    </a:lnB>
                    <a:solidFill>
                      <a:srgbClr val="CCCCCC"/>
                    </a:solidFill>
                  </a:tcPr>
                </a:tc>
                <a:tc>
                  <a:txBody>
                    <a:bodyPr/>
                    <a:lstStyle/>
                    <a:p>
                      <a:pPr>
                        <a:spcAft>
                          <a:spcPts val="0"/>
                        </a:spcAft>
                      </a:pPr>
                      <a:r>
                        <a:rPr lang="en-US" sz="1000" b="1">
                          <a:latin typeface="Times New Roman"/>
                          <a:ea typeface="Batang"/>
                          <a:cs typeface="Times New Roman"/>
                        </a:rPr>
                        <a:t>Example</a:t>
                      </a:r>
                      <a:endParaRPr lang="en-IN" sz="1200">
                        <a:latin typeface="Times New Roman"/>
                        <a:ea typeface="Batang"/>
                        <a:cs typeface="Times New Roman"/>
                      </a:endParaRPr>
                    </a:p>
                  </a:txBody>
                  <a:tcPr marL="9144" marR="9144" marT="9144" marB="9144" anchor="ctr">
                    <a:lnL>
                      <a:noFill/>
                    </a:lnL>
                    <a:lnR>
                      <a:noFill/>
                    </a:lnR>
                    <a:lnT>
                      <a:noFill/>
                    </a:lnT>
                    <a:lnB>
                      <a:noFill/>
                    </a:lnB>
                    <a:solidFill>
                      <a:srgbClr val="CCCCCC"/>
                    </a:solidFill>
                  </a:tcPr>
                </a:tc>
              </a:tr>
              <a:tr h="647436">
                <a:tc>
                  <a:txBody>
                    <a:bodyPr/>
                    <a:lstStyle/>
                    <a:p>
                      <a:pPr>
                        <a:spcAft>
                          <a:spcPts val="0"/>
                        </a:spcAft>
                      </a:pPr>
                      <a:r>
                        <a:rPr lang="en-US" sz="1000">
                          <a:latin typeface="Times New Roman"/>
                          <a:ea typeface="Batang"/>
                          <a:cs typeface="Times New Roman"/>
                        </a:rPr>
                        <a:t>directive</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a:latin typeface="Times New Roman"/>
                          <a:ea typeface="Batang"/>
                          <a:cs typeface="Times New Roman"/>
                        </a:rPr>
                        <a:t>&lt;%@ page import="java.util.*" %&gt; </a:t>
                      </a:r>
                      <a:endParaRPr lang="en-IN" sz="1200">
                        <a:latin typeface="Times New Roman"/>
                        <a:ea typeface="Batang"/>
                        <a:cs typeface="Times New Roman"/>
                      </a:endParaRPr>
                    </a:p>
                  </a:txBody>
                  <a:tcPr marL="9144" marR="9144" marT="9144" marB="9144" anchor="ctr">
                    <a:lnL>
                      <a:noFill/>
                    </a:lnL>
                    <a:lnR>
                      <a:noFill/>
                    </a:lnR>
                    <a:lnT>
                      <a:noFill/>
                    </a:lnT>
                    <a:lnB>
                      <a:noFill/>
                    </a:lnB>
                  </a:tcPr>
                </a:tc>
              </a:tr>
              <a:tr h="647436">
                <a:tc>
                  <a:txBody>
                    <a:bodyPr/>
                    <a:lstStyle/>
                    <a:p>
                      <a:pPr>
                        <a:spcAft>
                          <a:spcPts val="0"/>
                        </a:spcAft>
                      </a:pPr>
                      <a:r>
                        <a:rPr lang="en-US" sz="1000">
                          <a:latin typeface="Times New Roman"/>
                          <a:ea typeface="Batang"/>
                          <a:cs typeface="Times New Roman"/>
                        </a:rPr>
                        <a:t>declaration</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a:latin typeface="Times New Roman"/>
                          <a:ea typeface="Batang"/>
                          <a:cs typeface="Times New Roman"/>
                        </a:rPr>
                        <a:t>&lt;%! int y = 3; %&gt; </a:t>
                      </a:r>
                      <a:endParaRPr lang="en-IN" sz="1200">
                        <a:latin typeface="Times New Roman"/>
                        <a:ea typeface="Batang"/>
                        <a:cs typeface="Times New Roman"/>
                      </a:endParaRPr>
                    </a:p>
                  </a:txBody>
                  <a:tcPr marL="9144" marR="9144" marT="9144" marB="9144" anchor="ctr">
                    <a:lnL>
                      <a:noFill/>
                    </a:lnL>
                    <a:lnR>
                      <a:noFill/>
                    </a:lnR>
                    <a:lnT>
                      <a:noFill/>
                    </a:lnT>
                    <a:lnB>
                      <a:noFill/>
                    </a:lnB>
                  </a:tcPr>
                </a:tc>
              </a:tr>
              <a:tr h="647436">
                <a:tc>
                  <a:txBody>
                    <a:bodyPr/>
                    <a:lstStyle/>
                    <a:p>
                      <a:pPr>
                        <a:spcAft>
                          <a:spcPts val="0"/>
                        </a:spcAft>
                      </a:pPr>
                      <a:r>
                        <a:rPr lang="en-US" sz="1000">
                          <a:latin typeface="Times New Roman"/>
                          <a:ea typeface="Batang"/>
                          <a:cs typeface="Times New Roman"/>
                        </a:rPr>
                        <a:t>EL Expression </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a:latin typeface="Times New Roman"/>
                          <a:ea typeface="Batang"/>
                          <a:cs typeface="Times New Roman"/>
                        </a:rPr>
                        <a:t>email: ${applicationScope.mail} </a:t>
                      </a:r>
                      <a:endParaRPr lang="en-IN" sz="1200">
                        <a:latin typeface="Times New Roman"/>
                        <a:ea typeface="Batang"/>
                        <a:cs typeface="Times New Roman"/>
                      </a:endParaRPr>
                    </a:p>
                  </a:txBody>
                  <a:tcPr marL="9144" marR="9144" marT="9144" marB="9144" anchor="ctr">
                    <a:lnL>
                      <a:noFill/>
                    </a:lnL>
                    <a:lnR>
                      <a:noFill/>
                    </a:lnR>
                    <a:lnT>
                      <a:noFill/>
                    </a:lnT>
                    <a:lnB>
                      <a:noFill/>
                    </a:lnB>
                  </a:tcPr>
                </a:tc>
              </a:tr>
              <a:tr h="647436">
                <a:tc>
                  <a:txBody>
                    <a:bodyPr/>
                    <a:lstStyle/>
                    <a:p>
                      <a:pPr>
                        <a:spcAft>
                          <a:spcPts val="0"/>
                        </a:spcAft>
                      </a:pPr>
                      <a:r>
                        <a:rPr lang="en-US" sz="1000">
                          <a:latin typeface="Times New Roman"/>
                          <a:ea typeface="Batang"/>
                          <a:cs typeface="Times New Roman"/>
                        </a:rPr>
                        <a:t>scriptlet</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a:latin typeface="Times New Roman"/>
                          <a:ea typeface="Batang"/>
                          <a:cs typeface="Times New Roman"/>
                        </a:rPr>
                        <a:t>&lt;% Float one = new Float(42.5); %&gt; </a:t>
                      </a:r>
                      <a:endParaRPr lang="en-IN" sz="1200">
                        <a:latin typeface="Times New Roman"/>
                        <a:ea typeface="Batang"/>
                        <a:cs typeface="Times New Roman"/>
                      </a:endParaRPr>
                    </a:p>
                  </a:txBody>
                  <a:tcPr marL="9144" marR="9144" marT="9144" marB="9144" anchor="ctr">
                    <a:lnL>
                      <a:noFill/>
                    </a:lnL>
                    <a:lnR>
                      <a:noFill/>
                    </a:lnR>
                    <a:lnT>
                      <a:noFill/>
                    </a:lnT>
                    <a:lnB>
                      <a:noFill/>
                    </a:lnB>
                  </a:tcPr>
                </a:tc>
              </a:tr>
              <a:tr h="647436">
                <a:tc>
                  <a:txBody>
                    <a:bodyPr/>
                    <a:lstStyle/>
                    <a:p>
                      <a:pPr>
                        <a:spcAft>
                          <a:spcPts val="0"/>
                        </a:spcAft>
                      </a:pPr>
                      <a:r>
                        <a:rPr lang="en-US" sz="1000">
                          <a:latin typeface="Times New Roman"/>
                          <a:ea typeface="Batang"/>
                          <a:cs typeface="Times New Roman"/>
                        </a:rPr>
                        <a:t>expression</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a:latin typeface="Times New Roman"/>
                          <a:ea typeface="Batang"/>
                          <a:cs typeface="Times New Roman"/>
                        </a:rPr>
                        <a:t>&lt;%= pageContext.getAttribute(foo") %&gt; </a:t>
                      </a:r>
                      <a:endParaRPr lang="en-IN" sz="1200">
                        <a:latin typeface="Times New Roman"/>
                        <a:ea typeface="Batang"/>
                        <a:cs typeface="Times New Roman"/>
                      </a:endParaRPr>
                    </a:p>
                  </a:txBody>
                  <a:tcPr marL="9144" marR="9144" marT="9144" marB="9144" anchor="ctr">
                    <a:lnL>
                      <a:noFill/>
                    </a:lnL>
                    <a:lnR>
                      <a:noFill/>
                    </a:lnR>
                    <a:lnT>
                      <a:noFill/>
                    </a:lnT>
                    <a:lnB>
                      <a:noFill/>
                    </a:lnB>
                  </a:tcPr>
                </a:tc>
              </a:tr>
              <a:tr h="647436">
                <a:tc>
                  <a:txBody>
                    <a:bodyPr/>
                    <a:lstStyle/>
                    <a:p>
                      <a:pPr>
                        <a:spcAft>
                          <a:spcPts val="0"/>
                        </a:spcAft>
                      </a:pPr>
                      <a:r>
                        <a:rPr lang="en-US" sz="1000">
                          <a:latin typeface="Times New Roman"/>
                          <a:ea typeface="Batang"/>
                          <a:cs typeface="Times New Roman"/>
                        </a:rPr>
                        <a:t>action</a:t>
                      </a:r>
                      <a:endParaRPr lang="en-IN" sz="1200">
                        <a:latin typeface="Times New Roman"/>
                        <a:ea typeface="Batang"/>
                        <a:cs typeface="Times New Roman"/>
                      </a:endParaRPr>
                    </a:p>
                  </a:txBody>
                  <a:tcPr marL="9144" marR="9144" marT="9144" marB="9144" anchor="ctr">
                    <a:lnL>
                      <a:noFill/>
                    </a:lnL>
                    <a:lnR>
                      <a:noFill/>
                    </a:lnR>
                    <a:lnT>
                      <a:noFill/>
                    </a:lnT>
                    <a:lnB>
                      <a:noFill/>
                    </a:lnB>
                  </a:tcPr>
                </a:tc>
                <a:tc>
                  <a:txBody>
                    <a:bodyPr/>
                    <a:lstStyle/>
                    <a:p>
                      <a:pPr>
                        <a:spcAft>
                          <a:spcPts val="0"/>
                        </a:spcAft>
                      </a:pPr>
                      <a:r>
                        <a:rPr lang="en-US" sz="1000" dirty="0">
                          <a:latin typeface="Times New Roman"/>
                          <a:ea typeface="Batang"/>
                          <a:cs typeface="Times New Roman"/>
                        </a:rPr>
                        <a:t>&lt;</a:t>
                      </a:r>
                      <a:r>
                        <a:rPr lang="en-US" sz="1000" dirty="0" err="1">
                          <a:latin typeface="Times New Roman"/>
                          <a:ea typeface="Batang"/>
                          <a:cs typeface="Times New Roman"/>
                        </a:rPr>
                        <a:t>jsp:include</a:t>
                      </a:r>
                      <a:r>
                        <a:rPr lang="en-US" sz="1000" dirty="0">
                          <a:latin typeface="Times New Roman"/>
                          <a:ea typeface="Batang"/>
                          <a:cs typeface="Times New Roman"/>
                        </a:rPr>
                        <a:t> page="foo.html" /&gt; </a:t>
                      </a:r>
                      <a:endParaRPr lang="en-IN" sz="1200" dirty="0">
                        <a:latin typeface="Times New Roman"/>
                        <a:ea typeface="Batang"/>
                        <a:cs typeface="Times New Roman"/>
                      </a:endParaRPr>
                    </a:p>
                  </a:txBody>
                  <a:tcPr marL="9144" marR="9144" marT="9144" marB="9144"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000372"/>
            <a:ext cx="8229600" cy="1143000"/>
          </a:xfrm>
        </p:spPr>
        <p:txBody>
          <a:bodyPr>
            <a:normAutofit fontScale="90000"/>
          </a:bodyPr>
          <a:lstStyle/>
          <a:p>
            <a:r>
              <a:rPr lang="en-US" b="1" dirty="0" smtClean="0"/>
              <a:t>Using JSTL</a:t>
            </a:r>
            <a:r>
              <a:rPr lang="en-IN" dirty="0" smtClean="0"/>
              <a:t/>
            </a:r>
            <a:br>
              <a:rPr lang="en-IN" dirty="0" smtClean="0"/>
            </a:br>
            <a:endParaRPr lang="en-IN" dirty="0"/>
          </a:p>
        </p:txBody>
      </p:sp>
      <p:sp>
        <p:nvSpPr>
          <p:cNvPr id="4" name="Date Placeholder 3"/>
          <p:cNvSpPr>
            <a:spLocks noGrp="1"/>
          </p:cNvSpPr>
          <p:nvPr>
            <p:ph type="dt" sz="half" idx="10"/>
          </p:nvPr>
        </p:nvSpPr>
        <p:spPr/>
        <p:txBody>
          <a:bodyPr/>
          <a:lstStyle/>
          <a:p>
            <a:fld id="{62A951AA-487F-4E1F-86F6-5A2A48D0158C}"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390BC6B1-0E12-4721-9098-C0E1374A1072}"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223838" y="600075"/>
            <a:ext cx="8696325" cy="56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B114CC0A-0361-4875-9E56-1EEA565CE339}"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66713" y="657225"/>
            <a:ext cx="8410575" cy="554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28596" y="357166"/>
            <a:ext cx="8516150" cy="1214438"/>
          </a:xfrm>
        </p:spPr>
        <p:txBody>
          <a:bodyPr>
            <a:normAutofit fontScale="90000"/>
          </a:bodyPr>
          <a:lstStyle/>
          <a:p>
            <a:pPr>
              <a:tabLst>
                <a:tab pos="678511" algn="l"/>
                <a:tab pos="1357023" algn="l"/>
                <a:tab pos="2035534" algn="l"/>
                <a:tab pos="2714046" algn="l"/>
                <a:tab pos="3392557" algn="l"/>
                <a:tab pos="4071069" algn="l"/>
                <a:tab pos="4749580" algn="l"/>
                <a:tab pos="5428092" algn="l"/>
                <a:tab pos="6106603" algn="l"/>
                <a:tab pos="6785115" algn="l"/>
                <a:tab pos="7463626" algn="l"/>
                <a:tab pos="8142138" algn="l"/>
              </a:tabLst>
            </a:pPr>
            <a:r>
              <a:rPr lang="en-GB" dirty="0" smtClean="0"/>
              <a:t>JSP Lifecycle Methods during Execution Phase</a:t>
            </a:r>
          </a:p>
        </p:txBody>
      </p:sp>
      <p:sp>
        <p:nvSpPr>
          <p:cNvPr id="4" name="Date Placeholder 3"/>
          <p:cNvSpPr>
            <a:spLocks noGrp="1"/>
          </p:cNvSpPr>
          <p:nvPr>
            <p:ph type="dt" sz="half" idx="10"/>
          </p:nvPr>
        </p:nvSpPr>
        <p:spPr/>
        <p:txBody>
          <a:bodyPr/>
          <a:lstStyle/>
          <a:p>
            <a:fld id="{0ACF4EE5-EF1A-49EA-8069-C89DF69993BE}"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pic>
        <p:nvPicPr>
          <p:cNvPr id="28675" name="Picture 2"/>
          <p:cNvPicPr>
            <a:picLocks noChangeAspect="1" noChangeArrowheads="1"/>
          </p:cNvPicPr>
          <p:nvPr/>
        </p:nvPicPr>
        <p:blipFill>
          <a:blip r:embed="rId3"/>
          <a:srcRect/>
          <a:stretch>
            <a:fillRect/>
          </a:stretch>
        </p:blipFill>
        <p:spPr bwMode="auto">
          <a:xfrm>
            <a:off x="983435" y="1826122"/>
            <a:ext cx="6388600" cy="462557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BF76E4BF-381D-409A-AB42-FCC4A6C2BF9A}"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581025" y="614363"/>
            <a:ext cx="7981950" cy="562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2FD2A5CB-7039-480D-96AF-4854653CC877}"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261938" y="552450"/>
            <a:ext cx="8620125" cy="575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95E97950-BCB3-4372-AE0D-B205B78DCF99}"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200025" y="581025"/>
            <a:ext cx="8743950" cy="569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6134E96C-4853-4495-B313-DCBCC0FFD190}"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161925" y="685800"/>
            <a:ext cx="882015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2AB5131F-0C37-4A93-9B2D-0EE9EE70FFFF}"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271463" y="566738"/>
            <a:ext cx="8601075" cy="572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C386829D-0F13-4C0D-9B14-59AA9625260E}"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8194" name="Picture 2"/>
          <p:cNvPicPr>
            <a:picLocks noChangeAspect="1" noChangeArrowheads="1"/>
          </p:cNvPicPr>
          <p:nvPr/>
        </p:nvPicPr>
        <p:blipFill>
          <a:blip r:embed="rId2"/>
          <a:srcRect/>
          <a:stretch>
            <a:fillRect/>
          </a:stretch>
        </p:blipFill>
        <p:spPr bwMode="auto">
          <a:xfrm>
            <a:off x="166688" y="714375"/>
            <a:ext cx="8810625" cy="542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580DC57D-6438-47CE-A55F-5DEBFD33C28D}"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9218" name="Picture 2"/>
          <p:cNvPicPr>
            <a:picLocks noChangeAspect="1" noChangeArrowheads="1"/>
          </p:cNvPicPr>
          <p:nvPr/>
        </p:nvPicPr>
        <p:blipFill>
          <a:blip r:embed="rId2"/>
          <a:srcRect/>
          <a:stretch>
            <a:fillRect/>
          </a:stretch>
        </p:blipFill>
        <p:spPr bwMode="auto">
          <a:xfrm>
            <a:off x="228600" y="890588"/>
            <a:ext cx="8686800" cy="507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B6C5DA92-45A3-4F67-B142-C062226E35FF}"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0242" name="Picture 2"/>
          <p:cNvPicPr>
            <a:picLocks noChangeAspect="1" noChangeArrowheads="1"/>
          </p:cNvPicPr>
          <p:nvPr/>
        </p:nvPicPr>
        <p:blipFill>
          <a:blip r:embed="rId2"/>
          <a:srcRect/>
          <a:stretch>
            <a:fillRect/>
          </a:stretch>
        </p:blipFill>
        <p:spPr bwMode="auto">
          <a:xfrm>
            <a:off x="171450" y="504825"/>
            <a:ext cx="8801100" cy="5848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4A20469F-D345-416D-BD50-D44D9CB8E4BD}"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33338" y="766763"/>
            <a:ext cx="90773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9647C158-C0C7-456B-B2F3-E8CABD5CC591}"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2290" name="Picture 2"/>
          <p:cNvPicPr>
            <a:picLocks noChangeAspect="1" noChangeArrowheads="1"/>
          </p:cNvPicPr>
          <p:nvPr/>
        </p:nvPicPr>
        <p:blipFill>
          <a:blip r:embed="rId2"/>
          <a:srcRect/>
          <a:stretch>
            <a:fillRect/>
          </a:stretch>
        </p:blipFill>
        <p:spPr bwMode="auto">
          <a:xfrm>
            <a:off x="295275" y="652463"/>
            <a:ext cx="8553450" cy="555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1143000"/>
          </a:xfrm>
        </p:spPr>
        <p:txBody>
          <a:bodyPr/>
          <a:lstStyle/>
          <a:p>
            <a:r>
              <a:rPr lang="en-US" dirty="0"/>
              <a:t>Model 1 Architecture</a:t>
            </a:r>
          </a:p>
        </p:txBody>
      </p:sp>
      <p:sp>
        <p:nvSpPr>
          <p:cNvPr id="20" name="Date Placeholder 19"/>
          <p:cNvSpPr>
            <a:spLocks noGrp="1"/>
          </p:cNvSpPr>
          <p:nvPr>
            <p:ph type="dt" sz="half" idx="10"/>
          </p:nvPr>
        </p:nvSpPr>
        <p:spPr/>
        <p:txBody>
          <a:bodyPr/>
          <a:lstStyle/>
          <a:p>
            <a:fld id="{9DDBB92F-BF35-4663-98A2-A656CF4B38FE}" type="datetime1">
              <a:rPr lang="en-US" smtClean="0"/>
              <a:pPr/>
              <a:t>7/4/2016</a:t>
            </a:fld>
            <a:endParaRPr lang="en-IN"/>
          </a:p>
        </p:txBody>
      </p:sp>
      <p:sp>
        <p:nvSpPr>
          <p:cNvPr id="18" name="Footer Placeholder 4"/>
          <p:cNvSpPr>
            <a:spLocks noGrp="1"/>
          </p:cNvSpPr>
          <p:nvPr>
            <p:ph type="ftr" sz="quarter" idx="11"/>
          </p:nvPr>
        </p:nvSpPr>
        <p:spPr/>
        <p:txBody>
          <a:bodyPr/>
          <a:lstStyle/>
          <a:p>
            <a:r>
              <a:rPr lang="en-US" smtClean="0"/>
              <a:t>JSP</a:t>
            </a:r>
            <a:endParaRPr lang="en-US"/>
          </a:p>
        </p:txBody>
      </p:sp>
      <p:sp>
        <p:nvSpPr>
          <p:cNvPr id="6162" name="Rectangle 18"/>
          <p:cNvSpPr>
            <a:spLocks noChangeArrowheads="1"/>
          </p:cNvSpPr>
          <p:nvPr/>
        </p:nvSpPr>
        <p:spPr bwMode="auto">
          <a:xfrm>
            <a:off x="2819400" y="1600200"/>
            <a:ext cx="3352800" cy="4572000"/>
          </a:xfrm>
          <a:prstGeom prst="rect">
            <a:avLst/>
          </a:prstGeom>
          <a:solidFill>
            <a:srgbClr val="CCFFCC"/>
          </a:solidFill>
          <a:ln w="9525">
            <a:solidFill>
              <a:schemeClr val="tx1"/>
            </a:solidFill>
            <a:miter lim="800000"/>
            <a:headEnd/>
            <a:tailEnd/>
          </a:ln>
          <a:effectLst/>
        </p:spPr>
        <p:txBody>
          <a:bodyPr wrap="none" anchor="ctr"/>
          <a:lstStyle/>
          <a:p>
            <a:endParaRPr lang="en-IN"/>
          </a:p>
        </p:txBody>
      </p:sp>
      <p:sp>
        <p:nvSpPr>
          <p:cNvPr id="6148" name="Rectangle 4"/>
          <p:cNvSpPr>
            <a:spLocks noChangeArrowheads="1"/>
          </p:cNvSpPr>
          <p:nvPr/>
        </p:nvSpPr>
        <p:spPr bwMode="auto">
          <a:xfrm>
            <a:off x="152400" y="3200400"/>
            <a:ext cx="16002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Browser</a:t>
            </a:r>
          </a:p>
        </p:txBody>
      </p:sp>
      <p:sp>
        <p:nvSpPr>
          <p:cNvPr id="6149" name="Rectangle 5"/>
          <p:cNvSpPr>
            <a:spLocks noChangeArrowheads="1"/>
          </p:cNvSpPr>
          <p:nvPr/>
        </p:nvSpPr>
        <p:spPr bwMode="auto">
          <a:xfrm>
            <a:off x="3048000" y="33528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JSP</a:t>
            </a:r>
          </a:p>
        </p:txBody>
      </p:sp>
      <p:sp>
        <p:nvSpPr>
          <p:cNvPr id="6150" name="Rectangle 6"/>
          <p:cNvSpPr>
            <a:spLocks noChangeArrowheads="1"/>
          </p:cNvSpPr>
          <p:nvPr/>
        </p:nvSpPr>
        <p:spPr bwMode="auto">
          <a:xfrm>
            <a:off x="3886200" y="2133600"/>
            <a:ext cx="1447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Java Bean</a:t>
            </a:r>
          </a:p>
        </p:txBody>
      </p:sp>
      <p:sp>
        <p:nvSpPr>
          <p:cNvPr id="6151" name="Oval 7"/>
          <p:cNvSpPr>
            <a:spLocks noChangeArrowheads="1"/>
          </p:cNvSpPr>
          <p:nvPr/>
        </p:nvSpPr>
        <p:spPr bwMode="auto">
          <a:xfrm>
            <a:off x="7239000" y="3352800"/>
            <a:ext cx="1143000" cy="914400"/>
          </a:xfrm>
          <a:prstGeom prst="ellipse">
            <a:avLst/>
          </a:prstGeom>
          <a:solidFill>
            <a:schemeClr val="accent1"/>
          </a:solidFill>
          <a:ln w="9525">
            <a:solidFill>
              <a:schemeClr val="tx1"/>
            </a:solidFill>
            <a:round/>
            <a:headEnd/>
            <a:tailEnd/>
          </a:ln>
          <a:effectLst/>
        </p:spPr>
        <p:txBody>
          <a:bodyPr wrap="none" anchor="ctr"/>
          <a:lstStyle/>
          <a:p>
            <a:pPr algn="ctr"/>
            <a:r>
              <a:rPr lang="en-US"/>
              <a:t>Database</a:t>
            </a:r>
          </a:p>
        </p:txBody>
      </p:sp>
      <p:sp>
        <p:nvSpPr>
          <p:cNvPr id="6152" name="Rectangle 8"/>
          <p:cNvSpPr>
            <a:spLocks noChangeArrowheads="1"/>
          </p:cNvSpPr>
          <p:nvPr/>
        </p:nvSpPr>
        <p:spPr bwMode="auto">
          <a:xfrm>
            <a:off x="3962400" y="4953000"/>
            <a:ext cx="1371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Custom</a:t>
            </a:r>
          </a:p>
          <a:p>
            <a:pPr algn="ctr"/>
            <a:r>
              <a:rPr lang="en-US"/>
              <a:t>Tags</a:t>
            </a:r>
          </a:p>
        </p:txBody>
      </p:sp>
      <p:sp>
        <p:nvSpPr>
          <p:cNvPr id="6153" name="Rectangle 9"/>
          <p:cNvSpPr>
            <a:spLocks noChangeArrowheads="1"/>
          </p:cNvSpPr>
          <p:nvPr/>
        </p:nvSpPr>
        <p:spPr bwMode="auto">
          <a:xfrm>
            <a:off x="7391400" y="1981200"/>
            <a:ext cx="762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EJB</a:t>
            </a:r>
          </a:p>
        </p:txBody>
      </p:sp>
      <p:sp>
        <p:nvSpPr>
          <p:cNvPr id="6154" name="Line 10"/>
          <p:cNvSpPr>
            <a:spLocks noChangeShapeType="1"/>
          </p:cNvSpPr>
          <p:nvPr/>
        </p:nvSpPr>
        <p:spPr bwMode="auto">
          <a:xfrm>
            <a:off x="1752600" y="3886200"/>
            <a:ext cx="1295400" cy="0"/>
          </a:xfrm>
          <a:prstGeom prst="line">
            <a:avLst/>
          </a:prstGeom>
          <a:noFill/>
          <a:ln w="9525">
            <a:solidFill>
              <a:schemeClr val="tx1"/>
            </a:solidFill>
            <a:round/>
            <a:headEnd/>
            <a:tailEnd type="triangle" w="med" len="med"/>
          </a:ln>
          <a:effectLst/>
        </p:spPr>
        <p:txBody>
          <a:bodyPr/>
          <a:lstStyle/>
          <a:p>
            <a:endParaRPr lang="en-IN"/>
          </a:p>
        </p:txBody>
      </p:sp>
      <p:sp>
        <p:nvSpPr>
          <p:cNvPr id="6155" name="Line 11"/>
          <p:cNvSpPr>
            <a:spLocks noChangeShapeType="1"/>
          </p:cNvSpPr>
          <p:nvPr/>
        </p:nvSpPr>
        <p:spPr bwMode="auto">
          <a:xfrm flipV="1">
            <a:off x="3886200" y="2743200"/>
            <a:ext cx="762000" cy="609600"/>
          </a:xfrm>
          <a:prstGeom prst="line">
            <a:avLst/>
          </a:prstGeom>
          <a:noFill/>
          <a:ln w="9525">
            <a:solidFill>
              <a:schemeClr val="tx1"/>
            </a:solidFill>
            <a:round/>
            <a:headEnd/>
            <a:tailEnd type="triangle" w="med" len="med"/>
          </a:ln>
          <a:effectLst/>
        </p:spPr>
        <p:txBody>
          <a:bodyPr/>
          <a:lstStyle/>
          <a:p>
            <a:endParaRPr lang="en-IN"/>
          </a:p>
        </p:txBody>
      </p:sp>
      <p:sp>
        <p:nvSpPr>
          <p:cNvPr id="6156" name="Line 12"/>
          <p:cNvSpPr>
            <a:spLocks noChangeShapeType="1"/>
          </p:cNvSpPr>
          <p:nvPr/>
        </p:nvSpPr>
        <p:spPr bwMode="auto">
          <a:xfrm>
            <a:off x="4114800" y="4267200"/>
            <a:ext cx="381000" cy="685800"/>
          </a:xfrm>
          <a:prstGeom prst="line">
            <a:avLst/>
          </a:prstGeom>
          <a:noFill/>
          <a:ln w="9525">
            <a:solidFill>
              <a:schemeClr val="tx1"/>
            </a:solidFill>
            <a:round/>
            <a:headEnd/>
            <a:tailEnd type="triangle" w="med" len="med"/>
          </a:ln>
          <a:effectLst/>
        </p:spPr>
        <p:txBody>
          <a:bodyPr/>
          <a:lstStyle/>
          <a:p>
            <a:endParaRPr lang="en-IN"/>
          </a:p>
        </p:txBody>
      </p:sp>
      <p:sp>
        <p:nvSpPr>
          <p:cNvPr id="6158" name="Line 14"/>
          <p:cNvSpPr>
            <a:spLocks noChangeShapeType="1"/>
          </p:cNvSpPr>
          <p:nvPr/>
        </p:nvSpPr>
        <p:spPr bwMode="auto">
          <a:xfrm flipH="1">
            <a:off x="1752600" y="4114800"/>
            <a:ext cx="1295400" cy="0"/>
          </a:xfrm>
          <a:prstGeom prst="line">
            <a:avLst/>
          </a:prstGeom>
          <a:noFill/>
          <a:ln w="9525">
            <a:solidFill>
              <a:schemeClr val="tx1"/>
            </a:solidFill>
            <a:round/>
            <a:headEnd/>
            <a:tailEnd type="triangle" w="med" len="med"/>
          </a:ln>
          <a:effectLst/>
        </p:spPr>
        <p:txBody>
          <a:bodyPr/>
          <a:lstStyle/>
          <a:p>
            <a:endParaRPr lang="en-IN"/>
          </a:p>
        </p:txBody>
      </p:sp>
      <p:sp>
        <p:nvSpPr>
          <p:cNvPr id="6159" name="Line 15"/>
          <p:cNvSpPr>
            <a:spLocks noChangeShapeType="1"/>
          </p:cNvSpPr>
          <p:nvPr/>
        </p:nvSpPr>
        <p:spPr bwMode="auto">
          <a:xfrm>
            <a:off x="5334000" y="2514600"/>
            <a:ext cx="1905000" cy="1219200"/>
          </a:xfrm>
          <a:prstGeom prst="line">
            <a:avLst/>
          </a:prstGeom>
          <a:noFill/>
          <a:ln w="9525">
            <a:solidFill>
              <a:schemeClr val="tx1"/>
            </a:solidFill>
            <a:round/>
            <a:headEnd/>
            <a:tailEnd type="triangle" w="med" len="med"/>
          </a:ln>
          <a:effectLst/>
        </p:spPr>
        <p:txBody>
          <a:bodyPr/>
          <a:lstStyle/>
          <a:p>
            <a:endParaRPr lang="en-IN"/>
          </a:p>
        </p:txBody>
      </p:sp>
      <p:sp>
        <p:nvSpPr>
          <p:cNvPr id="6160" name="Line 16"/>
          <p:cNvSpPr>
            <a:spLocks noChangeShapeType="1"/>
          </p:cNvSpPr>
          <p:nvPr/>
        </p:nvSpPr>
        <p:spPr bwMode="auto">
          <a:xfrm>
            <a:off x="5334000" y="2362200"/>
            <a:ext cx="2057400" cy="0"/>
          </a:xfrm>
          <a:prstGeom prst="line">
            <a:avLst/>
          </a:prstGeom>
          <a:noFill/>
          <a:ln w="9525">
            <a:solidFill>
              <a:schemeClr val="tx1"/>
            </a:solidFill>
            <a:prstDash val="lgDashDot"/>
            <a:round/>
            <a:headEnd/>
            <a:tailEnd type="triangle" w="med" len="med"/>
          </a:ln>
          <a:effectLst/>
        </p:spPr>
        <p:txBody>
          <a:bodyPr/>
          <a:lstStyle/>
          <a:p>
            <a:endParaRPr lang="en-IN"/>
          </a:p>
        </p:txBody>
      </p:sp>
      <p:sp>
        <p:nvSpPr>
          <p:cNvPr id="6161" name="Line 17"/>
          <p:cNvSpPr>
            <a:spLocks noChangeShapeType="1"/>
          </p:cNvSpPr>
          <p:nvPr/>
        </p:nvSpPr>
        <p:spPr bwMode="auto">
          <a:xfrm>
            <a:off x="7772400" y="2743200"/>
            <a:ext cx="0" cy="609600"/>
          </a:xfrm>
          <a:prstGeom prst="line">
            <a:avLst/>
          </a:prstGeom>
          <a:noFill/>
          <a:ln w="9525">
            <a:solidFill>
              <a:schemeClr val="tx1"/>
            </a:solidFill>
            <a:prstDash val="dashDot"/>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982AD07D-79EB-48BF-9A0B-EB1D689457BE}"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3314" name="Picture 2"/>
          <p:cNvPicPr>
            <a:picLocks noChangeAspect="1" noChangeArrowheads="1"/>
          </p:cNvPicPr>
          <p:nvPr/>
        </p:nvPicPr>
        <p:blipFill>
          <a:blip r:embed="rId2"/>
          <a:srcRect/>
          <a:stretch>
            <a:fillRect/>
          </a:stretch>
        </p:blipFill>
        <p:spPr bwMode="auto">
          <a:xfrm>
            <a:off x="176213" y="681038"/>
            <a:ext cx="8791575" cy="549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F54A2924-B3AB-41C6-BC42-76353A240132}"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4338" name="Picture 2"/>
          <p:cNvPicPr>
            <a:picLocks noChangeAspect="1" noChangeArrowheads="1"/>
          </p:cNvPicPr>
          <p:nvPr/>
        </p:nvPicPr>
        <p:blipFill>
          <a:blip r:embed="rId2"/>
          <a:srcRect/>
          <a:stretch>
            <a:fillRect/>
          </a:stretch>
        </p:blipFill>
        <p:spPr bwMode="auto">
          <a:xfrm>
            <a:off x="209550" y="1062038"/>
            <a:ext cx="8724900" cy="473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D88F5C12-C9B8-426A-A56A-245EA866E13A}"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5362" name="Picture 2"/>
          <p:cNvPicPr>
            <a:picLocks noChangeAspect="1" noChangeArrowheads="1"/>
          </p:cNvPicPr>
          <p:nvPr/>
        </p:nvPicPr>
        <p:blipFill>
          <a:blip r:embed="rId2"/>
          <a:srcRect/>
          <a:stretch>
            <a:fillRect/>
          </a:stretch>
        </p:blipFill>
        <p:spPr bwMode="auto">
          <a:xfrm>
            <a:off x="247650" y="1076325"/>
            <a:ext cx="8648700" cy="470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496F88D7-3580-40F8-BD64-C13A2026877E}"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6386" name="Picture 2"/>
          <p:cNvPicPr>
            <a:picLocks noChangeAspect="1" noChangeArrowheads="1"/>
          </p:cNvPicPr>
          <p:nvPr/>
        </p:nvPicPr>
        <p:blipFill>
          <a:blip r:embed="rId2"/>
          <a:srcRect/>
          <a:stretch>
            <a:fillRect/>
          </a:stretch>
        </p:blipFill>
        <p:spPr bwMode="auto">
          <a:xfrm>
            <a:off x="328613" y="623888"/>
            <a:ext cx="8486775" cy="561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241C32D7-4808-4E75-B700-7C6BEC48C417}"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7410" name="Picture 2"/>
          <p:cNvPicPr>
            <a:picLocks noChangeAspect="1" noChangeArrowheads="1"/>
          </p:cNvPicPr>
          <p:nvPr/>
        </p:nvPicPr>
        <p:blipFill>
          <a:blip r:embed="rId2"/>
          <a:srcRect/>
          <a:stretch>
            <a:fillRect/>
          </a:stretch>
        </p:blipFill>
        <p:spPr bwMode="auto">
          <a:xfrm>
            <a:off x="238125" y="447675"/>
            <a:ext cx="8667750" cy="596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54900488-8445-418B-8687-8CB0A77D74FC}"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8434" name="Picture 2"/>
          <p:cNvPicPr>
            <a:picLocks noChangeAspect="1" noChangeArrowheads="1"/>
          </p:cNvPicPr>
          <p:nvPr/>
        </p:nvPicPr>
        <p:blipFill>
          <a:blip r:embed="rId2"/>
          <a:srcRect/>
          <a:stretch>
            <a:fillRect/>
          </a:stretch>
        </p:blipFill>
        <p:spPr bwMode="auto">
          <a:xfrm>
            <a:off x="200025" y="619125"/>
            <a:ext cx="8743950" cy="561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ECBA6B44-F417-4F78-8C92-B656F0C36099}"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19458" name="Picture 2"/>
          <p:cNvPicPr>
            <a:picLocks noChangeAspect="1" noChangeArrowheads="1"/>
          </p:cNvPicPr>
          <p:nvPr/>
        </p:nvPicPr>
        <p:blipFill>
          <a:blip r:embed="rId2"/>
          <a:srcRect/>
          <a:stretch>
            <a:fillRect/>
          </a:stretch>
        </p:blipFill>
        <p:spPr bwMode="auto">
          <a:xfrm>
            <a:off x="228600" y="866775"/>
            <a:ext cx="8686800" cy="512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759AA95B-B949-43F3-9ADA-9E72B3B07B28}"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20482" name="Picture 2"/>
          <p:cNvPicPr>
            <a:picLocks noChangeAspect="1" noChangeArrowheads="1"/>
          </p:cNvPicPr>
          <p:nvPr/>
        </p:nvPicPr>
        <p:blipFill>
          <a:blip r:embed="rId2"/>
          <a:srcRect/>
          <a:stretch>
            <a:fillRect/>
          </a:stretch>
        </p:blipFill>
        <p:spPr bwMode="auto">
          <a:xfrm>
            <a:off x="338138" y="561975"/>
            <a:ext cx="8467725" cy="573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Date Placeholder 4"/>
          <p:cNvSpPr>
            <a:spLocks noGrp="1"/>
          </p:cNvSpPr>
          <p:nvPr>
            <p:ph type="dt" sz="half" idx="10"/>
          </p:nvPr>
        </p:nvSpPr>
        <p:spPr/>
        <p:txBody>
          <a:bodyPr/>
          <a:lstStyle/>
          <a:p>
            <a:fld id="{CE57A02B-3539-4B32-8B63-0333A4EC89FE}" type="datetime1">
              <a:rPr lang="en-US" smtClean="0"/>
              <a:pPr/>
              <a:t>7/4/2016</a:t>
            </a:fld>
            <a:endParaRPr lang="en-IN"/>
          </a:p>
        </p:txBody>
      </p:sp>
      <p:sp>
        <p:nvSpPr>
          <p:cNvPr id="6" name="Footer Placeholder 5"/>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21506" name="Picture 2"/>
          <p:cNvPicPr>
            <a:picLocks noChangeAspect="1" noChangeArrowheads="1"/>
          </p:cNvPicPr>
          <p:nvPr/>
        </p:nvPicPr>
        <p:blipFill>
          <a:blip r:embed="rId2"/>
          <a:srcRect/>
          <a:stretch>
            <a:fillRect/>
          </a:stretch>
        </p:blipFill>
        <p:spPr bwMode="auto">
          <a:xfrm>
            <a:off x="328613" y="819150"/>
            <a:ext cx="8486775" cy="521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Date Placeholder 5"/>
          <p:cNvSpPr>
            <a:spLocks noGrp="1"/>
          </p:cNvSpPr>
          <p:nvPr>
            <p:ph type="dt" sz="half" idx="10"/>
          </p:nvPr>
        </p:nvSpPr>
        <p:spPr/>
        <p:txBody>
          <a:bodyPr/>
          <a:lstStyle/>
          <a:p>
            <a:fld id="{2448E8C8-1ADC-4EA3-A162-55CC59CB1ED9}" type="datetime1">
              <a:rPr lang="en-US" smtClean="0"/>
              <a:pPr/>
              <a:t>7/4/2016</a:t>
            </a:fld>
            <a:endParaRPr lang="en-IN"/>
          </a:p>
        </p:txBody>
      </p:sp>
      <p:sp>
        <p:nvSpPr>
          <p:cNvPr id="7" name="Footer Placeholder 6"/>
          <p:cNvSpPr>
            <a:spLocks noGrp="1"/>
          </p:cNvSpPr>
          <p:nvPr>
            <p:ph type="ftr" sz="quarter" idx="11"/>
          </p:nvPr>
        </p:nvSpPr>
        <p:spPr/>
        <p:txBody>
          <a:bodyPr/>
          <a:lstStyle/>
          <a:p>
            <a:r>
              <a:rPr lang="en-IN" smtClean="0"/>
              <a:t>JSP</a:t>
            </a:r>
            <a:endParaRPr lang="en-IN"/>
          </a:p>
        </p:txBody>
      </p:sp>
      <p:sp>
        <p:nvSpPr>
          <p:cNvPr id="3" name="Content Placeholder 2"/>
          <p:cNvSpPr>
            <a:spLocks noGrp="1"/>
          </p:cNvSpPr>
          <p:nvPr>
            <p:ph sz="quarter" idx="1"/>
          </p:nvPr>
        </p:nvSpPr>
        <p:spPr/>
        <p:txBody>
          <a:bodyPr/>
          <a:lstStyle/>
          <a:p>
            <a:endParaRPr lang="en-IN"/>
          </a:p>
        </p:txBody>
      </p:sp>
      <p:pic>
        <p:nvPicPr>
          <p:cNvPr id="22530" name="Picture 2"/>
          <p:cNvPicPr>
            <a:picLocks noChangeAspect="1" noChangeArrowheads="1"/>
          </p:cNvPicPr>
          <p:nvPr/>
        </p:nvPicPr>
        <p:blipFill>
          <a:blip r:embed="rId2"/>
          <a:srcRect/>
          <a:stretch>
            <a:fillRect/>
          </a:stretch>
        </p:blipFill>
        <p:spPr bwMode="auto">
          <a:xfrm>
            <a:off x="214313" y="733425"/>
            <a:ext cx="8715375" cy="539115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14313" y="733425"/>
            <a:ext cx="8715375" cy="539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04800"/>
            <a:ext cx="8305800" cy="1143000"/>
          </a:xfrm>
        </p:spPr>
        <p:txBody>
          <a:bodyPr/>
          <a:lstStyle/>
          <a:p>
            <a:r>
              <a:rPr lang="en-US" dirty="0"/>
              <a:t>Model 2 Architecture</a:t>
            </a:r>
          </a:p>
        </p:txBody>
      </p:sp>
      <p:sp>
        <p:nvSpPr>
          <p:cNvPr id="29" name="Date Placeholder 28"/>
          <p:cNvSpPr>
            <a:spLocks noGrp="1"/>
          </p:cNvSpPr>
          <p:nvPr>
            <p:ph type="dt" sz="half" idx="10"/>
          </p:nvPr>
        </p:nvSpPr>
        <p:spPr/>
        <p:txBody>
          <a:bodyPr/>
          <a:lstStyle/>
          <a:p>
            <a:fld id="{D70757D4-4CFA-4027-AF1B-1BD558B5C9FE}" type="datetime1">
              <a:rPr lang="en-US" smtClean="0"/>
              <a:pPr/>
              <a:t>7/4/2016</a:t>
            </a:fld>
            <a:endParaRPr lang="en-IN"/>
          </a:p>
        </p:txBody>
      </p:sp>
      <p:sp>
        <p:nvSpPr>
          <p:cNvPr id="27" name="Footer Placeholder 3"/>
          <p:cNvSpPr>
            <a:spLocks noGrp="1"/>
          </p:cNvSpPr>
          <p:nvPr>
            <p:ph type="ftr" sz="quarter" idx="11"/>
          </p:nvPr>
        </p:nvSpPr>
        <p:spPr/>
        <p:txBody>
          <a:bodyPr/>
          <a:lstStyle/>
          <a:p>
            <a:r>
              <a:rPr lang="en-US" smtClean="0"/>
              <a:t>JSP</a:t>
            </a:r>
            <a:endParaRPr lang="en-US"/>
          </a:p>
        </p:txBody>
      </p:sp>
      <p:sp>
        <p:nvSpPr>
          <p:cNvPr id="7172" name="Rectangle 4"/>
          <p:cNvSpPr>
            <a:spLocks noChangeArrowheads="1"/>
          </p:cNvSpPr>
          <p:nvPr/>
        </p:nvSpPr>
        <p:spPr bwMode="auto">
          <a:xfrm>
            <a:off x="2819400" y="1600200"/>
            <a:ext cx="3352800" cy="4572000"/>
          </a:xfrm>
          <a:prstGeom prst="rect">
            <a:avLst/>
          </a:prstGeom>
          <a:solidFill>
            <a:srgbClr val="CCFFCC"/>
          </a:solidFill>
          <a:ln w="9525">
            <a:solidFill>
              <a:schemeClr val="tx1"/>
            </a:solidFill>
            <a:miter lim="800000"/>
            <a:headEnd/>
            <a:tailEnd/>
          </a:ln>
          <a:effectLst/>
        </p:spPr>
        <p:txBody>
          <a:bodyPr wrap="none" anchor="ctr"/>
          <a:lstStyle/>
          <a:p>
            <a:pPr algn="ctr"/>
            <a:endParaRPr lang="en-US"/>
          </a:p>
        </p:txBody>
      </p:sp>
      <p:sp>
        <p:nvSpPr>
          <p:cNvPr id="7174" name="Rectangle 6"/>
          <p:cNvSpPr>
            <a:spLocks noChangeArrowheads="1"/>
          </p:cNvSpPr>
          <p:nvPr/>
        </p:nvSpPr>
        <p:spPr bwMode="auto">
          <a:xfrm>
            <a:off x="152400" y="3200400"/>
            <a:ext cx="16002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Browser</a:t>
            </a:r>
          </a:p>
        </p:txBody>
      </p:sp>
      <p:sp>
        <p:nvSpPr>
          <p:cNvPr id="7175" name="Rectangle 7"/>
          <p:cNvSpPr>
            <a:spLocks noChangeArrowheads="1"/>
          </p:cNvSpPr>
          <p:nvPr/>
        </p:nvSpPr>
        <p:spPr bwMode="auto">
          <a:xfrm>
            <a:off x="2819400" y="44196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JSP</a:t>
            </a:r>
          </a:p>
        </p:txBody>
      </p:sp>
      <p:sp>
        <p:nvSpPr>
          <p:cNvPr id="7176" name="Rectangle 8"/>
          <p:cNvSpPr>
            <a:spLocks noChangeArrowheads="1"/>
          </p:cNvSpPr>
          <p:nvPr/>
        </p:nvSpPr>
        <p:spPr bwMode="auto">
          <a:xfrm>
            <a:off x="4572000" y="3276600"/>
            <a:ext cx="1447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Java Bean</a:t>
            </a:r>
          </a:p>
        </p:txBody>
      </p:sp>
      <p:sp>
        <p:nvSpPr>
          <p:cNvPr id="7177" name="Oval 9"/>
          <p:cNvSpPr>
            <a:spLocks noChangeArrowheads="1"/>
          </p:cNvSpPr>
          <p:nvPr/>
        </p:nvSpPr>
        <p:spPr bwMode="auto">
          <a:xfrm>
            <a:off x="7239000" y="3352800"/>
            <a:ext cx="1143000" cy="914400"/>
          </a:xfrm>
          <a:prstGeom prst="ellipse">
            <a:avLst/>
          </a:prstGeom>
          <a:solidFill>
            <a:schemeClr val="accent1"/>
          </a:solidFill>
          <a:ln w="9525">
            <a:solidFill>
              <a:schemeClr val="tx1"/>
            </a:solidFill>
            <a:round/>
            <a:headEnd/>
            <a:tailEnd/>
          </a:ln>
          <a:effectLst/>
        </p:spPr>
        <p:txBody>
          <a:bodyPr wrap="none" anchor="ctr"/>
          <a:lstStyle/>
          <a:p>
            <a:pPr algn="ctr"/>
            <a:r>
              <a:rPr lang="en-US"/>
              <a:t>Database</a:t>
            </a:r>
          </a:p>
        </p:txBody>
      </p:sp>
      <p:sp>
        <p:nvSpPr>
          <p:cNvPr id="7178" name="Rectangle 10"/>
          <p:cNvSpPr>
            <a:spLocks noChangeArrowheads="1"/>
          </p:cNvSpPr>
          <p:nvPr/>
        </p:nvSpPr>
        <p:spPr bwMode="auto">
          <a:xfrm>
            <a:off x="4648200" y="5181600"/>
            <a:ext cx="1371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Custom</a:t>
            </a:r>
          </a:p>
          <a:p>
            <a:pPr algn="ctr"/>
            <a:r>
              <a:rPr lang="en-US"/>
              <a:t>Tags</a:t>
            </a:r>
          </a:p>
        </p:txBody>
      </p:sp>
      <p:sp>
        <p:nvSpPr>
          <p:cNvPr id="7179" name="Rectangle 11"/>
          <p:cNvSpPr>
            <a:spLocks noChangeArrowheads="1"/>
          </p:cNvSpPr>
          <p:nvPr/>
        </p:nvSpPr>
        <p:spPr bwMode="auto">
          <a:xfrm>
            <a:off x="7391400" y="1981200"/>
            <a:ext cx="7620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EJB</a:t>
            </a:r>
          </a:p>
        </p:txBody>
      </p:sp>
      <p:sp>
        <p:nvSpPr>
          <p:cNvPr id="7186" name="Line 18"/>
          <p:cNvSpPr>
            <a:spLocks noChangeShapeType="1"/>
          </p:cNvSpPr>
          <p:nvPr/>
        </p:nvSpPr>
        <p:spPr bwMode="auto">
          <a:xfrm>
            <a:off x="7772400" y="2743200"/>
            <a:ext cx="0" cy="609600"/>
          </a:xfrm>
          <a:prstGeom prst="line">
            <a:avLst/>
          </a:prstGeom>
          <a:noFill/>
          <a:ln w="9525">
            <a:solidFill>
              <a:schemeClr val="tx1"/>
            </a:solidFill>
            <a:prstDash val="dashDot"/>
            <a:round/>
            <a:headEnd/>
            <a:tailEnd type="triangle" w="med" len="med"/>
          </a:ln>
          <a:effectLst/>
        </p:spPr>
        <p:txBody>
          <a:bodyPr/>
          <a:lstStyle/>
          <a:p>
            <a:endParaRPr lang="en-IN"/>
          </a:p>
        </p:txBody>
      </p:sp>
      <p:sp>
        <p:nvSpPr>
          <p:cNvPr id="7187" name="Rectangle 19"/>
          <p:cNvSpPr>
            <a:spLocks noChangeArrowheads="1"/>
          </p:cNvSpPr>
          <p:nvPr/>
        </p:nvSpPr>
        <p:spPr bwMode="auto">
          <a:xfrm>
            <a:off x="2819400" y="19812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Servlet</a:t>
            </a:r>
          </a:p>
        </p:txBody>
      </p:sp>
      <p:sp>
        <p:nvSpPr>
          <p:cNvPr id="7188" name="Line 20"/>
          <p:cNvSpPr>
            <a:spLocks noChangeShapeType="1"/>
          </p:cNvSpPr>
          <p:nvPr/>
        </p:nvSpPr>
        <p:spPr bwMode="auto">
          <a:xfrm flipV="1">
            <a:off x="1752600" y="2514600"/>
            <a:ext cx="1066800" cy="1219200"/>
          </a:xfrm>
          <a:prstGeom prst="line">
            <a:avLst/>
          </a:prstGeom>
          <a:noFill/>
          <a:ln w="9525">
            <a:solidFill>
              <a:schemeClr val="tx1"/>
            </a:solidFill>
            <a:round/>
            <a:headEnd/>
            <a:tailEnd type="triangle" w="med" len="med"/>
          </a:ln>
          <a:effectLst/>
        </p:spPr>
        <p:txBody>
          <a:bodyPr/>
          <a:lstStyle/>
          <a:p>
            <a:endParaRPr lang="en-IN"/>
          </a:p>
        </p:txBody>
      </p:sp>
      <p:sp>
        <p:nvSpPr>
          <p:cNvPr id="7189" name="Line 21"/>
          <p:cNvSpPr>
            <a:spLocks noChangeShapeType="1"/>
          </p:cNvSpPr>
          <p:nvPr/>
        </p:nvSpPr>
        <p:spPr bwMode="auto">
          <a:xfrm>
            <a:off x="4495800" y="2438400"/>
            <a:ext cx="609600" cy="838200"/>
          </a:xfrm>
          <a:prstGeom prst="line">
            <a:avLst/>
          </a:prstGeom>
          <a:noFill/>
          <a:ln w="9525">
            <a:solidFill>
              <a:schemeClr val="tx1"/>
            </a:solidFill>
            <a:round/>
            <a:headEnd/>
            <a:tailEnd type="triangle" w="med" len="med"/>
          </a:ln>
          <a:effectLst/>
        </p:spPr>
        <p:txBody>
          <a:bodyPr/>
          <a:lstStyle/>
          <a:p>
            <a:endParaRPr lang="en-IN"/>
          </a:p>
        </p:txBody>
      </p:sp>
      <p:sp>
        <p:nvSpPr>
          <p:cNvPr id="7192" name="Line 24"/>
          <p:cNvSpPr>
            <a:spLocks noChangeShapeType="1"/>
          </p:cNvSpPr>
          <p:nvPr/>
        </p:nvSpPr>
        <p:spPr bwMode="auto">
          <a:xfrm>
            <a:off x="3581400" y="2895600"/>
            <a:ext cx="0" cy="1524000"/>
          </a:xfrm>
          <a:prstGeom prst="line">
            <a:avLst/>
          </a:prstGeom>
          <a:noFill/>
          <a:ln w="9525">
            <a:solidFill>
              <a:schemeClr val="tx1"/>
            </a:solidFill>
            <a:round/>
            <a:headEnd/>
            <a:tailEnd type="triangle" w="med" len="med"/>
          </a:ln>
          <a:effectLst/>
        </p:spPr>
        <p:txBody>
          <a:bodyPr/>
          <a:lstStyle/>
          <a:p>
            <a:endParaRPr lang="en-IN"/>
          </a:p>
        </p:txBody>
      </p:sp>
      <p:sp>
        <p:nvSpPr>
          <p:cNvPr id="7193" name="Line 25"/>
          <p:cNvSpPr>
            <a:spLocks noChangeShapeType="1"/>
          </p:cNvSpPr>
          <p:nvPr/>
        </p:nvSpPr>
        <p:spPr bwMode="auto">
          <a:xfrm flipH="1">
            <a:off x="4495800" y="3886200"/>
            <a:ext cx="457200" cy="914400"/>
          </a:xfrm>
          <a:prstGeom prst="line">
            <a:avLst/>
          </a:prstGeom>
          <a:noFill/>
          <a:ln w="9525">
            <a:solidFill>
              <a:schemeClr val="tx1"/>
            </a:solidFill>
            <a:round/>
            <a:headEnd type="triangle" w="med" len="med"/>
            <a:tailEnd/>
          </a:ln>
          <a:effectLst/>
        </p:spPr>
        <p:txBody>
          <a:bodyPr/>
          <a:lstStyle/>
          <a:p>
            <a:endParaRPr lang="en-IN"/>
          </a:p>
        </p:txBody>
      </p:sp>
      <p:sp>
        <p:nvSpPr>
          <p:cNvPr id="7194" name="Line 26"/>
          <p:cNvSpPr>
            <a:spLocks noChangeShapeType="1"/>
          </p:cNvSpPr>
          <p:nvPr/>
        </p:nvSpPr>
        <p:spPr bwMode="auto">
          <a:xfrm>
            <a:off x="4495800" y="5029200"/>
            <a:ext cx="152400" cy="304800"/>
          </a:xfrm>
          <a:prstGeom prst="line">
            <a:avLst/>
          </a:prstGeom>
          <a:noFill/>
          <a:ln w="9525">
            <a:solidFill>
              <a:schemeClr val="tx1"/>
            </a:solidFill>
            <a:prstDash val="dash"/>
            <a:round/>
            <a:headEnd/>
            <a:tailEnd type="triangle" w="med" len="med"/>
          </a:ln>
          <a:effectLst/>
        </p:spPr>
        <p:txBody>
          <a:bodyPr/>
          <a:lstStyle/>
          <a:p>
            <a:endParaRPr lang="en-IN"/>
          </a:p>
        </p:txBody>
      </p:sp>
      <p:sp>
        <p:nvSpPr>
          <p:cNvPr id="7195" name="Line 27"/>
          <p:cNvSpPr>
            <a:spLocks noChangeShapeType="1"/>
          </p:cNvSpPr>
          <p:nvPr/>
        </p:nvSpPr>
        <p:spPr bwMode="auto">
          <a:xfrm>
            <a:off x="5410200" y="3886200"/>
            <a:ext cx="0" cy="1295400"/>
          </a:xfrm>
          <a:prstGeom prst="line">
            <a:avLst/>
          </a:prstGeom>
          <a:noFill/>
          <a:ln w="9525">
            <a:solidFill>
              <a:schemeClr val="tx1"/>
            </a:solidFill>
            <a:prstDash val="dash"/>
            <a:round/>
            <a:headEnd/>
            <a:tailEnd type="triangle" w="med" len="med"/>
          </a:ln>
          <a:effectLst/>
        </p:spPr>
        <p:txBody>
          <a:bodyPr/>
          <a:lstStyle/>
          <a:p>
            <a:endParaRPr lang="en-IN"/>
          </a:p>
        </p:txBody>
      </p:sp>
      <p:sp>
        <p:nvSpPr>
          <p:cNvPr id="7196" name="Text Box 28"/>
          <p:cNvSpPr txBox="1">
            <a:spLocks noChangeArrowheads="1"/>
          </p:cNvSpPr>
          <p:nvPr/>
        </p:nvSpPr>
        <p:spPr bwMode="auto">
          <a:xfrm>
            <a:off x="2193925" y="3089275"/>
            <a:ext cx="336550" cy="457200"/>
          </a:xfrm>
          <a:prstGeom prst="rect">
            <a:avLst/>
          </a:prstGeom>
          <a:noFill/>
          <a:ln w="9525">
            <a:noFill/>
            <a:miter lim="800000"/>
            <a:headEnd/>
            <a:tailEnd/>
          </a:ln>
          <a:effectLst/>
        </p:spPr>
        <p:txBody>
          <a:bodyPr wrap="none">
            <a:spAutoFit/>
          </a:bodyPr>
          <a:lstStyle/>
          <a:p>
            <a:r>
              <a:rPr lang="en-US"/>
              <a:t>1</a:t>
            </a:r>
          </a:p>
        </p:txBody>
      </p:sp>
      <p:sp>
        <p:nvSpPr>
          <p:cNvPr id="7198" name="Rectangle 30"/>
          <p:cNvSpPr>
            <a:spLocks noChangeArrowheads="1"/>
          </p:cNvSpPr>
          <p:nvPr/>
        </p:nvSpPr>
        <p:spPr bwMode="auto">
          <a:xfrm>
            <a:off x="4953000" y="2514600"/>
            <a:ext cx="336550" cy="457200"/>
          </a:xfrm>
          <a:prstGeom prst="rect">
            <a:avLst/>
          </a:prstGeom>
          <a:noFill/>
          <a:ln w="9525">
            <a:noFill/>
            <a:miter lim="800000"/>
            <a:headEnd/>
            <a:tailEnd/>
          </a:ln>
          <a:effectLst/>
        </p:spPr>
        <p:txBody>
          <a:bodyPr wrap="none">
            <a:spAutoFit/>
          </a:bodyPr>
          <a:lstStyle/>
          <a:p>
            <a:r>
              <a:rPr lang="en-US"/>
              <a:t>3</a:t>
            </a:r>
          </a:p>
        </p:txBody>
      </p:sp>
      <p:sp>
        <p:nvSpPr>
          <p:cNvPr id="7200" name="Line 32"/>
          <p:cNvSpPr>
            <a:spLocks noChangeShapeType="1"/>
          </p:cNvSpPr>
          <p:nvPr/>
        </p:nvSpPr>
        <p:spPr bwMode="auto">
          <a:xfrm flipH="1" flipV="1">
            <a:off x="914400" y="4419600"/>
            <a:ext cx="1905000" cy="457200"/>
          </a:xfrm>
          <a:prstGeom prst="line">
            <a:avLst/>
          </a:prstGeom>
          <a:noFill/>
          <a:ln w="9525">
            <a:solidFill>
              <a:schemeClr val="tx1"/>
            </a:solidFill>
            <a:round/>
            <a:headEnd/>
            <a:tailEnd type="triangle" w="med" len="med"/>
          </a:ln>
          <a:effectLst/>
        </p:spPr>
        <p:txBody>
          <a:bodyPr/>
          <a:lstStyle/>
          <a:p>
            <a:endParaRPr lang="en-IN"/>
          </a:p>
        </p:txBody>
      </p:sp>
      <p:sp>
        <p:nvSpPr>
          <p:cNvPr id="7201" name="Text Box 33"/>
          <p:cNvSpPr txBox="1">
            <a:spLocks noChangeArrowheads="1"/>
          </p:cNvSpPr>
          <p:nvPr/>
        </p:nvSpPr>
        <p:spPr bwMode="auto">
          <a:xfrm>
            <a:off x="3260725" y="3317875"/>
            <a:ext cx="336550" cy="457200"/>
          </a:xfrm>
          <a:prstGeom prst="rect">
            <a:avLst/>
          </a:prstGeom>
          <a:noFill/>
          <a:ln w="9525">
            <a:noFill/>
            <a:miter lim="800000"/>
            <a:headEnd/>
            <a:tailEnd/>
          </a:ln>
          <a:effectLst/>
        </p:spPr>
        <p:txBody>
          <a:bodyPr wrap="none">
            <a:spAutoFit/>
          </a:bodyPr>
          <a:lstStyle/>
          <a:p>
            <a:r>
              <a:rPr lang="en-US"/>
              <a:t>4</a:t>
            </a:r>
          </a:p>
        </p:txBody>
      </p:sp>
      <p:sp>
        <p:nvSpPr>
          <p:cNvPr id="7202" name="Text Box 34"/>
          <p:cNvSpPr txBox="1">
            <a:spLocks noChangeArrowheads="1"/>
          </p:cNvSpPr>
          <p:nvPr/>
        </p:nvSpPr>
        <p:spPr bwMode="auto">
          <a:xfrm>
            <a:off x="4708525" y="4079875"/>
            <a:ext cx="336550" cy="457200"/>
          </a:xfrm>
          <a:prstGeom prst="rect">
            <a:avLst/>
          </a:prstGeom>
          <a:noFill/>
          <a:ln w="9525">
            <a:noFill/>
            <a:miter lim="800000"/>
            <a:headEnd/>
            <a:tailEnd/>
          </a:ln>
          <a:effectLst/>
        </p:spPr>
        <p:txBody>
          <a:bodyPr wrap="none">
            <a:spAutoFit/>
          </a:bodyPr>
          <a:lstStyle/>
          <a:p>
            <a:r>
              <a:rPr lang="en-US"/>
              <a:t>5</a:t>
            </a:r>
          </a:p>
        </p:txBody>
      </p:sp>
      <p:sp>
        <p:nvSpPr>
          <p:cNvPr id="7203" name="Text Box 35"/>
          <p:cNvSpPr txBox="1">
            <a:spLocks noChangeArrowheads="1"/>
          </p:cNvSpPr>
          <p:nvPr/>
        </p:nvSpPr>
        <p:spPr bwMode="auto">
          <a:xfrm>
            <a:off x="1584325" y="4689475"/>
            <a:ext cx="336550" cy="457200"/>
          </a:xfrm>
          <a:prstGeom prst="rect">
            <a:avLst/>
          </a:prstGeom>
          <a:noFill/>
          <a:ln w="9525">
            <a:noFill/>
            <a:miter lim="800000"/>
            <a:headEnd/>
            <a:tailEnd/>
          </a:ln>
          <a:effectLst/>
        </p:spPr>
        <p:txBody>
          <a:bodyPr wrap="none">
            <a:spAutoFit/>
          </a:bodyPr>
          <a:lstStyle/>
          <a:p>
            <a:r>
              <a:rPr lang="en-US"/>
              <a:t>6</a:t>
            </a:r>
          </a:p>
        </p:txBody>
      </p:sp>
      <p:sp>
        <p:nvSpPr>
          <p:cNvPr id="7204" name="Line 36"/>
          <p:cNvSpPr>
            <a:spLocks noChangeShapeType="1"/>
          </p:cNvSpPr>
          <p:nvPr/>
        </p:nvSpPr>
        <p:spPr bwMode="auto">
          <a:xfrm>
            <a:off x="4495800" y="2286000"/>
            <a:ext cx="2895600" cy="0"/>
          </a:xfrm>
          <a:prstGeom prst="line">
            <a:avLst/>
          </a:prstGeom>
          <a:noFill/>
          <a:ln w="9525">
            <a:solidFill>
              <a:schemeClr val="tx1"/>
            </a:solidFill>
            <a:round/>
            <a:headEnd/>
            <a:tailEnd type="triangle" w="med" len="med"/>
          </a:ln>
          <a:effectLst/>
        </p:spPr>
        <p:txBody>
          <a:bodyPr/>
          <a:lstStyle/>
          <a:p>
            <a:endParaRPr lang="en-IN"/>
          </a:p>
        </p:txBody>
      </p:sp>
      <p:sp>
        <p:nvSpPr>
          <p:cNvPr id="7205" name="Rectangle 37"/>
          <p:cNvSpPr>
            <a:spLocks noChangeArrowheads="1"/>
          </p:cNvSpPr>
          <p:nvPr/>
        </p:nvSpPr>
        <p:spPr bwMode="auto">
          <a:xfrm>
            <a:off x="5105400" y="1828800"/>
            <a:ext cx="336550" cy="457200"/>
          </a:xfrm>
          <a:prstGeom prst="rect">
            <a:avLst/>
          </a:prstGeom>
          <a:noFill/>
          <a:ln w="9525">
            <a:noFill/>
            <a:miter lim="800000"/>
            <a:headEnd/>
            <a:tailEnd/>
          </a:ln>
          <a:effectLst/>
        </p:spPr>
        <p:txBody>
          <a:bodyPr wrap="none">
            <a:spAutoFit/>
          </a:bodyPr>
          <a:lstStyle/>
          <a:p>
            <a:r>
              <a:rPr lang="en-US"/>
              <a:t>2</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643182"/>
            <a:ext cx="8229600" cy="1143000"/>
          </a:xfrm>
        </p:spPr>
        <p:txBody>
          <a:bodyPr/>
          <a:lstStyle/>
          <a:p>
            <a:r>
              <a:rPr lang="en-US" dirty="0" smtClean="0"/>
              <a:t>Loan Calculator application</a:t>
            </a:r>
            <a:endParaRPr lang="en-IN" dirty="0"/>
          </a:p>
        </p:txBody>
      </p:sp>
      <p:sp>
        <p:nvSpPr>
          <p:cNvPr id="4" name="Date Placeholder 3"/>
          <p:cNvSpPr>
            <a:spLocks noGrp="1"/>
          </p:cNvSpPr>
          <p:nvPr>
            <p:ph type="dt" sz="half" idx="10"/>
          </p:nvPr>
        </p:nvSpPr>
        <p:spPr/>
        <p:txBody>
          <a:bodyPr/>
          <a:lstStyle/>
          <a:p>
            <a:fld id="{FEDB6E18-C083-435B-B37D-F37CB5C7C1F3}" type="datetime1">
              <a:rPr lang="en-US" smtClean="0"/>
              <a:pPr/>
              <a:t>7/4/2016</a:t>
            </a:fld>
            <a:endParaRPr lang="en-IN"/>
          </a:p>
        </p:txBody>
      </p:sp>
      <p:sp>
        <p:nvSpPr>
          <p:cNvPr id="5" name="Footer Placeholder 4"/>
          <p:cNvSpPr>
            <a:spLocks noGrp="1"/>
          </p:cNvSpPr>
          <p:nvPr>
            <p:ph type="ftr" sz="quarter" idx="11"/>
          </p:nvPr>
        </p:nvSpPr>
        <p:spPr/>
        <p:txBody>
          <a:bodyPr/>
          <a:lstStyle/>
          <a:p>
            <a:r>
              <a:rPr lang="en-IN" smtClean="0"/>
              <a:t>JSP</a:t>
            </a:r>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spcBef>
                <a:spcPct val="0"/>
              </a:spcBef>
            </a:pPr>
            <a:r>
              <a:rPr lang="en-US" sz="3600">
                <a:solidFill>
                  <a:srgbClr val="CC0000"/>
                </a:solidFill>
                <a:latin typeface="Times New Roman" pitchFamily="18" charset="0"/>
              </a:rPr>
              <a:t>Example</a:t>
            </a:r>
            <a:r>
              <a:rPr lang="en-US" sz="3200">
                <a:solidFill>
                  <a:srgbClr val="CC0000"/>
                </a:solidFill>
                <a:latin typeface="Arial-BoldMT"/>
              </a:rPr>
              <a:t> </a:t>
            </a:r>
            <a:br>
              <a:rPr lang="en-US" sz="3200">
                <a:solidFill>
                  <a:srgbClr val="CC0000"/>
                </a:solidFill>
                <a:latin typeface="Arial-BoldMT"/>
              </a:rPr>
            </a:br>
            <a:r>
              <a:rPr lang="en-US">
                <a:solidFill>
                  <a:srgbClr val="333399"/>
                </a:solidFill>
              </a:rPr>
              <a:t>Loan Calculator</a:t>
            </a:r>
            <a:endParaRPr lang="en-US" sz="3200">
              <a:solidFill>
                <a:srgbClr val="CC0000"/>
              </a:solidFill>
              <a:latin typeface="Arial-BoldMT"/>
            </a:endParaRPr>
          </a:p>
        </p:txBody>
      </p:sp>
      <p:sp>
        <p:nvSpPr>
          <p:cNvPr id="26627" name="Rectangle 4"/>
          <p:cNvSpPr>
            <a:spLocks noChangeArrowheads="1"/>
          </p:cNvSpPr>
          <p:nvPr/>
        </p:nvSpPr>
        <p:spPr bwMode="auto">
          <a:xfrm>
            <a:off x="3886200" y="15240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index.jsp</a:t>
            </a:r>
          </a:p>
        </p:txBody>
      </p:sp>
      <p:sp>
        <p:nvSpPr>
          <p:cNvPr id="26628" name="AutoShape 5"/>
          <p:cNvSpPr>
            <a:spLocks/>
          </p:cNvSpPr>
          <p:nvPr/>
        </p:nvSpPr>
        <p:spPr bwMode="auto">
          <a:xfrm>
            <a:off x="5257800" y="1400175"/>
            <a:ext cx="228600" cy="657225"/>
          </a:xfrm>
          <a:prstGeom prst="leftBrace">
            <a:avLst>
              <a:gd name="adj1" fmla="val 23958"/>
              <a:gd name="adj2" fmla="val 50000"/>
            </a:avLst>
          </a:prstGeom>
          <a:noFill/>
          <a:ln w="9525">
            <a:solidFill>
              <a:schemeClr val="tx1"/>
            </a:solidFill>
            <a:round/>
            <a:headEnd/>
            <a:tailEnd/>
          </a:ln>
        </p:spPr>
        <p:txBody>
          <a:bodyPr wrap="none" anchor="ctr"/>
          <a:lstStyle/>
          <a:p>
            <a:endParaRPr lang="en-IN"/>
          </a:p>
        </p:txBody>
      </p:sp>
      <p:sp>
        <p:nvSpPr>
          <p:cNvPr id="26629" name="Text Box 6"/>
          <p:cNvSpPr txBox="1">
            <a:spLocks noChangeArrowheads="1"/>
          </p:cNvSpPr>
          <p:nvPr/>
        </p:nvSpPr>
        <p:spPr bwMode="auto">
          <a:xfrm>
            <a:off x="5486400" y="1420813"/>
            <a:ext cx="1041400" cy="560387"/>
          </a:xfrm>
          <a:prstGeom prst="rect">
            <a:avLst/>
          </a:prstGeom>
          <a:noFill/>
          <a:ln w="9525">
            <a:noFill/>
            <a:miter lim="800000"/>
            <a:headEnd/>
            <a:tailEnd/>
          </a:ln>
        </p:spPr>
        <p:txBody>
          <a:bodyPr wrap="none">
            <a:spAutoFit/>
          </a:bodyPr>
          <a:lstStyle/>
          <a:p>
            <a:r>
              <a:rPr lang="en-US" sz="1400" b="0">
                <a:solidFill>
                  <a:schemeClr val="tx1"/>
                </a:solidFill>
              </a:rPr>
              <a:t>Header.jsp</a:t>
            </a:r>
          </a:p>
          <a:p>
            <a:r>
              <a:rPr lang="en-US" sz="1400" b="0">
                <a:solidFill>
                  <a:schemeClr val="tx1"/>
                </a:solidFill>
              </a:rPr>
              <a:t>Footer.jsp</a:t>
            </a:r>
          </a:p>
        </p:txBody>
      </p:sp>
      <p:sp>
        <p:nvSpPr>
          <p:cNvPr id="26630" name="Rectangle 7"/>
          <p:cNvSpPr>
            <a:spLocks noChangeArrowheads="1"/>
          </p:cNvSpPr>
          <p:nvPr/>
        </p:nvSpPr>
        <p:spPr bwMode="auto">
          <a:xfrm>
            <a:off x="3886200" y="25908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controller.jsp</a:t>
            </a:r>
          </a:p>
        </p:txBody>
      </p:sp>
      <p:cxnSp>
        <p:nvCxnSpPr>
          <p:cNvPr id="26631" name="AutoShape 9"/>
          <p:cNvCxnSpPr>
            <a:cxnSpLocks noChangeShapeType="1"/>
            <a:stCxn id="26627" idx="2"/>
            <a:endCxn id="26630" idx="0"/>
          </p:cNvCxnSpPr>
          <p:nvPr/>
        </p:nvCxnSpPr>
        <p:spPr bwMode="auto">
          <a:xfrm>
            <a:off x="4533900" y="1905000"/>
            <a:ext cx="0" cy="685800"/>
          </a:xfrm>
          <a:prstGeom prst="straightConnector1">
            <a:avLst/>
          </a:prstGeom>
          <a:noFill/>
          <a:ln w="9525">
            <a:solidFill>
              <a:schemeClr val="tx1"/>
            </a:solidFill>
            <a:round/>
            <a:headEnd/>
            <a:tailEnd type="triangle" w="med" len="med"/>
          </a:ln>
        </p:spPr>
      </p:cxnSp>
      <p:sp>
        <p:nvSpPr>
          <p:cNvPr id="26632" name="Rectangle 10"/>
          <p:cNvSpPr>
            <a:spLocks noChangeArrowheads="1"/>
          </p:cNvSpPr>
          <p:nvPr/>
        </p:nvSpPr>
        <p:spPr bwMode="auto">
          <a:xfrm>
            <a:off x="2209800" y="36576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simple.jsp</a:t>
            </a:r>
          </a:p>
        </p:txBody>
      </p:sp>
      <p:sp>
        <p:nvSpPr>
          <p:cNvPr id="26633" name="Rectangle 11"/>
          <p:cNvSpPr>
            <a:spLocks noChangeArrowheads="1"/>
          </p:cNvSpPr>
          <p:nvPr/>
        </p:nvSpPr>
        <p:spPr bwMode="auto">
          <a:xfrm>
            <a:off x="5562600" y="36576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compound.jsp</a:t>
            </a:r>
          </a:p>
        </p:txBody>
      </p:sp>
      <p:cxnSp>
        <p:nvCxnSpPr>
          <p:cNvPr id="26634" name="AutoShape 12"/>
          <p:cNvCxnSpPr>
            <a:cxnSpLocks noChangeShapeType="1"/>
            <a:stCxn id="26630" idx="2"/>
            <a:endCxn id="26632" idx="0"/>
          </p:cNvCxnSpPr>
          <p:nvPr/>
        </p:nvCxnSpPr>
        <p:spPr bwMode="auto">
          <a:xfrm rot="5400000">
            <a:off x="3352800" y="2476500"/>
            <a:ext cx="685800" cy="1676400"/>
          </a:xfrm>
          <a:prstGeom prst="bentConnector3">
            <a:avLst>
              <a:gd name="adj1" fmla="val 50000"/>
            </a:avLst>
          </a:prstGeom>
          <a:noFill/>
          <a:ln w="9525">
            <a:solidFill>
              <a:schemeClr val="tx1"/>
            </a:solidFill>
            <a:miter lim="800000"/>
            <a:headEnd/>
            <a:tailEnd type="triangle" w="med" len="med"/>
          </a:ln>
        </p:spPr>
      </p:cxnSp>
      <p:cxnSp>
        <p:nvCxnSpPr>
          <p:cNvPr id="26635" name="AutoShape 13"/>
          <p:cNvCxnSpPr>
            <a:cxnSpLocks noChangeShapeType="1"/>
            <a:stCxn id="26630" idx="2"/>
            <a:endCxn id="26633" idx="0"/>
          </p:cNvCxnSpPr>
          <p:nvPr/>
        </p:nvCxnSpPr>
        <p:spPr bwMode="auto">
          <a:xfrm rot="16200000" flipH="1">
            <a:off x="5029200" y="2476500"/>
            <a:ext cx="685800" cy="1676400"/>
          </a:xfrm>
          <a:prstGeom prst="bentConnector3">
            <a:avLst>
              <a:gd name="adj1" fmla="val 50000"/>
            </a:avLst>
          </a:prstGeom>
          <a:noFill/>
          <a:ln w="9525">
            <a:solidFill>
              <a:schemeClr val="tx1"/>
            </a:solidFill>
            <a:miter lim="800000"/>
            <a:headEnd/>
            <a:tailEnd type="triangle" w="med" len="med"/>
          </a:ln>
        </p:spPr>
      </p:cxnSp>
      <p:sp>
        <p:nvSpPr>
          <p:cNvPr id="26636" name="AutoShape 14"/>
          <p:cNvSpPr>
            <a:spLocks/>
          </p:cNvSpPr>
          <p:nvPr/>
        </p:nvSpPr>
        <p:spPr bwMode="auto">
          <a:xfrm>
            <a:off x="3581400" y="3533775"/>
            <a:ext cx="228600" cy="657225"/>
          </a:xfrm>
          <a:prstGeom prst="leftBrace">
            <a:avLst>
              <a:gd name="adj1" fmla="val 23958"/>
              <a:gd name="adj2" fmla="val 50000"/>
            </a:avLst>
          </a:prstGeom>
          <a:noFill/>
          <a:ln w="9525">
            <a:solidFill>
              <a:schemeClr val="tx1"/>
            </a:solidFill>
            <a:round/>
            <a:headEnd/>
            <a:tailEnd/>
          </a:ln>
        </p:spPr>
        <p:txBody>
          <a:bodyPr wrap="none" anchor="ctr"/>
          <a:lstStyle/>
          <a:p>
            <a:endParaRPr lang="en-IN"/>
          </a:p>
        </p:txBody>
      </p:sp>
      <p:sp>
        <p:nvSpPr>
          <p:cNvPr id="26637" name="Text Box 15"/>
          <p:cNvSpPr txBox="1">
            <a:spLocks noChangeArrowheads="1"/>
          </p:cNvSpPr>
          <p:nvPr/>
        </p:nvSpPr>
        <p:spPr bwMode="auto">
          <a:xfrm>
            <a:off x="3987800" y="3554413"/>
            <a:ext cx="1041400" cy="560387"/>
          </a:xfrm>
          <a:prstGeom prst="rect">
            <a:avLst/>
          </a:prstGeom>
          <a:noFill/>
          <a:ln w="9525">
            <a:noFill/>
            <a:miter lim="800000"/>
            <a:headEnd/>
            <a:tailEnd/>
          </a:ln>
        </p:spPr>
        <p:txBody>
          <a:bodyPr wrap="none">
            <a:spAutoFit/>
          </a:bodyPr>
          <a:lstStyle/>
          <a:p>
            <a:r>
              <a:rPr lang="en-US" sz="1400" b="0">
                <a:solidFill>
                  <a:schemeClr val="tx1"/>
                </a:solidFill>
              </a:rPr>
              <a:t>Header.jsp</a:t>
            </a:r>
          </a:p>
          <a:p>
            <a:r>
              <a:rPr lang="en-US" sz="1400" b="0">
                <a:solidFill>
                  <a:schemeClr val="tx1"/>
                </a:solidFill>
              </a:rPr>
              <a:t>Footer.jsp</a:t>
            </a:r>
          </a:p>
        </p:txBody>
      </p:sp>
      <p:sp>
        <p:nvSpPr>
          <p:cNvPr id="26638" name="AutoShape 16"/>
          <p:cNvSpPr>
            <a:spLocks/>
          </p:cNvSpPr>
          <p:nvPr/>
        </p:nvSpPr>
        <p:spPr bwMode="auto">
          <a:xfrm flipH="1">
            <a:off x="5105400" y="3533775"/>
            <a:ext cx="228600" cy="657225"/>
          </a:xfrm>
          <a:prstGeom prst="leftBrace">
            <a:avLst>
              <a:gd name="adj1" fmla="val 23958"/>
              <a:gd name="adj2" fmla="val 50000"/>
            </a:avLst>
          </a:prstGeom>
          <a:noFill/>
          <a:ln w="9525">
            <a:solidFill>
              <a:schemeClr val="tx1"/>
            </a:solidFill>
            <a:round/>
            <a:headEnd/>
            <a:tailEnd/>
          </a:ln>
        </p:spPr>
        <p:txBody>
          <a:bodyPr wrap="none" anchor="ctr"/>
          <a:lstStyle/>
          <a:p>
            <a:endParaRPr lang="en-IN"/>
          </a:p>
        </p:txBody>
      </p:sp>
      <p:sp>
        <p:nvSpPr>
          <p:cNvPr id="26639" name="Rectangle 18"/>
          <p:cNvSpPr>
            <a:spLocks noChangeArrowheads="1"/>
          </p:cNvSpPr>
          <p:nvPr/>
        </p:nvSpPr>
        <p:spPr bwMode="auto">
          <a:xfrm>
            <a:off x="1295400" y="46482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error.jsp</a:t>
            </a:r>
          </a:p>
        </p:txBody>
      </p:sp>
      <p:sp>
        <p:nvSpPr>
          <p:cNvPr id="26640" name="Rectangle 19"/>
          <p:cNvSpPr>
            <a:spLocks noChangeArrowheads="1"/>
          </p:cNvSpPr>
          <p:nvPr/>
        </p:nvSpPr>
        <p:spPr bwMode="auto">
          <a:xfrm>
            <a:off x="3048000" y="4648200"/>
            <a:ext cx="1295400" cy="381000"/>
          </a:xfrm>
          <a:prstGeom prst="rect">
            <a:avLst/>
          </a:prstGeom>
          <a:noFill/>
          <a:ln w="9525">
            <a:noFill/>
            <a:miter lim="800000"/>
            <a:headEnd/>
            <a:tailEnd/>
          </a:ln>
        </p:spPr>
        <p:txBody>
          <a:bodyPr wrap="none" anchor="ctr"/>
          <a:lstStyle/>
          <a:p>
            <a:pPr algn="ctr"/>
            <a:r>
              <a:rPr lang="en-US" sz="1600" b="0">
                <a:solidFill>
                  <a:schemeClr val="tx1"/>
                </a:solidFill>
              </a:rPr>
              <a:t>Calculate loan</a:t>
            </a:r>
          </a:p>
        </p:txBody>
      </p:sp>
      <p:sp>
        <p:nvSpPr>
          <p:cNvPr id="26641" name="Rectangle 20"/>
          <p:cNvSpPr>
            <a:spLocks noChangeArrowheads="1"/>
          </p:cNvSpPr>
          <p:nvPr/>
        </p:nvSpPr>
        <p:spPr bwMode="auto">
          <a:xfrm>
            <a:off x="4724400" y="4648200"/>
            <a:ext cx="1295400" cy="381000"/>
          </a:xfrm>
          <a:prstGeom prst="rect">
            <a:avLst/>
          </a:prstGeom>
          <a:noFill/>
          <a:ln w="9525">
            <a:solidFill>
              <a:schemeClr val="tx1"/>
            </a:solidFill>
            <a:miter lim="800000"/>
            <a:headEnd/>
            <a:tailEnd/>
          </a:ln>
        </p:spPr>
        <p:txBody>
          <a:bodyPr wrap="none" anchor="ctr"/>
          <a:lstStyle/>
          <a:p>
            <a:pPr algn="ctr"/>
            <a:r>
              <a:rPr lang="en-US" sz="1600" b="0">
                <a:solidFill>
                  <a:schemeClr val="tx1"/>
                </a:solidFill>
              </a:rPr>
              <a:t>error.jsp</a:t>
            </a:r>
          </a:p>
        </p:txBody>
      </p:sp>
      <p:sp>
        <p:nvSpPr>
          <p:cNvPr id="26642" name="Rectangle 21"/>
          <p:cNvSpPr>
            <a:spLocks noChangeArrowheads="1"/>
          </p:cNvSpPr>
          <p:nvPr/>
        </p:nvSpPr>
        <p:spPr bwMode="auto">
          <a:xfrm>
            <a:off x="6477000" y="4648200"/>
            <a:ext cx="1295400" cy="381000"/>
          </a:xfrm>
          <a:prstGeom prst="rect">
            <a:avLst/>
          </a:prstGeom>
          <a:noFill/>
          <a:ln w="9525">
            <a:noFill/>
            <a:miter lim="800000"/>
            <a:headEnd/>
            <a:tailEnd/>
          </a:ln>
        </p:spPr>
        <p:txBody>
          <a:bodyPr wrap="none" anchor="ctr"/>
          <a:lstStyle/>
          <a:p>
            <a:pPr algn="ctr"/>
            <a:r>
              <a:rPr lang="en-US" sz="1600" b="0">
                <a:solidFill>
                  <a:schemeClr val="tx1"/>
                </a:solidFill>
              </a:rPr>
              <a:t>Calculate loan</a:t>
            </a:r>
          </a:p>
        </p:txBody>
      </p:sp>
      <p:cxnSp>
        <p:nvCxnSpPr>
          <p:cNvPr id="26643" name="AutoShape 22"/>
          <p:cNvCxnSpPr>
            <a:cxnSpLocks noChangeShapeType="1"/>
            <a:stCxn id="26632" idx="2"/>
            <a:endCxn id="26639" idx="0"/>
          </p:cNvCxnSpPr>
          <p:nvPr/>
        </p:nvCxnSpPr>
        <p:spPr bwMode="auto">
          <a:xfrm rot="5400000">
            <a:off x="2095500" y="3886200"/>
            <a:ext cx="609600" cy="914400"/>
          </a:xfrm>
          <a:prstGeom prst="bentConnector3">
            <a:avLst>
              <a:gd name="adj1" fmla="val 50000"/>
            </a:avLst>
          </a:prstGeom>
          <a:noFill/>
          <a:ln w="9525">
            <a:solidFill>
              <a:schemeClr val="tx1"/>
            </a:solidFill>
            <a:miter lim="800000"/>
            <a:headEnd/>
            <a:tailEnd type="triangle" w="med" len="med"/>
          </a:ln>
        </p:spPr>
      </p:cxnSp>
      <p:cxnSp>
        <p:nvCxnSpPr>
          <p:cNvPr id="26644" name="AutoShape 23"/>
          <p:cNvCxnSpPr>
            <a:cxnSpLocks noChangeShapeType="1"/>
            <a:stCxn id="26632" idx="2"/>
            <a:endCxn id="26640" idx="0"/>
          </p:cNvCxnSpPr>
          <p:nvPr/>
        </p:nvCxnSpPr>
        <p:spPr bwMode="auto">
          <a:xfrm rot="16200000" flipH="1">
            <a:off x="2971800" y="3924300"/>
            <a:ext cx="609600" cy="838200"/>
          </a:xfrm>
          <a:prstGeom prst="bentConnector3">
            <a:avLst>
              <a:gd name="adj1" fmla="val 50000"/>
            </a:avLst>
          </a:prstGeom>
          <a:noFill/>
          <a:ln w="9525">
            <a:solidFill>
              <a:schemeClr val="tx1"/>
            </a:solidFill>
            <a:miter lim="800000"/>
            <a:headEnd/>
            <a:tailEnd type="triangle" w="med" len="med"/>
          </a:ln>
        </p:spPr>
      </p:cxnSp>
      <p:cxnSp>
        <p:nvCxnSpPr>
          <p:cNvPr id="26645" name="AutoShape 26"/>
          <p:cNvCxnSpPr>
            <a:cxnSpLocks noChangeShapeType="1"/>
            <a:stCxn id="26633" idx="2"/>
            <a:endCxn id="26641" idx="0"/>
          </p:cNvCxnSpPr>
          <p:nvPr/>
        </p:nvCxnSpPr>
        <p:spPr bwMode="auto">
          <a:xfrm rot="5400000">
            <a:off x="5486400" y="3924300"/>
            <a:ext cx="609600" cy="838200"/>
          </a:xfrm>
          <a:prstGeom prst="bentConnector3">
            <a:avLst>
              <a:gd name="adj1" fmla="val 50000"/>
            </a:avLst>
          </a:prstGeom>
          <a:noFill/>
          <a:ln w="9525">
            <a:solidFill>
              <a:schemeClr val="tx1"/>
            </a:solidFill>
            <a:miter lim="800000"/>
            <a:headEnd/>
            <a:tailEnd type="triangle" w="med" len="med"/>
          </a:ln>
        </p:spPr>
      </p:cxnSp>
      <p:cxnSp>
        <p:nvCxnSpPr>
          <p:cNvPr id="26646" name="AutoShape 27"/>
          <p:cNvCxnSpPr>
            <a:cxnSpLocks noChangeShapeType="1"/>
            <a:stCxn id="26633" idx="2"/>
            <a:endCxn id="26642" idx="0"/>
          </p:cNvCxnSpPr>
          <p:nvPr/>
        </p:nvCxnSpPr>
        <p:spPr bwMode="auto">
          <a:xfrm rot="16200000" flipH="1">
            <a:off x="6362700" y="3886200"/>
            <a:ext cx="609600" cy="914400"/>
          </a:xfrm>
          <a:prstGeom prst="bentConnector3">
            <a:avLst>
              <a:gd name="adj1" fmla="val 50000"/>
            </a:avLst>
          </a:prstGeom>
          <a:noFill/>
          <a:ln w="9525">
            <a:solidFill>
              <a:schemeClr val="tx1"/>
            </a:solidFill>
            <a:miter lim="800000"/>
            <a:headEnd/>
            <a:tailEnd type="triangle" w="med" len="med"/>
          </a:ln>
        </p:spPr>
      </p:cxnSp>
      <p:sp>
        <p:nvSpPr>
          <p:cNvPr id="26647" name="Text Box 29"/>
          <p:cNvSpPr txBox="1">
            <a:spLocks noChangeArrowheads="1"/>
          </p:cNvSpPr>
          <p:nvPr/>
        </p:nvSpPr>
        <p:spPr bwMode="auto">
          <a:xfrm>
            <a:off x="304800" y="1524000"/>
            <a:ext cx="3505200" cy="304800"/>
          </a:xfrm>
          <a:prstGeom prst="rect">
            <a:avLst/>
          </a:prstGeom>
          <a:noFill/>
          <a:ln w="9525">
            <a:noFill/>
            <a:miter lim="800000"/>
            <a:headEnd/>
            <a:tailEnd/>
          </a:ln>
        </p:spPr>
        <p:txBody>
          <a:bodyPr>
            <a:spAutoFit/>
          </a:bodyPr>
          <a:lstStyle/>
          <a:p>
            <a:r>
              <a:rPr lang="en-US" sz="1400" b="0">
                <a:sym typeface="Wingdings" pitchFamily="2" charset="2"/>
              </a:rPr>
              <a:t>Gets input to compute loan from user </a:t>
            </a:r>
            <a:endParaRPr lang="en-US" sz="1400" b="0"/>
          </a:p>
        </p:txBody>
      </p:sp>
      <p:sp>
        <p:nvSpPr>
          <p:cNvPr id="26648" name="Text Box 30"/>
          <p:cNvSpPr txBox="1">
            <a:spLocks noChangeArrowheads="1"/>
          </p:cNvSpPr>
          <p:nvPr/>
        </p:nvSpPr>
        <p:spPr bwMode="auto">
          <a:xfrm>
            <a:off x="304800" y="2590800"/>
            <a:ext cx="3505200" cy="304800"/>
          </a:xfrm>
          <a:prstGeom prst="rect">
            <a:avLst/>
          </a:prstGeom>
          <a:noFill/>
          <a:ln w="9525">
            <a:noFill/>
            <a:miter lim="800000"/>
            <a:headEnd/>
            <a:tailEnd/>
          </a:ln>
        </p:spPr>
        <p:txBody>
          <a:bodyPr>
            <a:spAutoFit/>
          </a:bodyPr>
          <a:lstStyle/>
          <a:p>
            <a:r>
              <a:rPr lang="en-US" sz="1400" b="0">
                <a:sym typeface="Wingdings" pitchFamily="2" charset="2"/>
              </a:rPr>
              <a:t>Selects the right jsp for calculating loan </a:t>
            </a:r>
            <a:endParaRPr lang="en-US" sz="1400" b="0"/>
          </a:p>
        </p:txBody>
      </p:sp>
      <p:sp>
        <p:nvSpPr>
          <p:cNvPr id="26649" name="Text Box 31"/>
          <p:cNvSpPr txBox="1">
            <a:spLocks noChangeArrowheads="1"/>
          </p:cNvSpPr>
          <p:nvPr/>
        </p:nvSpPr>
        <p:spPr bwMode="auto">
          <a:xfrm>
            <a:off x="304800" y="3581400"/>
            <a:ext cx="1981200" cy="517525"/>
          </a:xfrm>
          <a:prstGeom prst="rect">
            <a:avLst/>
          </a:prstGeom>
          <a:noFill/>
          <a:ln w="9525">
            <a:noFill/>
            <a:miter lim="800000"/>
            <a:headEnd/>
            <a:tailEnd/>
          </a:ln>
        </p:spPr>
        <p:txBody>
          <a:bodyPr>
            <a:spAutoFit/>
          </a:bodyPr>
          <a:lstStyle/>
          <a:p>
            <a:r>
              <a:rPr lang="en-US" sz="1400" b="0">
                <a:sym typeface="Wingdings" pitchFamily="2" charset="2"/>
              </a:rPr>
              <a:t>Computes loan based on simple interest</a:t>
            </a:r>
            <a:endParaRPr lang="en-US" sz="1400" b="0"/>
          </a:p>
        </p:txBody>
      </p:sp>
      <p:sp>
        <p:nvSpPr>
          <p:cNvPr id="26650" name="Text Box 32"/>
          <p:cNvSpPr txBox="1">
            <a:spLocks noChangeArrowheads="1"/>
          </p:cNvSpPr>
          <p:nvPr/>
        </p:nvSpPr>
        <p:spPr bwMode="auto">
          <a:xfrm>
            <a:off x="1143000" y="5045075"/>
            <a:ext cx="1981200" cy="517525"/>
          </a:xfrm>
          <a:prstGeom prst="rect">
            <a:avLst/>
          </a:prstGeom>
          <a:noFill/>
          <a:ln w="9525">
            <a:noFill/>
            <a:miter lim="800000"/>
            <a:headEnd/>
            <a:tailEnd/>
          </a:ln>
        </p:spPr>
        <p:txBody>
          <a:bodyPr>
            <a:spAutoFit/>
          </a:bodyPr>
          <a:lstStyle/>
          <a:p>
            <a:r>
              <a:rPr lang="en-US" sz="1400" b="0">
                <a:sym typeface="Wingdings" pitchFamily="2" charset="2"/>
              </a:rPr>
              <a:t>Handles error if exception is thrown</a:t>
            </a:r>
            <a:endParaRPr lang="en-US" sz="1400" b="0"/>
          </a:p>
        </p:txBody>
      </p:sp>
      <p:sp>
        <p:nvSpPr>
          <p:cNvPr id="26651" name="Text Box 33"/>
          <p:cNvSpPr txBox="1">
            <a:spLocks noChangeArrowheads="1"/>
          </p:cNvSpPr>
          <p:nvPr/>
        </p:nvSpPr>
        <p:spPr bwMode="auto">
          <a:xfrm>
            <a:off x="4572000" y="5045075"/>
            <a:ext cx="1981200" cy="517525"/>
          </a:xfrm>
          <a:prstGeom prst="rect">
            <a:avLst/>
          </a:prstGeom>
          <a:noFill/>
          <a:ln w="9525">
            <a:noFill/>
            <a:miter lim="800000"/>
            <a:headEnd/>
            <a:tailEnd/>
          </a:ln>
        </p:spPr>
        <p:txBody>
          <a:bodyPr>
            <a:spAutoFit/>
          </a:bodyPr>
          <a:lstStyle/>
          <a:p>
            <a:r>
              <a:rPr lang="en-US" sz="1400" b="0">
                <a:sym typeface="Wingdings" pitchFamily="2" charset="2"/>
              </a:rPr>
              <a:t>Handles error if exception is thrown</a:t>
            </a:r>
            <a:endParaRPr lang="en-US" sz="1400" b="0"/>
          </a:p>
        </p:txBody>
      </p:sp>
      <p:sp>
        <p:nvSpPr>
          <p:cNvPr id="26652" name="Text Box 34"/>
          <p:cNvSpPr txBox="1">
            <a:spLocks noChangeArrowheads="1"/>
          </p:cNvSpPr>
          <p:nvPr/>
        </p:nvSpPr>
        <p:spPr bwMode="auto">
          <a:xfrm>
            <a:off x="6934200" y="3581400"/>
            <a:ext cx="1981200" cy="517525"/>
          </a:xfrm>
          <a:prstGeom prst="rect">
            <a:avLst/>
          </a:prstGeom>
          <a:noFill/>
          <a:ln w="9525">
            <a:noFill/>
            <a:miter lim="800000"/>
            <a:headEnd/>
            <a:tailEnd/>
          </a:ln>
        </p:spPr>
        <p:txBody>
          <a:bodyPr>
            <a:spAutoFit/>
          </a:bodyPr>
          <a:lstStyle/>
          <a:p>
            <a:r>
              <a:rPr lang="en-US" sz="1400" b="0">
                <a:sym typeface="Wingdings" pitchFamily="2" charset="2"/>
              </a:rPr>
              <a:t>Computes loan based on simple interest</a:t>
            </a:r>
            <a:endParaRPr lang="en-US" sz="1400" b="0"/>
          </a:p>
        </p:txBody>
      </p:sp>
      <p:sp>
        <p:nvSpPr>
          <p:cNvPr id="31" name="Date Placeholder 30"/>
          <p:cNvSpPr>
            <a:spLocks noGrp="1"/>
          </p:cNvSpPr>
          <p:nvPr>
            <p:ph type="dt" sz="half" idx="10"/>
          </p:nvPr>
        </p:nvSpPr>
        <p:spPr/>
        <p:txBody>
          <a:bodyPr/>
          <a:lstStyle/>
          <a:p>
            <a:fld id="{9DF583DD-7EE5-4408-8289-B2A789C3BC21}" type="datetime1">
              <a:rPr lang="en-US" smtClean="0"/>
              <a:pPr/>
              <a:t>7/4/2016</a:t>
            </a:fld>
            <a:endParaRPr lang="en-IN"/>
          </a:p>
        </p:txBody>
      </p:sp>
      <p:sp>
        <p:nvSpPr>
          <p:cNvPr id="30" name="Footer Placeholder 29"/>
          <p:cNvSpPr>
            <a:spLocks noGrp="1"/>
          </p:cNvSpPr>
          <p:nvPr>
            <p:ph type="ftr" sz="quarter" idx="11"/>
          </p:nvPr>
        </p:nvSpPr>
        <p:spPr/>
        <p:txBody>
          <a:bodyPr/>
          <a:lstStyle/>
          <a:p>
            <a:pPr>
              <a:defRPr/>
            </a:pPr>
            <a:r>
              <a:rPr lang="en-US" smtClean="0"/>
              <a:t>JSP</a:t>
            </a:r>
            <a:endParaRPr lang="en-US"/>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B1EB1F6-573C-4FDC-920E-4A0869BC3336}"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a:p>
        </p:txBody>
      </p:sp>
      <p:sp>
        <p:nvSpPr>
          <p:cNvPr id="27650" name="Rectangle 2"/>
          <p:cNvSpPr>
            <a:spLocks noGrp="1" noChangeArrowheads="1"/>
          </p:cNvSpPr>
          <p:nvPr>
            <p:ph sz="quarter" idx="1"/>
          </p:nvPr>
        </p:nvSpPr>
        <p:spPr>
          <a:xfrm>
            <a:off x="228600" y="1143000"/>
            <a:ext cx="4343400" cy="5334000"/>
          </a:xfrm>
        </p:spPr>
        <p:txBody>
          <a:bodyPr>
            <a:normAutofit lnSpcReduction="10000"/>
          </a:bodyPr>
          <a:lstStyle/>
          <a:p>
            <a:pPr marL="609600" indent="-609600" eaLnBrk="1" hangingPunct="1">
              <a:lnSpc>
                <a:spcPct val="90000"/>
              </a:lnSpc>
              <a:spcBef>
                <a:spcPct val="50000"/>
              </a:spcBef>
              <a:buFontTx/>
              <a:buNone/>
            </a:pPr>
            <a:r>
              <a:rPr lang="en-US" sz="1200" smtClean="0">
                <a:latin typeface="Arial" pitchFamily="34" charset="0"/>
              </a:rPr>
              <a:t>&lt;html&gt;</a:t>
            </a:r>
          </a:p>
          <a:p>
            <a:pPr marL="609600" indent="-609600" eaLnBrk="1" hangingPunct="1">
              <a:lnSpc>
                <a:spcPct val="90000"/>
              </a:lnSpc>
              <a:spcBef>
                <a:spcPct val="50000"/>
              </a:spcBef>
              <a:buFontTx/>
              <a:buNone/>
            </a:pPr>
            <a:r>
              <a:rPr lang="en-US" sz="1200" smtClean="0">
                <a:latin typeface="Arial" pitchFamily="34" charset="0"/>
              </a:rPr>
              <a:t>  &lt;head&gt;</a:t>
            </a:r>
          </a:p>
          <a:p>
            <a:pPr marL="609600" indent="-609600" eaLnBrk="1" hangingPunct="1">
              <a:lnSpc>
                <a:spcPct val="90000"/>
              </a:lnSpc>
              <a:spcBef>
                <a:spcPct val="50000"/>
              </a:spcBef>
              <a:buFontTx/>
              <a:buNone/>
            </a:pPr>
            <a:r>
              <a:rPr lang="en-US" sz="1200" smtClean="0">
                <a:latin typeface="Arial" pitchFamily="34" charset="0"/>
              </a:rPr>
              <a:t>    &lt;title&gt;Include&lt;/title&gt;</a:t>
            </a:r>
          </a:p>
          <a:p>
            <a:pPr marL="609600" indent="-609600" eaLnBrk="1" hangingPunct="1">
              <a:lnSpc>
                <a:spcPct val="90000"/>
              </a:lnSpc>
              <a:spcBef>
                <a:spcPct val="50000"/>
              </a:spcBef>
              <a:buFontTx/>
              <a:buNone/>
            </a:pPr>
            <a:r>
              <a:rPr lang="en-US" sz="1200" smtClean="0">
                <a:latin typeface="Arial" pitchFamily="34" charset="0"/>
              </a:rPr>
              <a:t>  &lt;/head&gt;</a:t>
            </a:r>
          </a:p>
          <a:p>
            <a:pPr marL="609600" indent="-609600" eaLnBrk="1" hangingPunct="1">
              <a:lnSpc>
                <a:spcPct val="90000"/>
              </a:lnSpc>
              <a:spcBef>
                <a:spcPct val="50000"/>
              </a:spcBef>
              <a:buFontTx/>
              <a:buNone/>
            </a:pPr>
            <a:r>
              <a:rPr lang="en-US" sz="1200" smtClean="0">
                <a:latin typeface="Arial" pitchFamily="34" charset="0"/>
              </a:rPr>
              <a:t>  &lt;body style="font-family:verdana;font-size:10pt;"&gt;</a:t>
            </a:r>
          </a:p>
          <a:p>
            <a:pPr marL="609600" indent="-609600" eaLnBrk="1" hangingPunct="1">
              <a:lnSpc>
                <a:spcPct val="90000"/>
              </a:lnSpc>
              <a:spcBef>
                <a:spcPct val="50000"/>
              </a:spcBef>
              <a:buFontTx/>
              <a:buNone/>
            </a:pPr>
            <a:r>
              <a:rPr lang="en-US" sz="1200" b="1" smtClean="0">
                <a:solidFill>
                  <a:schemeClr val="accent2"/>
                </a:solidFill>
                <a:latin typeface="Arial" pitchFamily="34" charset="0"/>
              </a:rPr>
              <a:t>    &lt;%@ include file="header.html" %&gt;</a:t>
            </a:r>
          </a:p>
          <a:p>
            <a:pPr marL="609600" indent="-609600" eaLnBrk="1" hangingPunct="1">
              <a:lnSpc>
                <a:spcPct val="90000"/>
              </a:lnSpc>
              <a:spcBef>
                <a:spcPct val="50000"/>
              </a:spcBef>
              <a:buFontTx/>
              <a:buNone/>
            </a:pPr>
            <a:r>
              <a:rPr lang="en-US" sz="1200" b="1" smtClean="0">
                <a:solidFill>
                  <a:schemeClr val="accent2"/>
                </a:solidFill>
                <a:latin typeface="Arial" pitchFamily="34" charset="0"/>
              </a:rPr>
              <a:t>    &lt;form action="controller.jsp"&gt;</a:t>
            </a:r>
          </a:p>
          <a:p>
            <a:pPr marL="609600" indent="-609600" eaLnBrk="1" hangingPunct="1">
              <a:lnSpc>
                <a:spcPct val="90000"/>
              </a:lnSpc>
              <a:spcBef>
                <a:spcPct val="50000"/>
              </a:spcBef>
              <a:buFontTx/>
              <a:buNone/>
            </a:pPr>
            <a:r>
              <a:rPr lang="en-US" sz="1200" smtClean="0">
                <a:latin typeface="Arial" pitchFamily="34" charset="0"/>
              </a:rPr>
              <a:t>      &lt;table border="0" style="font-family:verdana;font-size:10pt;"&gt;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&lt;td&gt;Amount:&lt;/td&gt;</a:t>
            </a:r>
          </a:p>
          <a:p>
            <a:pPr marL="609600" indent="-609600" eaLnBrk="1" hangingPunct="1">
              <a:lnSpc>
                <a:spcPct val="90000"/>
              </a:lnSpc>
              <a:spcBef>
                <a:spcPct val="50000"/>
              </a:spcBef>
              <a:buFontTx/>
              <a:buNone/>
            </a:pPr>
            <a:r>
              <a:rPr lang="en-US" sz="1200" smtClean="0">
                <a:latin typeface="Arial" pitchFamily="34" charset="0"/>
              </a:rPr>
              <a:t>          &lt;td&gt;&lt;input type="text" name="amount" /&gt;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&lt;td&gt;Interest in %:&lt;/td&gt;</a:t>
            </a:r>
          </a:p>
          <a:p>
            <a:pPr marL="609600" indent="-609600" eaLnBrk="1" hangingPunct="1">
              <a:lnSpc>
                <a:spcPct val="90000"/>
              </a:lnSpc>
              <a:spcBef>
                <a:spcPct val="50000"/>
              </a:spcBef>
              <a:buFontTx/>
              <a:buNone/>
            </a:pPr>
            <a:r>
              <a:rPr lang="en-US" sz="1200" smtClean="0">
                <a:latin typeface="Arial" pitchFamily="34" charset="0"/>
              </a:rPr>
              <a:t>          &lt;td&gt;&lt;input type="text" name="interest"/&gt;&lt;/td&gt;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&lt;td&gt;Compound:&lt;/td&gt;</a:t>
            </a:r>
          </a:p>
          <a:p>
            <a:pPr marL="609600" indent="-609600" eaLnBrk="1" hangingPunct="1">
              <a:lnSpc>
                <a:spcPct val="90000"/>
              </a:lnSpc>
              <a:spcBef>
                <a:spcPct val="50000"/>
              </a:spcBef>
              <a:buFontTx/>
              <a:buNone/>
            </a:pPr>
            <a:r>
              <a:rPr lang="en-US" sz="1200" smtClean="0">
                <a:latin typeface="Arial" pitchFamily="34" charset="0"/>
              </a:rPr>
              <a:t>          &lt;td&gt;&lt;input type="radio" name="type" value="C" checked/&gt;&lt;/td&gt;</a:t>
            </a:r>
          </a:p>
          <a:p>
            <a:pPr marL="609600" indent="-609600" eaLnBrk="1" hangingPunct="1">
              <a:lnSpc>
                <a:spcPct val="90000"/>
              </a:lnSpc>
              <a:spcBef>
                <a:spcPct val="50000"/>
              </a:spcBef>
              <a:buFontTx/>
              <a:buNone/>
            </a:pPr>
            <a:r>
              <a:rPr lang="en-US" sz="1200" smtClean="0">
                <a:latin typeface="Arial" pitchFamily="34" charset="0"/>
              </a:rPr>
              <a:t>        &lt;/tr&gt;</a:t>
            </a:r>
          </a:p>
          <a:p>
            <a:pPr marL="609600" indent="-609600" eaLnBrk="1" hangingPunct="1">
              <a:lnSpc>
                <a:spcPct val="90000"/>
              </a:lnSpc>
              <a:spcBef>
                <a:spcPct val="50000"/>
              </a:spcBef>
              <a:buFontTx/>
              <a:buNone/>
            </a:pPr>
            <a:r>
              <a:rPr lang="en-US" sz="1200" smtClean="0">
                <a:latin typeface="Arial" pitchFamily="34" charset="0"/>
              </a:rPr>
              <a:t>        </a:t>
            </a:r>
          </a:p>
        </p:txBody>
      </p:sp>
      <p:sp>
        <p:nvSpPr>
          <p:cNvPr id="27651"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index.jsp</a:t>
            </a:r>
            <a:endParaRPr lang="en-US" sz="3200">
              <a:solidFill>
                <a:srgbClr val="CC0000"/>
              </a:solidFill>
              <a:latin typeface="Arial-BoldMT"/>
            </a:endParaRPr>
          </a:p>
        </p:txBody>
      </p:sp>
      <p:sp>
        <p:nvSpPr>
          <p:cNvPr id="27652" name="Rectangle 4"/>
          <p:cNvSpPr>
            <a:spLocks noChangeArrowheads="1"/>
          </p:cNvSpPr>
          <p:nvPr/>
        </p:nvSpPr>
        <p:spPr bwMode="auto">
          <a:xfrm>
            <a:off x="4648200" y="1143000"/>
            <a:ext cx="4343400" cy="5334000"/>
          </a:xfrm>
          <a:prstGeom prst="rect">
            <a:avLst/>
          </a:prstGeom>
          <a:noFill/>
          <a:ln w="9525">
            <a:noFill/>
            <a:miter lim="800000"/>
            <a:headEnd/>
            <a:tailEnd/>
          </a:ln>
        </p:spPr>
        <p:txBody>
          <a:bodyPr/>
          <a:lstStyle/>
          <a:p>
            <a:pPr marL="609600" indent="-609600">
              <a:lnSpc>
                <a:spcPct val="90000"/>
              </a:lnSpc>
              <a:spcBef>
                <a:spcPct val="50000"/>
              </a:spcBef>
            </a:pPr>
            <a:r>
              <a:rPr lang="en-US" sz="1200" b="0">
                <a:solidFill>
                  <a:schemeClr val="tx1"/>
                </a:solidFill>
              </a:rPr>
              <a:t>&lt;tr&gt;</a:t>
            </a:r>
          </a:p>
          <a:p>
            <a:pPr marL="609600" indent="-609600">
              <a:lnSpc>
                <a:spcPct val="90000"/>
              </a:lnSpc>
              <a:spcBef>
                <a:spcPct val="50000"/>
              </a:spcBef>
            </a:pPr>
            <a:r>
              <a:rPr lang="en-US" sz="1200" b="0">
                <a:solidFill>
                  <a:schemeClr val="tx1"/>
                </a:solidFill>
              </a:rPr>
              <a:t>          &lt;td&gt;Simple:&lt;/td&gt;</a:t>
            </a:r>
          </a:p>
          <a:p>
            <a:pPr marL="609600" indent="-609600">
              <a:lnSpc>
                <a:spcPct val="90000"/>
              </a:lnSpc>
              <a:spcBef>
                <a:spcPct val="50000"/>
              </a:spcBef>
            </a:pPr>
            <a:r>
              <a:rPr lang="en-US" sz="1200" b="0">
                <a:solidFill>
                  <a:schemeClr val="tx1"/>
                </a:solidFill>
              </a:rPr>
              <a:t>          &lt;td&gt;&lt;input type="radio" name="type" value="S" /&gt;&lt;/td&gt;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&lt;td&gt;Period:&lt;/td&gt;</a:t>
            </a:r>
          </a:p>
          <a:p>
            <a:pPr marL="609600" indent="-609600">
              <a:lnSpc>
                <a:spcPct val="90000"/>
              </a:lnSpc>
              <a:spcBef>
                <a:spcPct val="50000"/>
              </a:spcBef>
            </a:pPr>
            <a:r>
              <a:rPr lang="en-US" sz="1200" b="0">
                <a:solidFill>
                  <a:schemeClr val="tx1"/>
                </a:solidFill>
              </a:rPr>
              <a:t>          &lt;td&gt;&lt;input type="text" name="period"/&gt;&lt;/td&gt;</a:t>
            </a:r>
          </a:p>
          <a:p>
            <a:pPr marL="609600" indent="-609600">
              <a:lnSpc>
                <a:spcPct val="90000"/>
              </a:lnSpc>
              <a:spcBef>
                <a:spcPct val="50000"/>
              </a:spcBef>
            </a:pPr>
            <a:r>
              <a:rPr lang="en-US" sz="1200" b="0">
                <a:solidFill>
                  <a:schemeClr val="tx1"/>
                </a:solidFill>
              </a:rPr>
              <a:t>        &lt;/tr&gt;</a:t>
            </a:r>
          </a:p>
          <a:p>
            <a:pPr marL="609600" indent="-609600">
              <a:lnSpc>
                <a:spcPct val="90000"/>
              </a:lnSpc>
              <a:spcBef>
                <a:spcPct val="50000"/>
              </a:spcBef>
            </a:pPr>
            <a:r>
              <a:rPr lang="en-US" sz="1200" b="0">
                <a:solidFill>
                  <a:schemeClr val="tx1"/>
                </a:solidFill>
              </a:rPr>
              <a:t>      &lt;/table&gt;</a:t>
            </a:r>
          </a:p>
          <a:p>
            <a:pPr marL="609600" indent="-609600">
              <a:lnSpc>
                <a:spcPct val="90000"/>
              </a:lnSpc>
              <a:spcBef>
                <a:spcPct val="50000"/>
              </a:spcBef>
            </a:pPr>
            <a:r>
              <a:rPr lang="en-US" sz="1200" b="0">
                <a:solidFill>
                  <a:schemeClr val="tx1"/>
                </a:solidFill>
              </a:rPr>
              <a:t>      &lt;input type="submit" value="Calculate"/&gt;      </a:t>
            </a:r>
          </a:p>
          <a:p>
            <a:pPr marL="609600" indent="-609600">
              <a:lnSpc>
                <a:spcPct val="90000"/>
              </a:lnSpc>
              <a:spcBef>
                <a:spcPct val="50000"/>
              </a:spcBef>
            </a:pPr>
            <a:r>
              <a:rPr lang="en-US" sz="1200" b="0">
                <a:solidFill>
                  <a:schemeClr val="tx1"/>
                </a:solidFill>
              </a:rPr>
              <a:t>    &lt;/form&gt;</a:t>
            </a:r>
          </a:p>
          <a:p>
            <a:pPr marL="609600" indent="-609600">
              <a:lnSpc>
                <a:spcPct val="90000"/>
              </a:lnSpc>
              <a:spcBef>
                <a:spcPct val="50000"/>
              </a:spcBef>
            </a:pPr>
            <a:r>
              <a:rPr lang="en-US" sz="1200">
                <a:solidFill>
                  <a:srgbClr val="CC0000"/>
                </a:solidFill>
              </a:rPr>
              <a:t>    </a:t>
            </a:r>
            <a:r>
              <a:rPr lang="en-US" sz="1200">
                <a:solidFill>
                  <a:schemeClr val="accent2"/>
                </a:solidFill>
              </a:rPr>
              <a:t>&lt;jsp:include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endParaRPr lang="en-US" sz="1200" b="0">
              <a:solidFill>
                <a:schemeClr val="tx1"/>
              </a:solidFill>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667CC82-E20D-4913-BFA3-46B25A444A25}"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a:p>
        </p:txBody>
      </p:sp>
      <p:sp>
        <p:nvSpPr>
          <p:cNvPr id="28674" name="Rectangle 2"/>
          <p:cNvSpPr>
            <a:spLocks noGrp="1" noChangeArrowheads="1"/>
          </p:cNvSpPr>
          <p:nvPr>
            <p:ph sz="quarter" idx="1"/>
          </p:nvPr>
        </p:nvSpPr>
        <p:spPr>
          <a:xfrm>
            <a:off x="228600" y="1143000"/>
            <a:ext cx="4343400" cy="5334000"/>
          </a:xfrm>
        </p:spPr>
        <p:txBody>
          <a:bodyPr/>
          <a:lstStyle/>
          <a:p>
            <a:pPr marL="609600" indent="-609600" eaLnBrk="1" hangingPunct="1">
              <a:spcBef>
                <a:spcPct val="50000"/>
              </a:spcBef>
              <a:buFontTx/>
              <a:buNone/>
            </a:pPr>
            <a:r>
              <a:rPr lang="en-US" sz="1400" b="1" smtClean="0">
                <a:solidFill>
                  <a:srgbClr val="CC0000"/>
                </a:solidFill>
                <a:latin typeface="Arial" pitchFamily="34" charset="0"/>
              </a:rPr>
              <a:t>controller.jsp</a:t>
            </a:r>
          </a:p>
          <a:p>
            <a:pPr marL="609600" indent="-609600" eaLnBrk="1" hangingPunct="1">
              <a:spcBef>
                <a:spcPct val="50000"/>
              </a:spcBef>
              <a:buFontTx/>
              <a:buNone/>
            </a:pPr>
            <a:r>
              <a:rPr lang="en-US" sz="1400" b="1" smtClean="0">
                <a:solidFill>
                  <a:schemeClr val="accent2"/>
                </a:solidFill>
                <a:latin typeface="Arial" pitchFamily="34" charset="0"/>
              </a:rPr>
              <a:t>&lt;%</a:t>
            </a:r>
          </a:p>
          <a:p>
            <a:pPr marL="609600" indent="-609600" eaLnBrk="1" hangingPunct="1">
              <a:spcBef>
                <a:spcPct val="50000"/>
              </a:spcBef>
              <a:buFontTx/>
              <a:buNone/>
            </a:pPr>
            <a:r>
              <a:rPr lang="en-US" sz="1400" b="1" smtClean="0">
                <a:solidFill>
                  <a:schemeClr val="accent2"/>
                </a:solidFill>
                <a:latin typeface="Arial" pitchFamily="34" charset="0"/>
              </a:rPr>
              <a:t>  String type = request.getParameter("type");</a:t>
            </a:r>
          </a:p>
          <a:p>
            <a:pPr marL="609600" indent="-609600" eaLnBrk="1" hangingPunct="1">
              <a:spcBef>
                <a:spcPct val="50000"/>
              </a:spcBef>
              <a:buFontTx/>
              <a:buNone/>
            </a:pPr>
            <a:r>
              <a:rPr lang="en-US" sz="1400" b="1" smtClean="0">
                <a:solidFill>
                  <a:schemeClr val="accent2"/>
                </a:solidFill>
                <a:latin typeface="Arial" pitchFamily="34" charset="0"/>
              </a:rPr>
              <a:t>  if(type.equals("S")) {</a:t>
            </a:r>
          </a:p>
          <a:p>
            <a:pPr marL="609600" indent="-609600" eaLnBrk="1" hangingPunct="1">
              <a:spcBef>
                <a:spcPct val="50000"/>
              </a:spcBef>
              <a:buFontTx/>
              <a:buNone/>
            </a:pPr>
            <a:r>
              <a:rPr lang="en-US" sz="1400" b="1" smtClean="0">
                <a:solidFill>
                  <a:schemeClr val="accent2"/>
                </a:solidFill>
                <a:latin typeface="Arial" pitchFamily="34" charset="0"/>
              </a:rPr>
              <a:t>%&gt;</a:t>
            </a:r>
          </a:p>
          <a:p>
            <a:pPr marL="609600" indent="-609600" eaLnBrk="1" hangingPunct="1">
              <a:spcBef>
                <a:spcPct val="50000"/>
              </a:spcBef>
              <a:buFontTx/>
              <a:buNone/>
            </a:pPr>
            <a:r>
              <a:rPr lang="en-US" sz="1400" b="1" smtClean="0">
                <a:solidFill>
                  <a:schemeClr val="accent2"/>
                </a:solidFill>
                <a:latin typeface="Arial" pitchFamily="34" charset="0"/>
              </a:rPr>
              <a:t>&lt;jsp:forward page="/simple.jsp"/&gt;</a:t>
            </a:r>
          </a:p>
          <a:p>
            <a:pPr marL="609600" indent="-609600" eaLnBrk="1" hangingPunct="1">
              <a:spcBef>
                <a:spcPct val="50000"/>
              </a:spcBef>
              <a:buFontTx/>
              <a:buNone/>
            </a:pPr>
            <a:r>
              <a:rPr lang="en-US" sz="1400" b="1" smtClean="0">
                <a:solidFill>
                  <a:schemeClr val="accent2"/>
                </a:solidFill>
                <a:latin typeface="Arial" pitchFamily="34" charset="0"/>
              </a:rPr>
              <a:t>&lt;% </a:t>
            </a:r>
          </a:p>
          <a:p>
            <a:pPr marL="609600" indent="-609600" eaLnBrk="1" hangingPunct="1">
              <a:spcBef>
                <a:spcPct val="50000"/>
              </a:spcBef>
              <a:buFontTx/>
              <a:buNone/>
            </a:pPr>
            <a:r>
              <a:rPr lang="en-US" sz="1400" b="1" smtClean="0">
                <a:solidFill>
                  <a:schemeClr val="accent2"/>
                </a:solidFill>
                <a:latin typeface="Arial" pitchFamily="34" charset="0"/>
              </a:rPr>
              <a:t>  } else {</a:t>
            </a:r>
          </a:p>
          <a:p>
            <a:pPr marL="609600" indent="-609600" eaLnBrk="1" hangingPunct="1">
              <a:spcBef>
                <a:spcPct val="50000"/>
              </a:spcBef>
              <a:buFontTx/>
              <a:buNone/>
            </a:pPr>
            <a:r>
              <a:rPr lang="en-US" sz="1400" b="1" smtClean="0">
                <a:solidFill>
                  <a:schemeClr val="accent2"/>
                </a:solidFill>
                <a:latin typeface="Arial" pitchFamily="34" charset="0"/>
              </a:rPr>
              <a:t>%&gt;</a:t>
            </a:r>
          </a:p>
          <a:p>
            <a:pPr marL="609600" indent="-609600" eaLnBrk="1" hangingPunct="1">
              <a:spcBef>
                <a:spcPct val="50000"/>
              </a:spcBef>
              <a:buFontTx/>
              <a:buNone/>
            </a:pPr>
            <a:r>
              <a:rPr lang="en-US" sz="1400" b="1" smtClean="0">
                <a:solidFill>
                  <a:schemeClr val="accent2"/>
                </a:solidFill>
                <a:latin typeface="Arial" pitchFamily="34" charset="0"/>
              </a:rPr>
              <a:t> &lt;jsp:forward page="/compound.jsp"/&gt;</a:t>
            </a:r>
          </a:p>
          <a:p>
            <a:pPr marL="609600" indent="-609600" eaLnBrk="1" hangingPunct="1">
              <a:spcBef>
                <a:spcPct val="50000"/>
              </a:spcBef>
              <a:buFontTx/>
              <a:buNone/>
            </a:pPr>
            <a:r>
              <a:rPr lang="en-US" sz="1400" b="1" smtClean="0">
                <a:solidFill>
                  <a:schemeClr val="accent2"/>
                </a:solidFill>
                <a:latin typeface="Arial" pitchFamily="34" charset="0"/>
              </a:rPr>
              <a:t>&lt;%</a:t>
            </a:r>
          </a:p>
          <a:p>
            <a:pPr marL="609600" indent="-609600" eaLnBrk="1" hangingPunct="1">
              <a:spcBef>
                <a:spcPct val="50000"/>
              </a:spcBef>
              <a:buFontTx/>
              <a:buNone/>
            </a:pPr>
            <a:r>
              <a:rPr lang="en-US" sz="1400" b="1" smtClean="0">
                <a:solidFill>
                  <a:schemeClr val="accent2"/>
                </a:solidFill>
                <a:latin typeface="Arial" pitchFamily="34" charset="0"/>
              </a:rPr>
              <a:t>  }</a:t>
            </a:r>
          </a:p>
          <a:p>
            <a:pPr marL="609600" indent="-609600" eaLnBrk="1" hangingPunct="1">
              <a:spcBef>
                <a:spcPct val="50000"/>
              </a:spcBef>
              <a:buFontTx/>
              <a:buNone/>
            </a:pPr>
            <a:r>
              <a:rPr lang="en-US" sz="1400" b="1" smtClean="0">
                <a:solidFill>
                  <a:schemeClr val="accent2"/>
                </a:solidFill>
                <a:latin typeface="Arial" pitchFamily="34" charset="0"/>
              </a:rPr>
              <a:t>%&gt;</a:t>
            </a:r>
            <a:r>
              <a:rPr lang="en-US" sz="1400" smtClean="0">
                <a:latin typeface="Arial" pitchFamily="34" charset="0"/>
              </a:rPr>
              <a:t> </a:t>
            </a:r>
          </a:p>
        </p:txBody>
      </p:sp>
      <p:sp>
        <p:nvSpPr>
          <p:cNvPr id="28675"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Miscelaneous</a:t>
            </a:r>
            <a:endParaRPr lang="en-US" sz="3200">
              <a:solidFill>
                <a:srgbClr val="CC0000"/>
              </a:solidFill>
              <a:latin typeface="Arial-BoldMT"/>
            </a:endParaRPr>
          </a:p>
        </p:txBody>
      </p:sp>
      <p:sp>
        <p:nvSpPr>
          <p:cNvPr id="28676" name="Rectangle 4"/>
          <p:cNvSpPr>
            <a:spLocks noChangeArrowheads="1"/>
          </p:cNvSpPr>
          <p:nvPr/>
        </p:nvSpPr>
        <p:spPr bwMode="auto">
          <a:xfrm>
            <a:off x="4648200" y="1143000"/>
            <a:ext cx="4343400" cy="5334000"/>
          </a:xfrm>
          <a:prstGeom prst="rect">
            <a:avLst/>
          </a:prstGeom>
          <a:noFill/>
          <a:ln w="9525">
            <a:noFill/>
            <a:miter lim="800000"/>
            <a:headEnd/>
            <a:tailEnd/>
          </a:ln>
        </p:spPr>
        <p:txBody>
          <a:bodyPr/>
          <a:lstStyle/>
          <a:p>
            <a:pPr marL="609600" indent="-609600">
              <a:lnSpc>
                <a:spcPct val="90000"/>
              </a:lnSpc>
              <a:spcBef>
                <a:spcPct val="50000"/>
              </a:spcBef>
            </a:pPr>
            <a:r>
              <a:rPr lang="en-US" sz="1400">
                <a:solidFill>
                  <a:srgbClr val="CC0000"/>
                </a:solidFill>
              </a:rPr>
              <a:t>error.jsp</a:t>
            </a:r>
          </a:p>
          <a:p>
            <a:pPr marL="609600" indent="-609600">
              <a:lnSpc>
                <a:spcPct val="90000"/>
              </a:lnSpc>
              <a:spcBef>
                <a:spcPct val="50000"/>
              </a:spcBef>
            </a:pPr>
            <a:r>
              <a:rPr lang="en-US" sz="1400">
                <a:solidFill>
                  <a:schemeClr val="accent2"/>
                </a:solidFill>
              </a:rPr>
              <a:t>&lt;%@ page isErrorPage="true" %&gt;</a:t>
            </a:r>
          </a:p>
          <a:p>
            <a:pPr marL="609600" indent="-609600">
              <a:lnSpc>
                <a:spcPct val="90000"/>
              </a:lnSpc>
              <a:spcBef>
                <a:spcPct val="50000"/>
              </a:spcBef>
            </a:pPr>
            <a:r>
              <a:rPr lang="en-US" sz="1400" b="0">
                <a:solidFill>
                  <a:schemeClr val="tx1"/>
                </a:solidFill>
              </a:rPr>
              <a:t>&lt;html&gt;</a:t>
            </a:r>
          </a:p>
          <a:p>
            <a:pPr marL="609600" indent="-609600">
              <a:lnSpc>
                <a:spcPct val="90000"/>
              </a:lnSpc>
              <a:spcBef>
                <a:spcPct val="50000"/>
              </a:spcBef>
            </a:pPr>
            <a:r>
              <a:rPr lang="en-US" sz="1400" b="0">
                <a:solidFill>
                  <a:schemeClr val="tx1"/>
                </a:solidFill>
              </a:rPr>
              <a:t>  &lt;head&gt;</a:t>
            </a:r>
          </a:p>
          <a:p>
            <a:pPr marL="609600" indent="-609600">
              <a:lnSpc>
                <a:spcPct val="90000"/>
              </a:lnSpc>
              <a:spcBef>
                <a:spcPct val="50000"/>
              </a:spcBef>
            </a:pPr>
            <a:r>
              <a:rPr lang="en-US" sz="1400" b="0">
                <a:solidFill>
                  <a:schemeClr val="tx1"/>
                </a:solidFill>
              </a:rPr>
              <a:t>    &lt;title&gt;Simple&lt;/title&gt;</a:t>
            </a:r>
          </a:p>
          <a:p>
            <a:pPr marL="609600" indent="-609600">
              <a:lnSpc>
                <a:spcPct val="90000"/>
              </a:lnSpc>
              <a:spcBef>
                <a:spcPct val="50000"/>
              </a:spcBef>
            </a:pPr>
            <a:r>
              <a:rPr lang="en-US" sz="1400" b="0">
                <a:solidFill>
                  <a:schemeClr val="tx1"/>
                </a:solidFill>
              </a:rPr>
              <a:t>  &lt;/head&gt;</a:t>
            </a:r>
          </a:p>
          <a:p>
            <a:pPr marL="609600" indent="-609600">
              <a:lnSpc>
                <a:spcPct val="90000"/>
              </a:lnSpc>
              <a:spcBef>
                <a:spcPct val="50000"/>
              </a:spcBef>
            </a:pPr>
            <a:r>
              <a:rPr lang="en-US" sz="1400" b="0">
                <a:solidFill>
                  <a:schemeClr val="tx1"/>
                </a:solidFill>
              </a:rPr>
              <a:t>  &lt;body style="font-family:verdana;font-size:10pt;"&gt;</a:t>
            </a:r>
          </a:p>
          <a:p>
            <a:pPr marL="609600" indent="-609600">
              <a:lnSpc>
                <a:spcPct val="90000"/>
              </a:lnSpc>
              <a:spcBef>
                <a:spcPct val="50000"/>
              </a:spcBef>
            </a:pPr>
            <a:r>
              <a:rPr lang="en-US" sz="1400" b="0">
                <a:solidFill>
                  <a:schemeClr val="tx1"/>
                </a:solidFill>
              </a:rPr>
              <a:t>    </a:t>
            </a:r>
            <a:r>
              <a:rPr lang="en-US" sz="1400">
                <a:solidFill>
                  <a:schemeClr val="accent2"/>
                </a:solidFill>
              </a:rPr>
              <a:t>&lt;%@ include file="header.html" %&gt;</a:t>
            </a:r>
          </a:p>
          <a:p>
            <a:pPr marL="609600" indent="-609600">
              <a:lnSpc>
                <a:spcPct val="90000"/>
              </a:lnSpc>
              <a:spcBef>
                <a:spcPct val="50000"/>
              </a:spcBef>
            </a:pPr>
            <a:r>
              <a:rPr lang="en-US" sz="1400">
                <a:solidFill>
                  <a:schemeClr val="accent2"/>
                </a:solidFill>
              </a:rPr>
              <a:t>    &lt;p style="color=#FF0000"&gt;&lt;b&gt;&lt;%= exception.getMessage() %&gt;&lt;/b&gt;&lt;/p&gt;</a:t>
            </a:r>
          </a:p>
          <a:p>
            <a:pPr marL="609600" indent="-609600">
              <a:lnSpc>
                <a:spcPct val="90000"/>
              </a:lnSpc>
              <a:spcBef>
                <a:spcPct val="50000"/>
              </a:spcBef>
            </a:pPr>
            <a:r>
              <a:rPr lang="en-US" sz="1400">
                <a:solidFill>
                  <a:schemeClr val="accent2"/>
                </a:solidFill>
              </a:rPr>
              <a:t>    &lt;jsp:include page="footer.jsp"/&gt;</a:t>
            </a:r>
          </a:p>
          <a:p>
            <a:pPr marL="609600" indent="-609600">
              <a:lnSpc>
                <a:spcPct val="90000"/>
              </a:lnSpc>
              <a:spcBef>
                <a:spcPct val="50000"/>
              </a:spcBef>
            </a:pPr>
            <a:r>
              <a:rPr lang="en-US" sz="1400" b="0">
                <a:solidFill>
                  <a:schemeClr val="tx1"/>
                </a:solidFill>
              </a:rPr>
              <a:t>  &lt;/body&gt;</a:t>
            </a:r>
          </a:p>
          <a:p>
            <a:pPr marL="609600" indent="-609600">
              <a:lnSpc>
                <a:spcPct val="90000"/>
              </a:lnSpc>
              <a:spcBef>
                <a:spcPct val="50000"/>
              </a:spcBef>
            </a:pPr>
            <a:r>
              <a:rPr lang="en-US" sz="1400" b="0">
                <a:solidFill>
                  <a:schemeClr val="tx1"/>
                </a:solidFill>
              </a:rPr>
              <a:t>&lt;/html&gt;       </a:t>
            </a:r>
          </a:p>
          <a:p>
            <a:pPr marL="609600" indent="-609600">
              <a:lnSpc>
                <a:spcPct val="90000"/>
              </a:lnSpc>
              <a:spcBef>
                <a:spcPct val="50000"/>
              </a:spcBef>
            </a:pPr>
            <a:r>
              <a:rPr lang="en-US" sz="1400">
                <a:solidFill>
                  <a:srgbClr val="CC0000"/>
                </a:solidFill>
              </a:rPr>
              <a:t>header.jsp</a:t>
            </a:r>
            <a:endParaRPr lang="en-US" sz="1400" b="0">
              <a:solidFill>
                <a:schemeClr val="tx1"/>
              </a:solidFill>
            </a:endParaRPr>
          </a:p>
          <a:p>
            <a:pPr marL="609600" indent="-609600">
              <a:lnSpc>
                <a:spcPct val="90000"/>
              </a:lnSpc>
              <a:spcBef>
                <a:spcPct val="50000"/>
              </a:spcBef>
            </a:pPr>
            <a:r>
              <a:rPr lang="en-US" sz="1400" b="0">
                <a:solidFill>
                  <a:schemeClr val="tx1"/>
                </a:solidFill>
              </a:rPr>
              <a:t>&lt;h3&gt;Loan Calculator&lt;/h3&gt;</a:t>
            </a:r>
          </a:p>
          <a:p>
            <a:pPr marL="609600" indent="-609600">
              <a:lnSpc>
                <a:spcPct val="90000"/>
              </a:lnSpc>
              <a:spcBef>
                <a:spcPct val="50000"/>
              </a:spcBef>
            </a:pPr>
            <a:r>
              <a:rPr lang="en-US" sz="1400">
                <a:solidFill>
                  <a:srgbClr val="CC0000"/>
                </a:solidFill>
              </a:rPr>
              <a:t>footer.jsp</a:t>
            </a:r>
            <a:endParaRPr lang="en-US" sz="1400" b="0">
              <a:solidFill>
                <a:schemeClr val="tx1"/>
              </a:solidFill>
            </a:endParaRPr>
          </a:p>
          <a:p>
            <a:pPr marL="609600" indent="-609600">
              <a:lnSpc>
                <a:spcPct val="90000"/>
              </a:lnSpc>
              <a:spcBef>
                <a:spcPct val="50000"/>
              </a:spcBef>
            </a:pPr>
            <a:r>
              <a:rPr lang="en-US" sz="1400">
                <a:solidFill>
                  <a:schemeClr val="accent2"/>
                </a:solidFill>
              </a:rPr>
              <a:t>&lt;%= new java.util.Date() %&gt;</a:t>
            </a:r>
          </a:p>
          <a:p>
            <a:pPr marL="609600" indent="-609600">
              <a:lnSpc>
                <a:spcPct val="90000"/>
              </a:lnSpc>
              <a:spcBef>
                <a:spcPct val="50000"/>
              </a:spcBef>
            </a:pPr>
            <a:endParaRPr lang="en-US" sz="1400">
              <a:solidFill>
                <a:schemeClr val="accent2"/>
              </a:solidFill>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2394859-C2F2-45D6-A2D2-DEA2721FB9A6}"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a:p>
        </p:txBody>
      </p:sp>
      <p:sp>
        <p:nvSpPr>
          <p:cNvPr id="29698" name="Rectangle 2"/>
          <p:cNvSpPr>
            <a:spLocks noGrp="1" noChangeArrowheads="1"/>
          </p:cNvSpPr>
          <p:nvPr>
            <p:ph sz="quarter" idx="1"/>
          </p:nvPr>
        </p:nvSpPr>
        <p:spPr>
          <a:xfrm>
            <a:off x="228600" y="1143000"/>
            <a:ext cx="4267200" cy="5334000"/>
          </a:xfrm>
        </p:spPr>
        <p:txBody>
          <a:bodyPr/>
          <a:lstStyle/>
          <a:p>
            <a:pPr marL="609600" indent="-609600" eaLnBrk="1" hangingPunct="1">
              <a:spcBef>
                <a:spcPct val="50000"/>
              </a:spcBef>
              <a:buFontTx/>
              <a:buNone/>
            </a:pPr>
            <a:r>
              <a:rPr lang="en-US" sz="1200" b="1" smtClean="0">
                <a:solidFill>
                  <a:schemeClr val="accent2"/>
                </a:solidFill>
                <a:latin typeface="Arial" pitchFamily="34" charset="0"/>
              </a:rPr>
              <a:t>&lt;%@ page errorPage="error.jsp" %&gt;</a:t>
            </a:r>
          </a:p>
          <a:p>
            <a:pPr marL="609600" indent="-609600" eaLnBrk="1" hangingPunct="1">
              <a:spcBef>
                <a:spcPct val="50000"/>
              </a:spcBef>
              <a:buFontTx/>
              <a:buNone/>
            </a:pPr>
            <a:r>
              <a:rPr lang="en-US" sz="1200" b="1" smtClean="0">
                <a:solidFill>
                  <a:schemeClr val="accent2"/>
                </a:solidFill>
                <a:latin typeface="Arial" pitchFamily="34" charset="0"/>
              </a:rPr>
              <a:t>&lt;%!</a:t>
            </a:r>
          </a:p>
          <a:p>
            <a:pPr marL="609600" indent="-609600" eaLnBrk="1" hangingPunct="1">
              <a:spcBef>
                <a:spcPct val="50000"/>
              </a:spcBef>
              <a:buFontTx/>
              <a:buNone/>
            </a:pPr>
            <a:r>
              <a:rPr lang="en-US" sz="1200" b="1" smtClean="0">
                <a:solidFill>
                  <a:schemeClr val="accent2"/>
                </a:solidFill>
                <a:latin typeface="Arial" pitchFamily="34" charset="0"/>
              </a:rPr>
              <a:t>  public double calculate(double amount, double interest, int period) {</a:t>
            </a:r>
          </a:p>
          <a:p>
            <a:pPr marL="609600" indent="-609600" eaLnBrk="1" hangingPunct="1">
              <a:spcBef>
                <a:spcPct val="50000"/>
              </a:spcBef>
              <a:buFontTx/>
              <a:buNone/>
            </a:pPr>
            <a:r>
              <a:rPr lang="en-US" sz="1200" b="1" smtClean="0">
                <a:solidFill>
                  <a:schemeClr val="accent2"/>
                </a:solidFill>
                <a:latin typeface="Arial" pitchFamily="34" charset="0"/>
              </a:rPr>
              <a:t>    if(amount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IllegalArgumentException("Amount should be greater than 0: " + amount);</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if(interest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IllegalArgumentException("Interest should be greater than 0: " + interest);</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if(period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IllegalArgumentException("Period should be greater than 0: " + period);</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return amount*(1 + period*interest/100);</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%&gt;</a:t>
            </a:r>
          </a:p>
        </p:txBody>
      </p:sp>
      <p:sp>
        <p:nvSpPr>
          <p:cNvPr id="29699"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simple.jsp</a:t>
            </a:r>
            <a:endParaRPr lang="en-US" sz="3200">
              <a:solidFill>
                <a:srgbClr val="CC0000"/>
              </a:solidFill>
              <a:latin typeface="Arial-BoldMT"/>
            </a:endParaRPr>
          </a:p>
        </p:txBody>
      </p:sp>
      <p:sp>
        <p:nvSpPr>
          <p:cNvPr id="29700" name="Rectangle 4"/>
          <p:cNvSpPr>
            <a:spLocks noChangeArrowheads="1"/>
          </p:cNvSpPr>
          <p:nvPr/>
        </p:nvSpPr>
        <p:spPr bwMode="auto">
          <a:xfrm>
            <a:off x="4572000" y="1143000"/>
            <a:ext cx="4419600" cy="5334000"/>
          </a:xfrm>
          <a:prstGeom prst="rect">
            <a:avLst/>
          </a:prstGeom>
          <a:noFill/>
          <a:ln w="9525">
            <a:noFill/>
            <a:miter lim="800000"/>
            <a:headEnd/>
            <a:tailEnd/>
          </a:ln>
        </p:spPr>
        <p:txBody>
          <a:bodyPr/>
          <a:lstStyle/>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&lt;title&gt;Simple&lt;/title&gt;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&lt;body style="font-family:verdana;font-size:10pt;"&gt;</a:t>
            </a:r>
          </a:p>
          <a:p>
            <a:pPr marL="609600" indent="-609600">
              <a:lnSpc>
                <a:spcPct val="90000"/>
              </a:lnSpc>
              <a:spcBef>
                <a:spcPct val="50000"/>
              </a:spcBef>
            </a:pPr>
            <a:r>
              <a:rPr lang="en-US" sz="1200">
                <a:solidFill>
                  <a:schemeClr val="accent2"/>
                </a:solidFill>
              </a:rPr>
              <a:t>    &lt;%@ include file="header.html" %&gt;</a:t>
            </a:r>
          </a:p>
          <a:p>
            <a:pPr marL="609600" indent="-609600">
              <a:lnSpc>
                <a:spcPct val="90000"/>
              </a:lnSpc>
              <a:spcBef>
                <a:spcPct val="50000"/>
              </a:spcBef>
            </a:pPr>
            <a:r>
              <a:rPr lang="en-US" sz="1200">
                <a:solidFill>
                  <a:schemeClr val="accent2"/>
                </a:solidFill>
              </a:rPr>
              <a:t>    &lt;%</a:t>
            </a:r>
          </a:p>
          <a:p>
            <a:pPr marL="609600" indent="-609600">
              <a:lnSpc>
                <a:spcPct val="90000"/>
              </a:lnSpc>
              <a:spcBef>
                <a:spcPct val="50000"/>
              </a:spcBef>
            </a:pPr>
            <a:r>
              <a:rPr lang="en-US" sz="1200">
                <a:solidFill>
                  <a:schemeClr val="accent2"/>
                </a:solidFill>
              </a:rPr>
              <a:t>      double amount = Double.parseDouble(request.getParameter("amount"));</a:t>
            </a:r>
          </a:p>
          <a:p>
            <a:pPr marL="609600" indent="-609600">
              <a:lnSpc>
                <a:spcPct val="90000"/>
              </a:lnSpc>
              <a:spcBef>
                <a:spcPct val="50000"/>
              </a:spcBef>
            </a:pPr>
            <a:r>
              <a:rPr lang="en-US" sz="1200">
                <a:solidFill>
                  <a:schemeClr val="accent2"/>
                </a:solidFill>
              </a:rPr>
              <a:t>      double interest = Double.parseDouble(request.getParameter("interest"));</a:t>
            </a:r>
          </a:p>
          <a:p>
            <a:pPr marL="609600" indent="-609600">
              <a:lnSpc>
                <a:spcPct val="90000"/>
              </a:lnSpc>
              <a:spcBef>
                <a:spcPct val="50000"/>
              </a:spcBef>
            </a:pPr>
            <a:r>
              <a:rPr lang="en-US" sz="1200">
                <a:solidFill>
                  <a:schemeClr val="accent2"/>
                </a:solidFill>
              </a:rPr>
              <a:t>      int period = Integer.parseInt(request.getParameter("period"));</a:t>
            </a:r>
          </a:p>
          <a:p>
            <a:pPr marL="609600" indent="-609600">
              <a:lnSpc>
                <a:spcPct val="90000"/>
              </a:lnSpc>
              <a:spcBef>
                <a:spcPct val="50000"/>
              </a:spcBef>
            </a:pPr>
            <a:r>
              <a:rPr lang="en-US" sz="1200">
                <a:solidFill>
                  <a:schemeClr val="accent2"/>
                </a:solidFill>
              </a:rPr>
              <a:t>    %&gt;</a:t>
            </a:r>
          </a:p>
          <a:p>
            <a:pPr marL="609600" indent="-609600">
              <a:lnSpc>
                <a:spcPct val="90000"/>
              </a:lnSpc>
              <a:spcBef>
                <a:spcPct val="50000"/>
              </a:spcBef>
            </a:pPr>
            <a:r>
              <a:rPr lang="en-US" sz="1200" b="0">
                <a:solidFill>
                  <a:schemeClr val="tx1"/>
                </a:solidFill>
              </a:rPr>
              <a:t>    &lt;b&gt;Pincipal using simple interest:&lt;/b&gt;</a:t>
            </a:r>
          </a:p>
          <a:p>
            <a:pPr marL="609600" indent="-609600">
              <a:lnSpc>
                <a:spcPct val="90000"/>
              </a:lnSpc>
              <a:spcBef>
                <a:spcPct val="50000"/>
              </a:spcBef>
            </a:pPr>
            <a:r>
              <a:rPr lang="en-US" sz="1200" b="0">
                <a:solidFill>
                  <a:schemeClr val="tx1"/>
                </a:solidFill>
              </a:rPr>
              <a:t>    </a:t>
            </a:r>
            <a:r>
              <a:rPr lang="en-US" sz="1200">
                <a:solidFill>
                  <a:schemeClr val="accent2"/>
                </a:solidFill>
              </a:rPr>
              <a:t>&lt;%= calculate(amount, interest, period) %&gt;</a:t>
            </a:r>
          </a:p>
          <a:p>
            <a:pPr marL="609600" indent="-609600">
              <a:lnSpc>
                <a:spcPct val="90000"/>
              </a:lnSpc>
              <a:spcBef>
                <a:spcPct val="50000"/>
              </a:spcBef>
            </a:pPr>
            <a:r>
              <a:rPr lang="en-US" sz="1200" b="0">
                <a:solidFill>
                  <a:schemeClr val="tx1"/>
                </a:solidFill>
              </a:rPr>
              <a:t>    &lt;br/&gt;&lt;br/&gt;</a:t>
            </a:r>
          </a:p>
          <a:p>
            <a:pPr marL="609600" indent="-609600">
              <a:lnSpc>
                <a:spcPct val="90000"/>
              </a:lnSpc>
              <a:spcBef>
                <a:spcPct val="50000"/>
              </a:spcBef>
            </a:pPr>
            <a:r>
              <a:rPr lang="en-US" sz="1200">
                <a:solidFill>
                  <a:schemeClr val="accent2"/>
                </a:solidFill>
              </a:rPr>
              <a:t>    &lt;jsp:include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945920A-7766-4AD4-8423-525600EA15D6}" type="datetime1">
              <a:rPr lang="en-US" smtClean="0"/>
              <a:pPr/>
              <a:t>7/4/2016</a:t>
            </a:fld>
            <a:endParaRPr lang="en-IN"/>
          </a:p>
        </p:txBody>
      </p:sp>
      <p:sp>
        <p:nvSpPr>
          <p:cNvPr id="6" name="Footer Placeholder 5"/>
          <p:cNvSpPr>
            <a:spLocks noGrp="1"/>
          </p:cNvSpPr>
          <p:nvPr>
            <p:ph type="ftr" sz="quarter" idx="11"/>
          </p:nvPr>
        </p:nvSpPr>
        <p:spPr/>
        <p:txBody>
          <a:bodyPr/>
          <a:lstStyle/>
          <a:p>
            <a:pPr>
              <a:defRPr/>
            </a:pPr>
            <a:r>
              <a:rPr lang="en-US" smtClean="0"/>
              <a:t>JSP</a:t>
            </a:r>
            <a:endParaRPr lang="en-US"/>
          </a:p>
        </p:txBody>
      </p:sp>
      <p:sp>
        <p:nvSpPr>
          <p:cNvPr id="30722" name="Rectangle 2"/>
          <p:cNvSpPr>
            <a:spLocks noGrp="1" noChangeArrowheads="1"/>
          </p:cNvSpPr>
          <p:nvPr>
            <p:ph sz="quarter" idx="1"/>
          </p:nvPr>
        </p:nvSpPr>
        <p:spPr>
          <a:xfrm>
            <a:off x="228600" y="1143000"/>
            <a:ext cx="4267200" cy="5334000"/>
          </a:xfrm>
        </p:spPr>
        <p:txBody>
          <a:bodyPr/>
          <a:lstStyle/>
          <a:p>
            <a:pPr marL="609600" indent="-609600" eaLnBrk="1" hangingPunct="1">
              <a:spcBef>
                <a:spcPct val="50000"/>
              </a:spcBef>
              <a:buFontTx/>
              <a:buNone/>
            </a:pPr>
            <a:r>
              <a:rPr lang="en-US" sz="1200" b="1" smtClean="0">
                <a:solidFill>
                  <a:schemeClr val="accent2"/>
                </a:solidFill>
                <a:latin typeface="Arial" pitchFamily="34" charset="0"/>
              </a:rPr>
              <a:t>&lt;%@ page errorPage="error.jsp" %&gt;</a:t>
            </a:r>
          </a:p>
          <a:p>
            <a:pPr marL="609600" indent="-609600" eaLnBrk="1" hangingPunct="1">
              <a:spcBef>
                <a:spcPct val="50000"/>
              </a:spcBef>
              <a:buFontTx/>
              <a:buNone/>
            </a:pPr>
            <a:r>
              <a:rPr lang="en-US" sz="1200" b="1" smtClean="0">
                <a:solidFill>
                  <a:schemeClr val="accent2"/>
                </a:solidFill>
                <a:latin typeface="Arial" pitchFamily="34" charset="0"/>
              </a:rPr>
              <a:t>&lt;%!</a:t>
            </a:r>
          </a:p>
          <a:p>
            <a:pPr marL="609600" indent="-609600" eaLnBrk="1" hangingPunct="1">
              <a:spcBef>
                <a:spcPct val="50000"/>
              </a:spcBef>
              <a:buFontTx/>
              <a:buNone/>
            </a:pPr>
            <a:r>
              <a:rPr lang="en-US" sz="1200" b="1" smtClean="0">
                <a:solidFill>
                  <a:schemeClr val="accent2"/>
                </a:solidFill>
                <a:latin typeface="Arial" pitchFamily="34" charset="0"/>
              </a:rPr>
              <a:t>  public double calculate(double amount, double interest, int period) {</a:t>
            </a:r>
          </a:p>
          <a:p>
            <a:pPr marL="609600" indent="-609600" eaLnBrk="1" hangingPunct="1">
              <a:spcBef>
                <a:spcPct val="50000"/>
              </a:spcBef>
              <a:buFontTx/>
              <a:buNone/>
            </a:pPr>
            <a:r>
              <a:rPr lang="en-US" sz="1200" b="1" smtClean="0">
                <a:solidFill>
                  <a:schemeClr val="accent2"/>
                </a:solidFill>
                <a:latin typeface="Arial" pitchFamily="34" charset="0"/>
              </a:rPr>
              <a:t>    if(amount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IllegalArgumentException("Amount should be greater than 0: " + amount);</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if(interest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IllegalArgumentException("Interest should be greater than 0: " + interest);</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if(period &lt;= 0) {</a:t>
            </a:r>
          </a:p>
          <a:p>
            <a:pPr marL="609600" indent="-609600" eaLnBrk="1" hangingPunct="1">
              <a:spcBef>
                <a:spcPct val="50000"/>
              </a:spcBef>
              <a:buFontTx/>
              <a:buNone/>
            </a:pPr>
            <a:r>
              <a:rPr lang="en-US" sz="1200" b="1" smtClean="0">
                <a:solidFill>
                  <a:schemeClr val="accent2"/>
                </a:solidFill>
                <a:latin typeface="Arial" pitchFamily="34" charset="0"/>
              </a:rPr>
              <a:t>      throw new IllegalArgumentException("Period should be greater than 0: " + period);</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    return amount*Math.pow(1 + interest/100, period);</a:t>
            </a:r>
          </a:p>
          <a:p>
            <a:pPr marL="609600" indent="-609600" eaLnBrk="1" hangingPunct="1">
              <a:spcBef>
                <a:spcPct val="50000"/>
              </a:spcBef>
              <a:buFontTx/>
              <a:buNone/>
            </a:pPr>
            <a:r>
              <a:rPr lang="en-US" sz="1200" b="1" smtClean="0">
                <a:solidFill>
                  <a:schemeClr val="accent2"/>
                </a:solidFill>
                <a:latin typeface="Arial" pitchFamily="34" charset="0"/>
              </a:rPr>
              <a:t>  }</a:t>
            </a:r>
          </a:p>
          <a:p>
            <a:pPr marL="609600" indent="-609600" eaLnBrk="1" hangingPunct="1">
              <a:spcBef>
                <a:spcPct val="50000"/>
              </a:spcBef>
              <a:buFontTx/>
              <a:buNone/>
            </a:pPr>
            <a:r>
              <a:rPr lang="en-US" sz="1200" b="1" smtClean="0">
                <a:solidFill>
                  <a:schemeClr val="accent2"/>
                </a:solidFill>
                <a:latin typeface="Arial" pitchFamily="34" charset="0"/>
              </a:rPr>
              <a:t>%&gt;</a:t>
            </a:r>
          </a:p>
          <a:p>
            <a:pPr marL="609600" indent="-609600" eaLnBrk="1" hangingPunct="1">
              <a:spcBef>
                <a:spcPct val="50000"/>
              </a:spcBef>
              <a:buFontTx/>
              <a:buNone/>
            </a:pPr>
            <a:endParaRPr lang="en-US" sz="1200" b="1" smtClean="0">
              <a:solidFill>
                <a:schemeClr val="accent2"/>
              </a:solidFill>
              <a:latin typeface="Arial" pitchFamily="34" charset="0"/>
            </a:endParaRPr>
          </a:p>
        </p:txBody>
      </p:sp>
      <p:sp>
        <p:nvSpPr>
          <p:cNvPr id="30723"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spcBef>
                <a:spcPct val="0"/>
              </a:spcBef>
            </a:pPr>
            <a:r>
              <a:rPr lang="en-US" sz="3600">
                <a:solidFill>
                  <a:srgbClr val="CC0000"/>
                </a:solidFill>
                <a:latin typeface="Times New Roman" pitchFamily="18" charset="0"/>
              </a:rPr>
              <a:t>Loan Calculator</a:t>
            </a:r>
            <a:r>
              <a:rPr lang="en-US" sz="3200">
                <a:solidFill>
                  <a:srgbClr val="CC0000"/>
                </a:solidFill>
                <a:latin typeface="Arial-BoldMT"/>
              </a:rPr>
              <a:t> </a:t>
            </a:r>
            <a:br>
              <a:rPr lang="en-US" sz="3200">
                <a:solidFill>
                  <a:srgbClr val="CC0000"/>
                </a:solidFill>
                <a:latin typeface="Arial-BoldMT"/>
              </a:rPr>
            </a:br>
            <a:r>
              <a:rPr lang="en-US">
                <a:solidFill>
                  <a:srgbClr val="333399"/>
                </a:solidFill>
              </a:rPr>
              <a:t>compound.jsp</a:t>
            </a:r>
            <a:endParaRPr lang="en-US" sz="3200">
              <a:solidFill>
                <a:srgbClr val="CC0000"/>
              </a:solidFill>
              <a:latin typeface="Arial-BoldMT"/>
            </a:endParaRPr>
          </a:p>
        </p:txBody>
      </p:sp>
      <p:sp>
        <p:nvSpPr>
          <p:cNvPr id="30724" name="Rectangle 4"/>
          <p:cNvSpPr>
            <a:spLocks noChangeArrowheads="1"/>
          </p:cNvSpPr>
          <p:nvPr/>
        </p:nvSpPr>
        <p:spPr bwMode="auto">
          <a:xfrm>
            <a:off x="4572000" y="1143000"/>
            <a:ext cx="4343400" cy="5334000"/>
          </a:xfrm>
          <a:prstGeom prst="rect">
            <a:avLst/>
          </a:prstGeom>
          <a:noFill/>
          <a:ln w="9525">
            <a:noFill/>
            <a:miter lim="800000"/>
            <a:headEnd/>
            <a:tailEnd/>
          </a:ln>
        </p:spPr>
        <p:txBody>
          <a:bodyPr/>
          <a:lstStyle/>
          <a:p>
            <a:pPr marL="609600" indent="-609600">
              <a:lnSpc>
                <a:spcPct val="90000"/>
              </a:lnSpc>
              <a:spcBef>
                <a:spcPct val="50000"/>
              </a:spcBef>
            </a:pPr>
            <a:r>
              <a:rPr lang="en-US" sz="1200" b="0">
                <a:solidFill>
                  <a:schemeClr val="tx1"/>
                </a:solidFill>
              </a:rPr>
              <a:t>&lt;html&gt;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&lt;title&gt;Compound&lt;/title&gt;</a:t>
            </a:r>
          </a:p>
          <a:p>
            <a:pPr marL="609600" indent="-609600">
              <a:lnSpc>
                <a:spcPct val="90000"/>
              </a:lnSpc>
              <a:spcBef>
                <a:spcPct val="50000"/>
              </a:spcBef>
            </a:pPr>
            <a:r>
              <a:rPr lang="en-US" sz="1200" b="0">
                <a:solidFill>
                  <a:schemeClr val="tx1"/>
                </a:solidFill>
              </a:rPr>
              <a:t>  &lt;/head&gt;</a:t>
            </a:r>
          </a:p>
          <a:p>
            <a:pPr marL="609600" indent="-609600">
              <a:lnSpc>
                <a:spcPct val="90000"/>
              </a:lnSpc>
              <a:spcBef>
                <a:spcPct val="50000"/>
              </a:spcBef>
            </a:pPr>
            <a:r>
              <a:rPr lang="en-US" sz="1200" b="0">
                <a:solidFill>
                  <a:schemeClr val="tx1"/>
                </a:solidFill>
              </a:rPr>
              <a:t>  &lt;body style="font-family:verdana;font-size:10pt;"&gt;</a:t>
            </a:r>
          </a:p>
          <a:p>
            <a:pPr marL="609600" indent="-609600">
              <a:lnSpc>
                <a:spcPct val="90000"/>
              </a:lnSpc>
              <a:spcBef>
                <a:spcPct val="50000"/>
              </a:spcBef>
            </a:pPr>
            <a:r>
              <a:rPr lang="en-US" sz="1200" b="0">
                <a:solidFill>
                  <a:schemeClr val="tx1"/>
                </a:solidFill>
              </a:rPr>
              <a:t>    </a:t>
            </a:r>
            <a:r>
              <a:rPr lang="en-US" sz="1200">
                <a:solidFill>
                  <a:schemeClr val="accent2"/>
                </a:solidFill>
              </a:rPr>
              <a:t>&lt;%@ include file="header.html" %&gt;</a:t>
            </a:r>
          </a:p>
          <a:p>
            <a:pPr marL="609600" indent="-609600">
              <a:lnSpc>
                <a:spcPct val="90000"/>
              </a:lnSpc>
              <a:spcBef>
                <a:spcPct val="50000"/>
              </a:spcBef>
            </a:pPr>
            <a:r>
              <a:rPr lang="en-US" sz="1200">
                <a:solidFill>
                  <a:schemeClr val="accent2"/>
                </a:solidFill>
              </a:rPr>
              <a:t>    &lt;%</a:t>
            </a:r>
          </a:p>
          <a:p>
            <a:pPr marL="609600" indent="-609600">
              <a:lnSpc>
                <a:spcPct val="90000"/>
              </a:lnSpc>
              <a:spcBef>
                <a:spcPct val="50000"/>
              </a:spcBef>
            </a:pPr>
            <a:r>
              <a:rPr lang="en-US" sz="1200">
                <a:solidFill>
                  <a:schemeClr val="accent2"/>
                </a:solidFill>
              </a:rPr>
              <a:t>      double amount = Double.parseDouble(request.getParameter("amount"));</a:t>
            </a:r>
          </a:p>
          <a:p>
            <a:pPr marL="609600" indent="-609600">
              <a:lnSpc>
                <a:spcPct val="90000"/>
              </a:lnSpc>
              <a:spcBef>
                <a:spcPct val="50000"/>
              </a:spcBef>
            </a:pPr>
            <a:r>
              <a:rPr lang="en-US" sz="1200">
                <a:solidFill>
                  <a:schemeClr val="accent2"/>
                </a:solidFill>
              </a:rPr>
              <a:t>      double interest = Double.parseDouble(request.getParameter("interest"));</a:t>
            </a:r>
          </a:p>
          <a:p>
            <a:pPr marL="609600" indent="-609600">
              <a:lnSpc>
                <a:spcPct val="90000"/>
              </a:lnSpc>
              <a:spcBef>
                <a:spcPct val="50000"/>
              </a:spcBef>
            </a:pPr>
            <a:r>
              <a:rPr lang="en-US" sz="1200">
                <a:solidFill>
                  <a:schemeClr val="accent2"/>
                </a:solidFill>
              </a:rPr>
              <a:t>      int period = Integer.parseInt(request.getParameter("period"));</a:t>
            </a:r>
          </a:p>
          <a:p>
            <a:pPr marL="609600" indent="-609600">
              <a:lnSpc>
                <a:spcPct val="90000"/>
              </a:lnSpc>
              <a:spcBef>
                <a:spcPct val="50000"/>
              </a:spcBef>
            </a:pPr>
            <a:r>
              <a:rPr lang="en-US" sz="1200">
                <a:solidFill>
                  <a:schemeClr val="accent2"/>
                </a:solidFill>
              </a:rPr>
              <a:t>    %&gt;</a:t>
            </a:r>
          </a:p>
          <a:p>
            <a:pPr marL="609600" indent="-609600">
              <a:lnSpc>
                <a:spcPct val="90000"/>
              </a:lnSpc>
              <a:spcBef>
                <a:spcPct val="50000"/>
              </a:spcBef>
            </a:pPr>
            <a:r>
              <a:rPr lang="en-US" sz="1200" b="0">
                <a:solidFill>
                  <a:schemeClr val="tx1"/>
                </a:solidFill>
              </a:rPr>
              <a:t>   &lt;b&gt;Pincipal using compound interest:&lt;/b&gt;</a:t>
            </a:r>
          </a:p>
          <a:p>
            <a:pPr marL="609600" indent="-609600">
              <a:lnSpc>
                <a:spcPct val="90000"/>
              </a:lnSpc>
              <a:spcBef>
                <a:spcPct val="50000"/>
              </a:spcBef>
            </a:pPr>
            <a:r>
              <a:rPr lang="en-US" sz="1200" b="0">
                <a:solidFill>
                  <a:schemeClr val="tx1"/>
                </a:solidFill>
              </a:rPr>
              <a:t>    </a:t>
            </a:r>
            <a:r>
              <a:rPr lang="en-US" sz="1200">
                <a:solidFill>
                  <a:schemeClr val="accent2"/>
                </a:solidFill>
              </a:rPr>
              <a:t>&lt;%= calculate(amount, interest, period) %&gt;</a:t>
            </a:r>
          </a:p>
          <a:p>
            <a:pPr marL="609600" indent="-609600">
              <a:lnSpc>
                <a:spcPct val="90000"/>
              </a:lnSpc>
              <a:spcBef>
                <a:spcPct val="50000"/>
              </a:spcBef>
            </a:pPr>
            <a:r>
              <a:rPr lang="en-US" sz="1200" b="0">
                <a:solidFill>
                  <a:schemeClr val="tx1"/>
                </a:solidFill>
              </a:rPr>
              <a:t>    &lt;br/&gt;&lt;br/&gt;</a:t>
            </a:r>
          </a:p>
          <a:p>
            <a:pPr marL="609600" indent="-609600">
              <a:lnSpc>
                <a:spcPct val="90000"/>
              </a:lnSpc>
              <a:spcBef>
                <a:spcPct val="50000"/>
              </a:spcBef>
            </a:pPr>
            <a:r>
              <a:rPr lang="en-US" sz="1200" b="0">
                <a:solidFill>
                  <a:schemeClr val="tx1"/>
                </a:solidFill>
              </a:rPr>
              <a:t>    </a:t>
            </a:r>
            <a:r>
              <a:rPr lang="en-US" sz="1200">
                <a:solidFill>
                  <a:schemeClr val="accent2"/>
                </a:solidFill>
              </a:rPr>
              <a:t>&lt;jsp:include page="footer.jsp"/&gt;</a:t>
            </a:r>
          </a:p>
          <a:p>
            <a:pPr marL="609600" indent="-609600">
              <a:lnSpc>
                <a:spcPct val="90000"/>
              </a:lnSpc>
              <a:spcBef>
                <a:spcPct val="50000"/>
              </a:spcBef>
            </a:pPr>
            <a:r>
              <a:rPr lang="en-US" sz="1200" b="0">
                <a:solidFill>
                  <a:schemeClr val="tx1"/>
                </a:solidFill>
              </a:rPr>
              <a:t>  &lt;/body&gt;</a:t>
            </a:r>
          </a:p>
          <a:p>
            <a:pPr marL="609600" indent="-609600">
              <a:lnSpc>
                <a:spcPct val="90000"/>
              </a:lnSpc>
              <a:spcBef>
                <a:spcPct val="50000"/>
              </a:spcBef>
            </a:pPr>
            <a:r>
              <a:rPr lang="en-US" sz="1200" b="0">
                <a:solidFill>
                  <a:schemeClr val="tx1"/>
                </a:solidFill>
              </a:rPr>
              <a:t>&lt;/html&gt;</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499</TotalTime>
  <Words>3629</Words>
  <Application>Microsoft Office PowerPoint</Application>
  <PresentationFormat>On-screen Show (4:3)</PresentationFormat>
  <Paragraphs>1067</Paragraphs>
  <Slides>95</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97" baseType="lpstr">
      <vt:lpstr>Median</vt:lpstr>
      <vt:lpstr>Bitmap Image</vt:lpstr>
      <vt:lpstr>JSP</vt:lpstr>
      <vt:lpstr>Goal</vt:lpstr>
      <vt:lpstr>Web Application Designs</vt:lpstr>
      <vt:lpstr>How JSP works ?</vt:lpstr>
      <vt:lpstr>JSP Page Lifecycle Phases</vt:lpstr>
      <vt:lpstr>JSP Life Cycle</vt:lpstr>
      <vt:lpstr>JSP Lifecycle Methods during Execution Phase</vt:lpstr>
      <vt:lpstr>Model 1 Architecture</vt:lpstr>
      <vt:lpstr>Model 2 Architecture</vt:lpstr>
      <vt:lpstr>JSP tags </vt:lpstr>
      <vt:lpstr>JSP tags</vt:lpstr>
      <vt:lpstr>JSP Directive</vt:lpstr>
      <vt:lpstr>JSP Directive </vt:lpstr>
      <vt:lpstr>page-Directive</vt:lpstr>
      <vt:lpstr>Page Directive Example…</vt:lpstr>
      <vt:lpstr>Include directive</vt:lpstr>
      <vt:lpstr>Include Directive</vt:lpstr>
      <vt:lpstr>Include directive :Example</vt:lpstr>
      <vt:lpstr>Error Pages</vt:lpstr>
      <vt:lpstr>Error page Example</vt:lpstr>
      <vt:lpstr>Slide 21</vt:lpstr>
      <vt:lpstr>Scripting Elements</vt:lpstr>
      <vt:lpstr>Declaration</vt:lpstr>
      <vt:lpstr>Decleration Ex: counter </vt:lpstr>
      <vt:lpstr>Scriptlets</vt:lpstr>
      <vt:lpstr>Example: Scriptlet.jsp</vt:lpstr>
      <vt:lpstr>Example: login.jsp</vt:lpstr>
      <vt:lpstr>Slide 28</vt:lpstr>
      <vt:lpstr>Expression</vt:lpstr>
      <vt:lpstr>Predefined Variables (Implicit Objects)</vt:lpstr>
      <vt:lpstr>Slide 31</vt:lpstr>
      <vt:lpstr>Understanding Scopes</vt:lpstr>
      <vt:lpstr>Different Object Scopes</vt:lpstr>
      <vt:lpstr>Different Object Scopes</vt:lpstr>
      <vt:lpstr>Different Object Scopes</vt:lpstr>
      <vt:lpstr>Different Object Scopes</vt:lpstr>
      <vt:lpstr>Object Scopes session, request &amp; page</vt:lpstr>
      <vt:lpstr>Object Scopes session vs. application</vt:lpstr>
      <vt:lpstr>Standard Actions JSP beans</vt:lpstr>
      <vt:lpstr>Standard Actions</vt:lpstr>
      <vt:lpstr>&lt;jsp:useBean&gt;</vt:lpstr>
      <vt:lpstr>Small Examples on JavaBean</vt:lpstr>
      <vt:lpstr>User.java i.e. bean</vt:lpstr>
      <vt:lpstr>Bean.jsp</vt:lpstr>
      <vt:lpstr>&lt;jsp:include&gt; and &lt;jsp:forward&gt;</vt:lpstr>
      <vt:lpstr>Include - Action</vt:lpstr>
      <vt:lpstr>Forward.jsp</vt:lpstr>
      <vt:lpstr>Forward2.jsp</vt:lpstr>
      <vt:lpstr>Using &lt;jsp:param&gt; to pass parameter while doing RequestDispaching…</vt:lpstr>
      <vt:lpstr>Slide 50</vt:lpstr>
      <vt:lpstr>initialize servlet via JSP  </vt:lpstr>
      <vt:lpstr>ways to get the web.xml init parameter</vt:lpstr>
      <vt:lpstr>Getting things in body</vt:lpstr>
      <vt:lpstr>Using &lt;jsp:useBean ....&gt; </vt:lpstr>
      <vt:lpstr>Better way</vt:lpstr>
      <vt:lpstr>Slide 56</vt:lpstr>
      <vt:lpstr>Expression Language  </vt:lpstr>
      <vt:lpstr>What is EL</vt:lpstr>
      <vt:lpstr>Stoping all JSP pages from using any scripting elements</vt:lpstr>
      <vt:lpstr>How EL make life Easy</vt:lpstr>
      <vt:lpstr>Slide 61</vt:lpstr>
      <vt:lpstr>Slide 62</vt:lpstr>
      <vt:lpstr>Using paramValues</vt:lpstr>
      <vt:lpstr>Slide 64</vt:lpstr>
      <vt:lpstr>Getting other parameters with EL</vt:lpstr>
      <vt:lpstr>Quick recap…</vt:lpstr>
      <vt:lpstr>Using JSTL </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Loan Calculator application</vt:lpstr>
      <vt:lpstr>Slide 91</vt:lpstr>
      <vt:lpstr>Slide 92</vt:lpstr>
      <vt:lpstr>Slide 93</vt:lpstr>
      <vt:lpstr>Slide 94</vt:lpstr>
      <vt:lpstr>Slide 95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dc:title>
  <dc:creator>hp</dc:creator>
  <cp:lastModifiedBy>hp</cp:lastModifiedBy>
  <cp:revision>41</cp:revision>
  <dcterms:created xsi:type="dcterms:W3CDTF">2011-07-14T10:36:04Z</dcterms:created>
  <dcterms:modified xsi:type="dcterms:W3CDTF">2016-07-04T03:32:42Z</dcterms:modified>
</cp:coreProperties>
</file>