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6" r:id="rId22"/>
    <p:sldId id="278" r:id="rId23"/>
    <p:sldId id="279" r:id="rId24"/>
    <p:sldId id="280" r:id="rId25"/>
    <p:sldId id="281" r:id="rId26"/>
    <p:sldId id="282" r:id="rId27"/>
    <p:sldId id="283" r:id="rId28"/>
    <p:sldId id="284" r:id="rId29"/>
    <p:sldId id="285" r:id="rId30"/>
    <p:sldId id="289" r:id="rId31"/>
    <p:sldId id="287" r:id="rId32"/>
    <p:sldId id="288"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notesViewPr>
    <p:cSldViewPr snapToGrid="0">
      <p:cViewPr varScale="1">
        <p:scale>
          <a:sx n="65" d="100"/>
          <a:sy n="65" d="100"/>
        </p:scale>
        <p:origin x="3091"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9AF4C-B427-436A-8C9E-D41CCA59B8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30F9B88-33F2-4DD8-BD53-2757654A56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F0E5BC-8D12-4ECA-B3D5-F98662C6F2E0}" type="datetimeFigureOut">
              <a:rPr lang="en-IN" smtClean="0"/>
              <a:t>20-06-2020</a:t>
            </a:fld>
            <a:endParaRPr lang="en-IN"/>
          </a:p>
        </p:txBody>
      </p:sp>
      <p:sp>
        <p:nvSpPr>
          <p:cNvPr id="4" name="Footer Placeholder 3">
            <a:extLst>
              <a:ext uri="{FF2B5EF4-FFF2-40B4-BE49-F238E27FC236}">
                <a16:creationId xmlns:a16="http://schemas.microsoft.com/office/drawing/2014/main" id="{CFED4440-F5FB-44AD-A9A4-3CFF8F3240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360C29-382D-4E58-A3B0-7D976822B5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FA537D-E234-43E9-90F1-B6282522EFA6}" type="slidenum">
              <a:rPr lang="en-IN" smtClean="0"/>
              <a:t>‹#›</a:t>
            </a:fld>
            <a:endParaRPr lang="en-IN"/>
          </a:p>
        </p:txBody>
      </p:sp>
    </p:spTree>
    <p:extLst>
      <p:ext uri="{BB962C8B-B14F-4D97-AF65-F5344CB8AC3E}">
        <p14:creationId xmlns:p14="http://schemas.microsoft.com/office/powerpoint/2010/main" val="94621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D9E98-3332-4B75-A11C-C3A36194928E}" type="datetimeFigureOut">
              <a:rPr lang="en-IN" smtClean="0"/>
              <a:t>20-06-2020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F81A2-A51E-458C-8311-615D0F700992}" type="slidenum">
              <a:rPr lang="en-IN" smtClean="0"/>
              <a:t>‹#›</a:t>
            </a:fld>
            <a:endParaRPr lang="en-IN"/>
          </a:p>
        </p:txBody>
      </p:sp>
    </p:spTree>
    <p:extLst>
      <p:ext uri="{BB962C8B-B14F-4D97-AF65-F5344CB8AC3E}">
        <p14:creationId xmlns:p14="http://schemas.microsoft.com/office/powerpoint/2010/main" val="50756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EF81A2-A51E-458C-8311-615D0F700992}" type="slidenum">
              <a:rPr lang="en-IN" smtClean="0"/>
              <a:t>25</a:t>
            </a:fld>
            <a:endParaRPr lang="en-IN"/>
          </a:p>
        </p:txBody>
      </p:sp>
    </p:spTree>
    <p:extLst>
      <p:ext uri="{BB962C8B-B14F-4D97-AF65-F5344CB8AC3E}">
        <p14:creationId xmlns:p14="http://schemas.microsoft.com/office/powerpoint/2010/main" val="315682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7069"/>
            </a:avLst>
          </a:prstGeom>
        </p:spPr>
        <p:txBody>
          <a:bodyPr anchor="b"/>
          <a:lstStyle>
            <a:lvl1pPr algn="ctr">
              <a:defRPr sz="6000"/>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p>
            <a:r>
              <a:rPr lang="en-IN" dirty="0"/>
              <a:t>Collaboration of Multiple Agents for Exploration and Mapping</a:t>
            </a:r>
          </a:p>
        </p:txBody>
      </p:sp>
      <p:sp>
        <p:nvSpPr>
          <p:cNvPr id="3" name="Subtitle 2"/>
          <p:cNvSpPr>
            <a:spLocks noGrp="1"/>
          </p:cNvSpPr>
          <p:nvPr>
            <p:ph type="subTitle" idx="1"/>
          </p:nvPr>
        </p:nvSpPr>
        <p:spPr>
          <a:xfrm>
            <a:off x="1524000" y="3708570"/>
            <a:ext cx="9144000" cy="22422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1279079" y="6351225"/>
            <a:ext cx="429827" cy="360000"/>
          </a:xfrm>
        </p:spPr>
        <p:txBody>
          <a:bodyPr/>
          <a:lstStyle>
            <a:lvl1pPr>
              <a:defRPr sz="800"/>
            </a:lvl1pPr>
          </a:lstStyle>
          <a:p>
            <a:fld id="{E85640B5-D5A9-4D1D-8757-64DE9F3D7321}" type="slidenum">
              <a:rPr lang="en-IN" smtClean="0"/>
              <a:pPr/>
              <a:t>‹#›</a:t>
            </a:fld>
            <a:endParaRPr lang="en-IN" dirty="0"/>
          </a:p>
        </p:txBody>
      </p:sp>
      <p:sp>
        <p:nvSpPr>
          <p:cNvPr id="7" name="Rectangle 6">
            <a:extLst>
              <a:ext uri="{FF2B5EF4-FFF2-40B4-BE49-F238E27FC236}">
                <a16:creationId xmlns:a16="http://schemas.microsoft.com/office/drawing/2014/main" id="{335514D4-7F96-4484-B2A9-F08505421AD3}"/>
              </a:ext>
            </a:extLst>
          </p:cNvPr>
          <p:cNvSpPr/>
          <p:nvPr userDrawn="1"/>
        </p:nvSpPr>
        <p:spPr>
          <a:xfrm>
            <a:off x="4988511" y="3509963"/>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6B63B75A-B7F7-49B1-816B-FEDFA1E32525}"/>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208606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0063" y="457200"/>
            <a:ext cx="3945600" cy="1509204"/>
          </a:xfrm>
          <a:prstGeom prst="roundRect">
            <a:avLst>
              <a:gd name="adj" fmla="val 5694"/>
            </a:avLst>
          </a:prstGeo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4979003" y="976543"/>
            <a:ext cx="6729903" cy="488450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6424" y="2316746"/>
            <a:ext cx="3945601" cy="355224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IN" dirty="0"/>
              <a:t>Collaboration of Multiple Agents for Exploration and Mapping</a:t>
            </a:r>
          </a:p>
        </p:txBody>
      </p:sp>
      <p:sp>
        <p:nvSpPr>
          <p:cNvPr id="7" name="Slide Number Placeholder 6"/>
          <p:cNvSpPr>
            <a:spLocks noGrp="1"/>
          </p:cNvSpPr>
          <p:nvPr>
            <p:ph type="sldNum" sz="quarter" idx="12"/>
          </p:nvPr>
        </p:nvSpPr>
        <p:spPr/>
        <p:txBody>
          <a:bodyPr/>
          <a:lstStyle/>
          <a:p>
            <a:fld id="{E85640B5-D5A9-4D1D-8757-64DE9F3D7321}" type="slidenum">
              <a:rPr lang="en-IN" smtClean="0"/>
              <a:t>‹#›</a:t>
            </a:fld>
            <a:endParaRPr lang="en-IN"/>
          </a:p>
        </p:txBody>
      </p:sp>
      <p:sp>
        <p:nvSpPr>
          <p:cNvPr id="8" name="Rectangle 7">
            <a:extLst>
              <a:ext uri="{FF2B5EF4-FFF2-40B4-BE49-F238E27FC236}">
                <a16:creationId xmlns:a16="http://schemas.microsoft.com/office/drawing/2014/main" id="{57A5E4DA-0516-422B-9E76-AE1F3DB1D27B}"/>
              </a:ext>
            </a:extLst>
          </p:cNvPr>
          <p:cNvSpPr/>
          <p:nvPr userDrawn="1"/>
        </p:nvSpPr>
        <p:spPr>
          <a:xfrm>
            <a:off x="1520070" y="2127625"/>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2F7C983-CC1E-401D-8F9D-F4CD954DA73A}"/>
              </a:ext>
            </a:extLst>
          </p:cNvPr>
          <p:cNvSpPr/>
          <p:nvPr userDrawn="1"/>
        </p:nvSpPr>
        <p:spPr>
          <a:xfrm rot="5400000">
            <a:off x="3776657" y="3406236"/>
            <a:ext cx="2214979" cy="3600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C2B029FC-828F-4EF4-A7BE-110C5C519163}"/>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95315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gd name="adj" fmla="val 4947"/>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IN" dirty="0"/>
              <a:t>Collaboration of Multiple Agents for Exploration and Mapping</a:t>
            </a:r>
          </a:p>
        </p:txBody>
      </p:sp>
      <p:sp>
        <p:nvSpPr>
          <p:cNvPr id="6" name="Slide Number Placeholder 5"/>
          <p:cNvSpPr>
            <a:spLocks noGrp="1"/>
          </p:cNvSpPr>
          <p:nvPr>
            <p:ph type="sldNum" sz="quarter" idx="12"/>
          </p:nvPr>
        </p:nvSpPr>
        <p:spPr/>
        <p:txBody>
          <a:bodyPr/>
          <a:lstStyle/>
          <a:p>
            <a:fld id="{E85640B5-D5A9-4D1D-8757-64DE9F3D7321}" type="slidenum">
              <a:rPr lang="en-IN" smtClean="0"/>
              <a:t>‹#›</a:t>
            </a:fld>
            <a:endParaRPr lang="en-IN"/>
          </a:p>
        </p:txBody>
      </p:sp>
      <p:sp>
        <p:nvSpPr>
          <p:cNvPr id="9" name="Rectangle 8">
            <a:extLst>
              <a:ext uri="{FF2B5EF4-FFF2-40B4-BE49-F238E27FC236}">
                <a16:creationId xmlns:a16="http://schemas.microsoft.com/office/drawing/2014/main" id="{EBD58FFE-51A7-4A07-984D-9C7ADB34DFF3}"/>
              </a:ext>
            </a:extLst>
          </p:cNvPr>
          <p:cNvSpPr/>
          <p:nvPr userDrawn="1"/>
        </p:nvSpPr>
        <p:spPr>
          <a:xfrm>
            <a:off x="4988511" y="1034250"/>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8" name="Text Placeholder 10">
            <a:extLst>
              <a:ext uri="{FF2B5EF4-FFF2-40B4-BE49-F238E27FC236}">
                <a16:creationId xmlns:a16="http://schemas.microsoft.com/office/drawing/2014/main" id="{0CE4D08F-124C-4708-8F0C-9C539EDD6A09}"/>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268790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80007" y="365125"/>
            <a:ext cx="2628900" cy="5811838"/>
          </a:xfrm>
          <a:prstGeom prst="roundRect">
            <a:avLst>
              <a:gd name="adj" fmla="val 5585"/>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05522" y="365125"/>
            <a:ext cx="8060924"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IN" dirty="0"/>
              <a:t>Collaboration of Multiple Agents for Exploration and Mapping</a:t>
            </a:r>
          </a:p>
        </p:txBody>
      </p:sp>
      <p:sp>
        <p:nvSpPr>
          <p:cNvPr id="6" name="Slide Number Placeholder 5"/>
          <p:cNvSpPr>
            <a:spLocks noGrp="1"/>
          </p:cNvSpPr>
          <p:nvPr>
            <p:ph type="sldNum" sz="quarter" idx="12"/>
          </p:nvPr>
        </p:nvSpPr>
        <p:spPr/>
        <p:txBody>
          <a:bodyPr/>
          <a:lstStyle/>
          <a:p>
            <a:fld id="{E85640B5-D5A9-4D1D-8757-64DE9F3D7321}" type="slidenum">
              <a:rPr lang="en-IN" smtClean="0"/>
              <a:t>‹#›</a:t>
            </a:fld>
            <a:endParaRPr lang="en-IN"/>
          </a:p>
        </p:txBody>
      </p:sp>
      <p:sp>
        <p:nvSpPr>
          <p:cNvPr id="7" name="Rectangle 6">
            <a:extLst>
              <a:ext uri="{FF2B5EF4-FFF2-40B4-BE49-F238E27FC236}">
                <a16:creationId xmlns:a16="http://schemas.microsoft.com/office/drawing/2014/main" id="{9CD859AC-9900-441F-8BA2-44D43B41BD4C}"/>
              </a:ext>
            </a:extLst>
          </p:cNvPr>
          <p:cNvSpPr/>
          <p:nvPr userDrawn="1"/>
        </p:nvSpPr>
        <p:spPr>
          <a:xfrm rot="5400000">
            <a:off x="7915737" y="3244411"/>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0" name="Text Placeholder 10">
            <a:extLst>
              <a:ext uri="{FF2B5EF4-FFF2-40B4-BE49-F238E27FC236}">
                <a16:creationId xmlns:a16="http://schemas.microsoft.com/office/drawing/2014/main" id="{21E1A6BF-0F9E-4AA5-8219-E54838972F7D}"/>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82190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gd name="adj" fmla="val 4947"/>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IN" dirty="0"/>
              <a:t>Collaboration of Multiple Agents for Exploration and Mapping</a:t>
            </a:r>
          </a:p>
        </p:txBody>
      </p:sp>
      <p:sp>
        <p:nvSpPr>
          <p:cNvPr id="6" name="Slide Number Placeholder 5"/>
          <p:cNvSpPr>
            <a:spLocks noGrp="1"/>
          </p:cNvSpPr>
          <p:nvPr>
            <p:ph type="sldNum" sz="quarter" idx="12"/>
          </p:nvPr>
        </p:nvSpPr>
        <p:spPr>
          <a:xfrm>
            <a:off x="11287957" y="6351225"/>
            <a:ext cx="420950" cy="360000"/>
          </a:xfrm>
          <a:prstGeom prst="roundRect">
            <a:avLst>
              <a:gd name="adj" fmla="val 50000"/>
            </a:avLst>
          </a:prstGeom>
        </p:spPr>
        <p:txBody>
          <a:bodyPr/>
          <a:lstStyle>
            <a:lvl1pPr>
              <a:defRPr sz="800"/>
            </a:lvl1pPr>
          </a:lstStyle>
          <a:p>
            <a:fld id="{E85640B5-D5A9-4D1D-8757-64DE9F3D7321}" type="slidenum">
              <a:rPr lang="en-IN" smtClean="0"/>
              <a:pPr/>
              <a:t>‹#›</a:t>
            </a:fld>
            <a:endParaRPr lang="en-IN" dirty="0"/>
          </a:p>
        </p:txBody>
      </p:sp>
      <p:sp>
        <p:nvSpPr>
          <p:cNvPr id="7" name="Rectangle 6">
            <a:extLst>
              <a:ext uri="{FF2B5EF4-FFF2-40B4-BE49-F238E27FC236}">
                <a16:creationId xmlns:a16="http://schemas.microsoft.com/office/drawing/2014/main" id="{38BDD0BD-3DD9-4032-B0B2-14B342596AF8}"/>
              </a:ext>
            </a:extLst>
          </p:cNvPr>
          <p:cNvSpPr/>
          <p:nvPr userDrawn="1"/>
        </p:nvSpPr>
        <p:spPr>
          <a:xfrm>
            <a:off x="4988511" y="1034250"/>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9" name="Text Placeholder 10">
            <a:extLst>
              <a:ext uri="{FF2B5EF4-FFF2-40B4-BE49-F238E27FC236}">
                <a16:creationId xmlns:a16="http://schemas.microsoft.com/office/drawing/2014/main" id="{5997F647-C454-4457-99A9-58B5BDB92E41}"/>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376367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oundRect">
            <a:avLst>
              <a:gd name="adj" fmla="val 4943"/>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en-IN" dirty="0"/>
              <a:t>Collaboration of Multiple Agents for Exploration and Mapping</a:t>
            </a:r>
          </a:p>
        </p:txBody>
      </p:sp>
      <p:sp>
        <p:nvSpPr>
          <p:cNvPr id="6" name="Slide Number Placeholder 5"/>
          <p:cNvSpPr>
            <a:spLocks noGrp="1"/>
          </p:cNvSpPr>
          <p:nvPr>
            <p:ph type="sldNum" sz="quarter" idx="12"/>
          </p:nvPr>
        </p:nvSpPr>
        <p:spPr/>
        <p:txBody>
          <a:bodyPr/>
          <a:lstStyle/>
          <a:p>
            <a:fld id="{E85640B5-D5A9-4D1D-8757-64DE9F3D7321}" type="slidenum">
              <a:rPr lang="en-IN" smtClean="0"/>
              <a:t>‹#›</a:t>
            </a:fld>
            <a:endParaRPr lang="en-IN"/>
          </a:p>
        </p:txBody>
      </p:sp>
      <p:sp>
        <p:nvSpPr>
          <p:cNvPr id="7" name="Rectangle 6">
            <a:extLst>
              <a:ext uri="{FF2B5EF4-FFF2-40B4-BE49-F238E27FC236}">
                <a16:creationId xmlns:a16="http://schemas.microsoft.com/office/drawing/2014/main" id="{17E0F80A-1509-4DD5-AAA1-8D9CB5F1A5A1}"/>
              </a:ext>
            </a:extLst>
          </p:cNvPr>
          <p:cNvSpPr/>
          <p:nvPr userDrawn="1"/>
        </p:nvSpPr>
        <p:spPr>
          <a:xfrm>
            <a:off x="4982161" y="1606858"/>
            <a:ext cx="2214979" cy="12915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1CE92E8-21A2-4D90-9C6E-07FCB4C52BCC}"/>
              </a:ext>
            </a:extLst>
          </p:cNvPr>
          <p:cNvSpPr/>
          <p:nvPr userDrawn="1"/>
        </p:nvSpPr>
        <p:spPr>
          <a:xfrm>
            <a:off x="4982161" y="4562475"/>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0" name="Text Placeholder 10">
            <a:extLst>
              <a:ext uri="{FF2B5EF4-FFF2-40B4-BE49-F238E27FC236}">
                <a16:creationId xmlns:a16="http://schemas.microsoft.com/office/drawing/2014/main" id="{B3FD2BD2-5FC4-43BB-BB1C-2BAE45AF3753}"/>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356742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7817" y="1154097"/>
            <a:ext cx="5328000" cy="50228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80906" y="1154097"/>
            <a:ext cx="5328000" cy="502286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IN" dirty="0"/>
              <a:t>Collaboration of Multiple Agents for Exploration and Mapping</a:t>
            </a:r>
          </a:p>
        </p:txBody>
      </p:sp>
      <p:sp>
        <p:nvSpPr>
          <p:cNvPr id="7" name="Slide Number Placeholder 6"/>
          <p:cNvSpPr>
            <a:spLocks noGrp="1"/>
          </p:cNvSpPr>
          <p:nvPr>
            <p:ph type="sldNum" sz="quarter" idx="12"/>
          </p:nvPr>
        </p:nvSpPr>
        <p:spPr/>
        <p:txBody>
          <a:bodyPr/>
          <a:lstStyle/>
          <a:p>
            <a:fld id="{E85640B5-D5A9-4D1D-8757-64DE9F3D7321}" type="slidenum">
              <a:rPr lang="en-IN" smtClean="0"/>
              <a:t>‹#›</a:t>
            </a:fld>
            <a:endParaRPr lang="en-IN"/>
          </a:p>
        </p:txBody>
      </p:sp>
      <p:sp>
        <p:nvSpPr>
          <p:cNvPr id="8" name="Rectangle 7">
            <a:extLst>
              <a:ext uri="{FF2B5EF4-FFF2-40B4-BE49-F238E27FC236}">
                <a16:creationId xmlns:a16="http://schemas.microsoft.com/office/drawing/2014/main" id="{182E2EF4-1126-4C48-BB9A-A2C0F3B16EE0}"/>
              </a:ext>
            </a:extLst>
          </p:cNvPr>
          <p:cNvSpPr/>
          <p:nvPr userDrawn="1"/>
        </p:nvSpPr>
        <p:spPr>
          <a:xfrm>
            <a:off x="4988511" y="1034250"/>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448DFA6-C2D4-43E5-A33D-9C2C40760885}"/>
              </a:ext>
            </a:extLst>
          </p:cNvPr>
          <p:cNvSpPr/>
          <p:nvPr userDrawn="1"/>
        </p:nvSpPr>
        <p:spPr>
          <a:xfrm rot="5400000">
            <a:off x="5170872" y="3411000"/>
            <a:ext cx="2214979" cy="3600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28C23AB9-3150-427B-AAB8-07E8366FA112}"/>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75458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4450" y="365126"/>
            <a:ext cx="10834456" cy="726827"/>
          </a:xfrm>
          <a:prstGeom prst="roundRect">
            <a:avLst>
              <a:gd name="adj" fmla="val 8295"/>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74450" y="1139616"/>
            <a:ext cx="532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74450" y="2020079"/>
            <a:ext cx="5328000" cy="41695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80908" y="1144060"/>
            <a:ext cx="532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80908" y="2020079"/>
            <a:ext cx="5328000" cy="41695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IN" dirty="0"/>
              <a:t>Collaboration of Multiple Agents for Exploration and Mapping</a:t>
            </a:r>
          </a:p>
        </p:txBody>
      </p:sp>
      <p:sp>
        <p:nvSpPr>
          <p:cNvPr id="9" name="Slide Number Placeholder 8"/>
          <p:cNvSpPr>
            <a:spLocks noGrp="1"/>
          </p:cNvSpPr>
          <p:nvPr>
            <p:ph type="sldNum" sz="quarter" idx="12"/>
          </p:nvPr>
        </p:nvSpPr>
        <p:spPr/>
        <p:txBody>
          <a:bodyPr/>
          <a:lstStyle/>
          <a:p>
            <a:fld id="{E85640B5-D5A9-4D1D-8757-64DE9F3D7321}" type="slidenum">
              <a:rPr lang="en-IN" smtClean="0"/>
              <a:t>‹#›</a:t>
            </a:fld>
            <a:endParaRPr lang="en-IN"/>
          </a:p>
        </p:txBody>
      </p:sp>
      <p:sp>
        <p:nvSpPr>
          <p:cNvPr id="10" name="Rectangle 9">
            <a:extLst>
              <a:ext uri="{FF2B5EF4-FFF2-40B4-BE49-F238E27FC236}">
                <a16:creationId xmlns:a16="http://schemas.microsoft.com/office/drawing/2014/main" id="{28B567F8-2683-4B97-BCE3-E340C6B56C3A}"/>
              </a:ext>
            </a:extLst>
          </p:cNvPr>
          <p:cNvSpPr/>
          <p:nvPr userDrawn="1"/>
        </p:nvSpPr>
        <p:spPr>
          <a:xfrm>
            <a:off x="4988510" y="1075082"/>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378FCCF-BB69-4F46-B035-B613F88A4B97}"/>
              </a:ext>
            </a:extLst>
          </p:cNvPr>
          <p:cNvSpPr/>
          <p:nvPr userDrawn="1"/>
        </p:nvSpPr>
        <p:spPr>
          <a:xfrm rot="5400000">
            <a:off x="5184189" y="3411000"/>
            <a:ext cx="2214979" cy="3600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3" name="Text Placeholder 10">
            <a:extLst>
              <a:ext uri="{FF2B5EF4-FFF2-40B4-BE49-F238E27FC236}">
                <a16:creationId xmlns:a16="http://schemas.microsoft.com/office/drawing/2014/main" id="{A3DD86F7-46C3-47D0-8C3D-C66EF45DC98A}"/>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288502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gd name="adj" fmla="val 6286"/>
            </a:avLst>
          </a:prstGeo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IN" dirty="0"/>
              <a:t>Collaboration of Multiple Agents for Exploration and Mapping</a:t>
            </a:r>
          </a:p>
        </p:txBody>
      </p:sp>
      <p:sp>
        <p:nvSpPr>
          <p:cNvPr id="5" name="Slide Number Placeholder 4"/>
          <p:cNvSpPr>
            <a:spLocks noGrp="1"/>
          </p:cNvSpPr>
          <p:nvPr>
            <p:ph type="sldNum" sz="quarter" idx="12"/>
          </p:nvPr>
        </p:nvSpPr>
        <p:spPr/>
        <p:txBody>
          <a:bodyPr/>
          <a:lstStyle/>
          <a:p>
            <a:fld id="{E85640B5-D5A9-4D1D-8757-64DE9F3D7321}" type="slidenum">
              <a:rPr lang="en-IN" smtClean="0"/>
              <a:t>‹#›</a:t>
            </a:fld>
            <a:endParaRPr lang="en-IN"/>
          </a:p>
        </p:txBody>
      </p:sp>
      <p:sp>
        <p:nvSpPr>
          <p:cNvPr id="6" name="Rectangle 5">
            <a:extLst>
              <a:ext uri="{FF2B5EF4-FFF2-40B4-BE49-F238E27FC236}">
                <a16:creationId xmlns:a16="http://schemas.microsoft.com/office/drawing/2014/main" id="{C6DB571E-28C3-4091-A26C-7FEA9BE8932E}"/>
              </a:ext>
            </a:extLst>
          </p:cNvPr>
          <p:cNvSpPr/>
          <p:nvPr userDrawn="1"/>
        </p:nvSpPr>
        <p:spPr>
          <a:xfrm>
            <a:off x="4988511" y="1034250"/>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8" name="Text Placeholder 10">
            <a:extLst>
              <a:ext uri="{FF2B5EF4-FFF2-40B4-BE49-F238E27FC236}">
                <a16:creationId xmlns:a16="http://schemas.microsoft.com/office/drawing/2014/main" id="{25FE5ECA-A646-469B-B359-E3D669AC923F}"/>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414636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a:t>Collaboration of Multiple Agents for Exploration and Mapping</a:t>
            </a:r>
          </a:p>
        </p:txBody>
      </p:sp>
      <p:sp>
        <p:nvSpPr>
          <p:cNvPr id="4" name="Slide Number Placeholder 3"/>
          <p:cNvSpPr>
            <a:spLocks noGrp="1"/>
          </p:cNvSpPr>
          <p:nvPr>
            <p:ph type="sldNum" sz="quarter" idx="12"/>
          </p:nvPr>
        </p:nvSpPr>
        <p:spPr/>
        <p:txBody>
          <a:bodyPr/>
          <a:lstStyle/>
          <a:p>
            <a:fld id="{E85640B5-D5A9-4D1D-8757-64DE9F3D7321}" type="slidenum">
              <a:rPr lang="en-IN" smtClean="0"/>
              <a:t>‹#›</a:t>
            </a:fld>
            <a:endParaRPr lang="en-IN"/>
          </a:p>
        </p:txBody>
      </p:sp>
      <p:sp>
        <p:nvSpPr>
          <p:cNvPr id="6" name="Text Placeholder 10">
            <a:extLst>
              <a:ext uri="{FF2B5EF4-FFF2-40B4-BE49-F238E27FC236}">
                <a16:creationId xmlns:a16="http://schemas.microsoft.com/office/drawing/2014/main" id="{F698579B-F33E-457E-9F02-D519A99217E9}"/>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36282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5624" y="457200"/>
            <a:ext cx="3946402" cy="1600200"/>
          </a:xfrm>
          <a:prstGeom prst="roundRect">
            <a:avLst>
              <a:gd name="adj" fmla="val 4307"/>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979003" y="987425"/>
            <a:ext cx="6729903" cy="4873625"/>
          </a:xfrm>
        </p:spPr>
        <p:txBody>
          <a:bodyPr/>
          <a:lstStyle>
            <a:lvl1pPr>
              <a:buClr>
                <a:schemeClr val="accent2">
                  <a:lumMod val="60000"/>
                  <a:lumOff val="40000"/>
                </a:schemeClr>
              </a:buClr>
              <a:defRPr sz="3200"/>
            </a:lvl1pPr>
            <a:lvl2pPr>
              <a:buClr>
                <a:schemeClr val="accent2">
                  <a:lumMod val="60000"/>
                  <a:lumOff val="40000"/>
                </a:schemeClr>
              </a:buClr>
              <a:defRPr sz="2800"/>
            </a:lvl2pPr>
            <a:lvl3pPr>
              <a:buClr>
                <a:schemeClr val="accent2">
                  <a:lumMod val="60000"/>
                  <a:lumOff val="40000"/>
                </a:schemeClr>
              </a:buClr>
              <a:defRPr sz="2400"/>
            </a:lvl3pPr>
            <a:lvl4pPr>
              <a:buClr>
                <a:schemeClr val="accent2">
                  <a:lumMod val="60000"/>
                  <a:lumOff val="40000"/>
                </a:schemeClr>
              </a:buClr>
              <a:defRPr sz="2000"/>
            </a:lvl4pPr>
            <a:lvl5pPr>
              <a:buClr>
                <a:schemeClr val="accent2">
                  <a:lumMod val="60000"/>
                  <a:lumOff val="40000"/>
                </a:schemeClr>
              </a:buCl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5624" y="2316747"/>
            <a:ext cx="3946402" cy="35522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IN" dirty="0"/>
              <a:t>Collaboration of Multiple Agents for Exploration and Mapping</a:t>
            </a:r>
          </a:p>
        </p:txBody>
      </p:sp>
      <p:sp>
        <p:nvSpPr>
          <p:cNvPr id="7" name="Slide Number Placeholder 6"/>
          <p:cNvSpPr>
            <a:spLocks noGrp="1"/>
          </p:cNvSpPr>
          <p:nvPr>
            <p:ph type="sldNum" sz="quarter" idx="12"/>
          </p:nvPr>
        </p:nvSpPr>
        <p:spPr/>
        <p:txBody>
          <a:bodyPr/>
          <a:lstStyle/>
          <a:p>
            <a:fld id="{E85640B5-D5A9-4D1D-8757-64DE9F3D7321}" type="slidenum">
              <a:rPr lang="en-IN" smtClean="0"/>
              <a:t>‹#›</a:t>
            </a:fld>
            <a:endParaRPr lang="en-IN"/>
          </a:p>
        </p:txBody>
      </p:sp>
      <p:sp>
        <p:nvSpPr>
          <p:cNvPr id="8" name="Rectangle 7">
            <a:extLst>
              <a:ext uri="{FF2B5EF4-FFF2-40B4-BE49-F238E27FC236}">
                <a16:creationId xmlns:a16="http://schemas.microsoft.com/office/drawing/2014/main" id="{1F53EBD3-4760-4C58-88DA-2DA02429B0BD}"/>
              </a:ext>
            </a:extLst>
          </p:cNvPr>
          <p:cNvSpPr/>
          <p:nvPr userDrawn="1"/>
        </p:nvSpPr>
        <p:spPr>
          <a:xfrm>
            <a:off x="1520070" y="2160441"/>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C6633D4-B341-4D9F-BEB5-7C1E2FA98359}"/>
              </a:ext>
            </a:extLst>
          </p:cNvPr>
          <p:cNvSpPr/>
          <p:nvPr userDrawn="1"/>
        </p:nvSpPr>
        <p:spPr>
          <a:xfrm rot="5400000">
            <a:off x="3769110" y="3406236"/>
            <a:ext cx="2214979" cy="3600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638D4E17-A022-4525-BE31-170A19839B18}"/>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813162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Info">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B5AE0199-00C4-43A8-A448-34B9D436D246}"/>
              </a:ext>
            </a:extLst>
          </p:cNvPr>
          <p:cNvSpPr>
            <a:spLocks noGrp="1"/>
          </p:cNvSpPr>
          <p:nvPr>
            <p:ph sz="quarter" idx="15"/>
          </p:nvPr>
        </p:nvSpPr>
        <p:spPr>
          <a:xfrm>
            <a:off x="4967288" y="981075"/>
            <a:ext cx="6742112" cy="48799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2">
            <a:extLst>
              <a:ext uri="{FF2B5EF4-FFF2-40B4-BE49-F238E27FC236}">
                <a16:creationId xmlns:a16="http://schemas.microsoft.com/office/drawing/2014/main" id="{C453A2E9-AFC2-4247-A08D-C69C7E8F1D3D}"/>
              </a:ext>
            </a:extLst>
          </p:cNvPr>
          <p:cNvSpPr>
            <a:spLocks noGrp="1"/>
          </p:cNvSpPr>
          <p:nvPr>
            <p:ph idx="14"/>
          </p:nvPr>
        </p:nvSpPr>
        <p:spPr>
          <a:xfrm>
            <a:off x="825625" y="2316747"/>
            <a:ext cx="3946402" cy="3544304"/>
          </a:xfrm>
        </p:spPr>
        <p:txBody>
          <a:bodyPr/>
          <a:lstStyle>
            <a:lvl1pPr>
              <a:buClr>
                <a:schemeClr val="accent2">
                  <a:lumMod val="60000"/>
                  <a:lumOff val="40000"/>
                </a:schemeClr>
              </a:buClr>
              <a:defRPr lang="en-US" dirty="0"/>
            </a:lvl1pPr>
            <a:lvl2pPr>
              <a:buClr>
                <a:schemeClr val="accent2">
                  <a:lumMod val="60000"/>
                  <a:lumOff val="40000"/>
                </a:schemeClr>
              </a:buClr>
              <a:defRPr lang="en-US" dirty="0"/>
            </a:lvl2pPr>
            <a:lvl3pPr>
              <a:buClr>
                <a:schemeClr val="accent2">
                  <a:lumMod val="60000"/>
                  <a:lumOff val="40000"/>
                </a:schemeClr>
              </a:buClr>
              <a:defRPr lang="en-US" dirty="0"/>
            </a:lvl3pPr>
            <a:lvl4pPr>
              <a:buClr>
                <a:schemeClr val="accent2">
                  <a:lumMod val="60000"/>
                  <a:lumOff val="40000"/>
                </a:schemeClr>
              </a:buClr>
              <a:defRPr lang="en-US" dirty="0"/>
            </a:lvl4pPr>
            <a:lvl5pPr>
              <a:buClr>
                <a:schemeClr val="accent2">
                  <a:lumMod val="60000"/>
                  <a:lumOff val="40000"/>
                </a:schemeClr>
              </a:buClr>
              <a:defRPr lang="en-US" dirty="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825624" y="457200"/>
            <a:ext cx="3946402" cy="1600200"/>
          </a:xfrm>
          <a:prstGeom prst="roundRect">
            <a:avLst>
              <a:gd name="adj" fmla="val 4307"/>
            </a:avLst>
          </a:prstGeom>
        </p:spPr>
        <p:txBody>
          <a:bodyPr anchor="b"/>
          <a:lstStyle>
            <a:lvl1pPr>
              <a:defRPr sz="3200"/>
            </a:lvl1pPr>
          </a:lstStyle>
          <a:p>
            <a:r>
              <a:rPr lang="en-US"/>
              <a:t>Click to edit Master title style</a:t>
            </a:r>
            <a:endParaRPr lang="en-US" dirty="0"/>
          </a:p>
        </p:txBody>
      </p:sp>
      <p:sp>
        <p:nvSpPr>
          <p:cNvPr id="6" name="Footer Placeholder 5"/>
          <p:cNvSpPr>
            <a:spLocks noGrp="1"/>
          </p:cNvSpPr>
          <p:nvPr>
            <p:ph type="ftr" sz="quarter" idx="11"/>
          </p:nvPr>
        </p:nvSpPr>
        <p:spPr/>
        <p:txBody>
          <a:bodyPr/>
          <a:lstStyle/>
          <a:p>
            <a:r>
              <a:rPr lang="en-IN" dirty="0"/>
              <a:t>Collaboration of Multiple Agents for Exploration and Mapping</a:t>
            </a:r>
          </a:p>
        </p:txBody>
      </p:sp>
      <p:sp>
        <p:nvSpPr>
          <p:cNvPr id="7" name="Slide Number Placeholder 6"/>
          <p:cNvSpPr>
            <a:spLocks noGrp="1"/>
          </p:cNvSpPr>
          <p:nvPr>
            <p:ph type="sldNum" sz="quarter" idx="12"/>
          </p:nvPr>
        </p:nvSpPr>
        <p:spPr/>
        <p:txBody>
          <a:bodyPr/>
          <a:lstStyle/>
          <a:p>
            <a:fld id="{E85640B5-D5A9-4D1D-8757-64DE9F3D7321}" type="slidenum">
              <a:rPr lang="en-IN" smtClean="0"/>
              <a:t>‹#›</a:t>
            </a:fld>
            <a:endParaRPr lang="en-IN"/>
          </a:p>
        </p:txBody>
      </p:sp>
      <p:sp>
        <p:nvSpPr>
          <p:cNvPr id="8" name="Rectangle 7">
            <a:extLst>
              <a:ext uri="{FF2B5EF4-FFF2-40B4-BE49-F238E27FC236}">
                <a16:creationId xmlns:a16="http://schemas.microsoft.com/office/drawing/2014/main" id="{1F53EBD3-4760-4C58-88DA-2DA02429B0BD}"/>
              </a:ext>
            </a:extLst>
          </p:cNvPr>
          <p:cNvSpPr/>
          <p:nvPr userDrawn="1"/>
        </p:nvSpPr>
        <p:spPr>
          <a:xfrm>
            <a:off x="1520070" y="2160441"/>
            <a:ext cx="2214979" cy="5326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C6633D4-B341-4D9F-BEB5-7C1E2FA98359}"/>
              </a:ext>
            </a:extLst>
          </p:cNvPr>
          <p:cNvSpPr/>
          <p:nvPr userDrawn="1"/>
        </p:nvSpPr>
        <p:spPr>
          <a:xfrm rot="5400000">
            <a:off x="3769110" y="3406236"/>
            <a:ext cx="2214979" cy="3600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638D4E17-A022-4525-BE31-170A19839B18}"/>
              </a:ext>
            </a:extLst>
          </p:cNvPr>
          <p:cNvSpPr>
            <a:spLocks noGrp="1"/>
          </p:cNvSpPr>
          <p:nvPr>
            <p:ph type="body" sz="quarter" idx="13" hasCustomPrompt="1"/>
          </p:nvPr>
        </p:nvSpPr>
        <p:spPr>
          <a:xfrm rot="16200000">
            <a:off x="-2086318" y="3217111"/>
            <a:ext cx="5138822" cy="328613"/>
          </a:xfrm>
        </p:spPr>
        <p:txBody>
          <a:bodyPr anchor="ctr">
            <a:noAutofit/>
          </a:bodyPr>
          <a:lstStyle>
            <a:lvl1pPr marL="0" indent="0" algn="r">
              <a:buNone/>
              <a:defRPr sz="1100">
                <a:solidFill>
                  <a:srgbClr val="0BD0D9"/>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416248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A5DFE0-D0D1-4EE0-9787-3DCC2B5386F4}"/>
              </a:ext>
            </a:extLst>
          </p:cNvPr>
          <p:cNvPicPr>
            <a:picLocks noChangeAspect="1"/>
          </p:cNvPicPr>
          <p:nvPr userDrawn="1"/>
        </p:nvPicPr>
        <p:blipFill>
          <a:blip r:embed="rId14" cstate="hqprint">
            <a:extLst>
              <a:ext uri="{28A0092B-C50C-407E-A947-70E740481C1C}">
                <a14:useLocalDpi xmlns:a14="http://schemas.microsoft.com/office/drawing/2010/main"/>
              </a:ext>
            </a:extLst>
          </a:blip>
          <a:stretch>
            <a:fillRect/>
          </a:stretch>
        </p:blipFill>
        <p:spPr>
          <a:xfrm>
            <a:off x="191383" y="161503"/>
            <a:ext cx="583419" cy="587014"/>
          </a:xfrm>
          <a:prstGeom prst="rect">
            <a:avLst/>
          </a:prstGeom>
        </p:spPr>
      </p:pic>
      <p:sp>
        <p:nvSpPr>
          <p:cNvPr id="2" name="Title Placeholder 1"/>
          <p:cNvSpPr>
            <a:spLocks noGrp="1"/>
          </p:cNvSpPr>
          <p:nvPr>
            <p:ph type="title"/>
          </p:nvPr>
        </p:nvSpPr>
        <p:spPr>
          <a:xfrm>
            <a:off x="847817" y="365126"/>
            <a:ext cx="10861090" cy="669124"/>
          </a:xfrm>
          <a:prstGeom prst="roundRect">
            <a:avLst>
              <a:gd name="adj" fmla="val 9300"/>
            </a:avLst>
          </a:prstGeom>
          <a:noFill/>
          <a:ln>
            <a:noFill/>
          </a:ln>
        </p:spPr>
        <p:style>
          <a:lnRef idx="0">
            <a:scrgbClr r="0" g="0" b="0"/>
          </a:lnRef>
          <a:fillRef idx="0">
            <a:scrgbClr r="0" g="0" b="0"/>
          </a:fillRef>
          <a:effectRef idx="0">
            <a:scrgbClr r="0" g="0" b="0"/>
          </a:effectRef>
          <a:fontRef idx="none">
            <a:schemeClr val="dk1"/>
          </a:fontRef>
        </p:style>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47815" y="1162975"/>
            <a:ext cx="10861091" cy="50139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83093" y="6351225"/>
            <a:ext cx="4114800" cy="365125"/>
          </a:xfrm>
          <a:prstGeom prst="roundRect">
            <a:avLst>
              <a:gd name="adj" fmla="val 16667"/>
            </a:avLst>
          </a:prstGeom>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lstStyle>
            <a:lvl1pPr algn="ctr">
              <a:defRPr sz="900" i="1">
                <a:solidFill>
                  <a:schemeClr val="bg1"/>
                </a:solidFill>
                <a:latin typeface="Montserrat" panose="00000500000000000000" pitchFamily="50" charset="0"/>
              </a:defRPr>
            </a:lvl1pPr>
          </a:lstStyle>
          <a:p>
            <a:r>
              <a:rPr lang="en-IN" dirty="0"/>
              <a:t>Collaboration of Multiple Agents for Exploration and Mapping</a:t>
            </a:r>
          </a:p>
        </p:txBody>
      </p:sp>
      <p:sp>
        <p:nvSpPr>
          <p:cNvPr id="6" name="Slide Number Placeholder 5"/>
          <p:cNvSpPr>
            <a:spLocks noGrp="1"/>
          </p:cNvSpPr>
          <p:nvPr>
            <p:ph type="sldNum" sz="quarter" idx="4"/>
          </p:nvPr>
        </p:nvSpPr>
        <p:spPr>
          <a:xfrm>
            <a:off x="11282325" y="6351225"/>
            <a:ext cx="426582" cy="360000"/>
          </a:xfrm>
          <a:prstGeom prst="roundRect">
            <a:avLst>
              <a:gd name="adj" fmla="val 50000"/>
            </a:avLst>
          </a:prstGeom>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lstStyle>
            <a:lvl1pPr algn="r">
              <a:defRPr sz="800">
                <a:solidFill>
                  <a:schemeClr val="bg1"/>
                </a:solidFill>
                <a:latin typeface="Montserrat" panose="00000500000000000000" pitchFamily="50" charset="0"/>
              </a:defRPr>
            </a:lvl1pPr>
          </a:lstStyle>
          <a:p>
            <a:fld id="{E85640B5-D5A9-4D1D-8757-64DE9F3D7321}" type="slidenum">
              <a:rPr lang="en-IN" smtClean="0"/>
              <a:pPr/>
              <a:t>‹#›</a:t>
            </a:fld>
            <a:endParaRPr lang="en-IN" dirty="0"/>
          </a:p>
        </p:txBody>
      </p:sp>
      <p:sp>
        <p:nvSpPr>
          <p:cNvPr id="4" name="Rectangle 3">
            <a:extLst>
              <a:ext uri="{FF2B5EF4-FFF2-40B4-BE49-F238E27FC236}">
                <a16:creationId xmlns:a16="http://schemas.microsoft.com/office/drawing/2014/main" id="{E4125BCE-8070-4297-A4B6-2D2E05F1D628}"/>
              </a:ext>
            </a:extLst>
          </p:cNvPr>
          <p:cNvSpPr/>
          <p:nvPr userDrawn="1"/>
        </p:nvSpPr>
        <p:spPr>
          <a:xfrm>
            <a:off x="12091386" y="0"/>
            <a:ext cx="100614"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34764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 id="2147483694" r:id="rId11"/>
    <p:sldLayoutId id="2147483695" r:id="rId12"/>
  </p:sldLayoutIdLst>
  <p:hf hdr="0" dt="0"/>
  <p:txStyles>
    <p:titleStyle>
      <a:lvl1pPr algn="ctr" defTabSz="914400" rtl="0" eaLnBrk="1" latinLnBrk="0" hangingPunct="1">
        <a:lnSpc>
          <a:spcPct val="90000"/>
        </a:lnSpc>
        <a:spcBef>
          <a:spcPct val="0"/>
        </a:spcBef>
        <a:buNone/>
        <a:defRPr sz="4400" i="0" kern="1200">
          <a:solidFill>
            <a:schemeClr val="tx1"/>
          </a:solidFill>
          <a:latin typeface="Playfair Display SemiBold" pitchFamily="2" charset="0"/>
          <a:ea typeface="+mj-ea"/>
          <a:cs typeface="+mj-cs"/>
        </a:defRPr>
      </a:lvl1pPr>
    </p:titleStyle>
    <p:bodyStyle>
      <a:lvl1pPr marL="228600" indent="-228600" algn="just" defTabSz="914400" rtl="0" eaLnBrk="1" latinLnBrk="0" hangingPunct="1">
        <a:lnSpc>
          <a:spcPct val="100000"/>
        </a:lnSpc>
        <a:spcBef>
          <a:spcPts val="1000"/>
        </a:spcBef>
        <a:buClr>
          <a:schemeClr val="accent2">
            <a:lumMod val="60000"/>
            <a:lumOff val="40000"/>
          </a:schemeClr>
        </a:buClr>
        <a:buFont typeface="Arial" panose="020B0604020202020204" pitchFamily="34" charset="0"/>
        <a:buChar char="•"/>
        <a:defRPr sz="20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1pPr>
      <a:lvl2pPr marL="6858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8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2pPr>
      <a:lvl3pPr marL="11430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6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3pPr>
      <a:lvl4pPr marL="16002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4pPr>
      <a:lvl5pPr marL="20574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12AD-3464-4EE1-A66F-58D71FEBD1A5}"/>
              </a:ext>
            </a:extLst>
          </p:cNvPr>
          <p:cNvSpPr>
            <a:spLocks noGrp="1"/>
          </p:cNvSpPr>
          <p:nvPr>
            <p:ph type="ctrTitle"/>
          </p:nvPr>
        </p:nvSpPr>
        <p:spPr/>
        <p:txBody>
          <a:bodyPr>
            <a:normAutofit fontScale="90000"/>
          </a:bodyPr>
          <a:lstStyle/>
          <a:p>
            <a:r>
              <a:rPr lang="en-IN" dirty="0"/>
              <a:t>Collaboration of Multiple Agents for Exploration and Mapping</a:t>
            </a:r>
          </a:p>
        </p:txBody>
      </p:sp>
      <p:sp>
        <p:nvSpPr>
          <p:cNvPr id="3" name="Subtitle 2">
            <a:extLst>
              <a:ext uri="{FF2B5EF4-FFF2-40B4-BE49-F238E27FC236}">
                <a16:creationId xmlns:a16="http://schemas.microsoft.com/office/drawing/2014/main" id="{6439D320-1411-4499-A127-D0416C26F8E3}"/>
              </a:ext>
            </a:extLst>
          </p:cNvPr>
          <p:cNvSpPr>
            <a:spLocks noGrp="1"/>
          </p:cNvSpPr>
          <p:nvPr>
            <p:ph type="subTitle" idx="1"/>
          </p:nvPr>
        </p:nvSpPr>
        <p:spPr>
          <a:xfrm>
            <a:off x="1524000" y="3751868"/>
            <a:ext cx="9144000" cy="2196444"/>
          </a:xfrm>
        </p:spPr>
        <p:txBody>
          <a:bodyPr>
            <a:normAutofit fontScale="85000" lnSpcReduction="20000"/>
          </a:bodyPr>
          <a:lstStyle/>
          <a:p>
            <a:r>
              <a:rPr lang="en-IN" sz="2100" dirty="0"/>
              <a:t>Presentation submitted for Final Phase of BTP</a:t>
            </a:r>
          </a:p>
          <a:p>
            <a:r>
              <a:rPr lang="en-IN" sz="2100" dirty="0"/>
              <a:t>by</a:t>
            </a:r>
          </a:p>
          <a:p>
            <a:r>
              <a:rPr lang="en-IN" b="1" dirty="0"/>
              <a:t>Apoorva Kumar ( Roll No. : 160108010)</a:t>
            </a:r>
          </a:p>
          <a:p>
            <a:r>
              <a:rPr lang="en-IN" b="1" dirty="0"/>
              <a:t>Anupam Khandelwal ( Roll No. : 160108008)</a:t>
            </a:r>
          </a:p>
          <a:p>
            <a:r>
              <a:rPr lang="en-IN" sz="2100" dirty="0"/>
              <a:t>Under Guidance of</a:t>
            </a:r>
          </a:p>
          <a:p>
            <a:r>
              <a:rPr lang="en-IN" sz="2800" b="1" dirty="0" err="1"/>
              <a:t>Dr.</a:t>
            </a:r>
            <a:r>
              <a:rPr lang="en-IN" sz="2800" b="1" dirty="0"/>
              <a:t> </a:t>
            </a:r>
            <a:r>
              <a:rPr lang="en-IN" sz="2800" b="1" dirty="0" err="1"/>
              <a:t>Indrani</a:t>
            </a:r>
            <a:r>
              <a:rPr lang="en-IN" sz="2800" b="1" dirty="0"/>
              <a:t> Kar</a:t>
            </a:r>
          </a:p>
        </p:txBody>
      </p:sp>
      <p:sp>
        <p:nvSpPr>
          <p:cNvPr id="4" name="Footer Placeholder 3">
            <a:extLst>
              <a:ext uri="{FF2B5EF4-FFF2-40B4-BE49-F238E27FC236}">
                <a16:creationId xmlns:a16="http://schemas.microsoft.com/office/drawing/2014/main" id="{47777CE3-C1B1-4C52-A6D9-B5F7002818C6}"/>
              </a:ext>
            </a:extLst>
          </p:cNvPr>
          <p:cNvSpPr>
            <a:spLocks noGrp="1"/>
          </p:cNvSpPr>
          <p:nvPr>
            <p:ph type="ftr" sz="quarter" idx="11"/>
          </p:nvPr>
        </p:nvSpPr>
        <p:spPr/>
        <p:txBody>
          <a:bodyPr/>
          <a:lstStyle/>
          <a:p>
            <a:r>
              <a:rPr lang="en-IN" i="1" dirty="0"/>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C30B6616-C8DE-40A3-9B86-B7C64115C7AE}"/>
              </a:ext>
            </a:extLst>
          </p:cNvPr>
          <p:cNvSpPr>
            <a:spLocks noGrp="1"/>
          </p:cNvSpPr>
          <p:nvPr>
            <p:ph type="sldNum" sz="quarter" idx="12"/>
          </p:nvPr>
        </p:nvSpPr>
        <p:spPr/>
        <p:txBody>
          <a:bodyPr/>
          <a:lstStyle/>
          <a:p>
            <a:fld id="{E85640B5-D5A9-4D1D-8757-64DE9F3D7321}" type="slidenum">
              <a:rPr lang="en-IN" smtClean="0"/>
              <a:t>1</a:t>
            </a:fld>
            <a:endParaRPr lang="en-IN"/>
          </a:p>
        </p:txBody>
      </p:sp>
    </p:spTree>
    <p:extLst>
      <p:ext uri="{BB962C8B-B14F-4D97-AF65-F5344CB8AC3E}">
        <p14:creationId xmlns:p14="http://schemas.microsoft.com/office/powerpoint/2010/main" val="375305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4A2FE-E3CA-45B2-BB33-69359A24456B}"/>
              </a:ext>
            </a:extLst>
          </p:cNvPr>
          <p:cNvSpPr>
            <a:spLocks noGrp="1"/>
          </p:cNvSpPr>
          <p:nvPr>
            <p:ph type="title"/>
          </p:nvPr>
        </p:nvSpPr>
        <p:spPr/>
        <p:txBody>
          <a:bodyPr>
            <a:normAutofit fontScale="90000"/>
          </a:bodyPr>
          <a:lstStyle/>
          <a:p>
            <a:r>
              <a:rPr lang="en-IN" dirty="0"/>
              <a:t>Algorithm Explanation</a:t>
            </a:r>
          </a:p>
        </p:txBody>
      </p:sp>
      <p:sp>
        <p:nvSpPr>
          <p:cNvPr id="10" name="Content Placeholder 9">
            <a:extLst>
              <a:ext uri="{FF2B5EF4-FFF2-40B4-BE49-F238E27FC236}">
                <a16:creationId xmlns:a16="http://schemas.microsoft.com/office/drawing/2014/main" id="{0F332603-D154-4E88-A9E3-D2801B52F0C8}"/>
              </a:ext>
            </a:extLst>
          </p:cNvPr>
          <p:cNvSpPr>
            <a:spLocks noGrp="1"/>
          </p:cNvSpPr>
          <p:nvPr>
            <p:ph sz="half" idx="2"/>
          </p:nvPr>
        </p:nvSpPr>
        <p:spPr/>
        <p:txBody>
          <a:bodyPr>
            <a:normAutofit/>
          </a:bodyPr>
          <a:lstStyle/>
          <a:p>
            <a:r>
              <a:rPr lang="en-US" dirty="0"/>
              <a:t>If a valid point is found the robot then uses the </a:t>
            </a:r>
            <a:r>
              <a:rPr lang="en-US" b="1" dirty="0"/>
              <a:t>Move</a:t>
            </a:r>
            <a:r>
              <a:rPr lang="en-US" dirty="0"/>
              <a:t> function to move to that point and if no valid point is found it retreats to its </a:t>
            </a:r>
            <a:r>
              <a:rPr lang="en-US" i="1" dirty="0"/>
              <a:t>parent</a:t>
            </a:r>
            <a:r>
              <a:rPr lang="en-US" dirty="0"/>
              <a:t> and starts searching for new points there.</a:t>
            </a:r>
          </a:p>
          <a:p>
            <a:pPr marL="0" indent="0">
              <a:buNone/>
            </a:pPr>
            <a:r>
              <a:rPr lang="en-US" dirty="0"/>
              <a:t>Its and iterative algorithm which is highly biased towards exploring new area and back tracks only in sporadic cases. It can easily accommodate non-holonomic motion.</a:t>
            </a:r>
          </a:p>
        </p:txBody>
      </p:sp>
      <p:sp>
        <p:nvSpPr>
          <p:cNvPr id="5" name="Footer Placeholder 4">
            <a:extLst>
              <a:ext uri="{FF2B5EF4-FFF2-40B4-BE49-F238E27FC236}">
                <a16:creationId xmlns:a16="http://schemas.microsoft.com/office/drawing/2014/main" id="{7F0059A8-E7F8-4848-9C0F-C22A483E803A}"/>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45E33B23-EEB4-4EDA-9C3E-A23A29859168}"/>
              </a:ext>
            </a:extLst>
          </p:cNvPr>
          <p:cNvSpPr>
            <a:spLocks noGrp="1"/>
          </p:cNvSpPr>
          <p:nvPr>
            <p:ph type="sldNum" sz="quarter" idx="12"/>
          </p:nvPr>
        </p:nvSpPr>
        <p:spPr/>
        <p:txBody>
          <a:bodyPr/>
          <a:lstStyle/>
          <a:p>
            <a:fld id="{E85640B5-D5A9-4D1D-8757-64DE9F3D7321}" type="slidenum">
              <a:rPr lang="en-IN" smtClean="0"/>
              <a:t>10</a:t>
            </a:fld>
            <a:endParaRPr lang="en-IN"/>
          </a:p>
        </p:txBody>
      </p:sp>
      <p:sp>
        <p:nvSpPr>
          <p:cNvPr id="11" name="Text Placeholder 10">
            <a:extLst>
              <a:ext uri="{FF2B5EF4-FFF2-40B4-BE49-F238E27FC236}">
                <a16:creationId xmlns:a16="http://schemas.microsoft.com/office/drawing/2014/main" id="{1BE9BFD0-26FF-48DC-B557-2781D9E65D47}"/>
              </a:ext>
            </a:extLst>
          </p:cNvPr>
          <p:cNvSpPr>
            <a:spLocks noGrp="1"/>
          </p:cNvSpPr>
          <p:nvPr>
            <p:ph type="body" sz="quarter" idx="13"/>
          </p:nvPr>
        </p:nvSpPr>
        <p:spPr/>
        <p:txBody>
          <a:bodyPr/>
          <a:lstStyle/>
          <a:p>
            <a:r>
              <a:rPr lang="en-IN" dirty="0"/>
              <a:t>SENSOR BASED RANDOM TREE</a:t>
            </a:r>
          </a:p>
        </p:txBody>
      </p:sp>
      <p:pic>
        <p:nvPicPr>
          <p:cNvPr id="12" name="Content Placeholder 12">
            <a:extLst>
              <a:ext uri="{FF2B5EF4-FFF2-40B4-BE49-F238E27FC236}">
                <a16:creationId xmlns:a16="http://schemas.microsoft.com/office/drawing/2014/main" id="{5190DAB6-0D98-446C-AB92-A0283CA604C2}"/>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1258558" y="1154097"/>
            <a:ext cx="4552537" cy="5022866"/>
          </a:xfrm>
          <a:prstGeom prst="rect">
            <a:avLst/>
          </a:prstGeom>
        </p:spPr>
      </p:pic>
    </p:spTree>
    <p:extLst>
      <p:ext uri="{BB962C8B-B14F-4D97-AF65-F5344CB8AC3E}">
        <p14:creationId xmlns:p14="http://schemas.microsoft.com/office/powerpoint/2010/main" val="20312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4A2FE-E3CA-45B2-BB33-69359A24456B}"/>
              </a:ext>
            </a:extLst>
          </p:cNvPr>
          <p:cNvSpPr>
            <a:spLocks noGrp="1"/>
          </p:cNvSpPr>
          <p:nvPr>
            <p:ph type="title"/>
          </p:nvPr>
        </p:nvSpPr>
        <p:spPr/>
        <p:txBody>
          <a:bodyPr>
            <a:normAutofit fontScale="90000"/>
          </a:bodyPr>
          <a:lstStyle/>
          <a:p>
            <a:r>
              <a:rPr lang="en-IN" dirty="0"/>
              <a:t>Validation Condition</a:t>
            </a:r>
          </a:p>
        </p:txBody>
      </p:sp>
      <p:sp>
        <p:nvSpPr>
          <p:cNvPr id="10" name="Content Placeholder 9">
            <a:extLst>
              <a:ext uri="{FF2B5EF4-FFF2-40B4-BE49-F238E27FC236}">
                <a16:creationId xmlns:a16="http://schemas.microsoft.com/office/drawing/2014/main" id="{0F332603-D154-4E88-A9E3-D2801B52F0C8}"/>
              </a:ext>
            </a:extLst>
          </p:cNvPr>
          <p:cNvSpPr>
            <a:spLocks noGrp="1"/>
          </p:cNvSpPr>
          <p:nvPr>
            <p:ph sz="half" idx="2"/>
          </p:nvPr>
        </p:nvSpPr>
        <p:spPr/>
        <p:txBody>
          <a:bodyPr>
            <a:normAutofit lnSpcReduction="10000"/>
          </a:bodyPr>
          <a:lstStyle/>
          <a:p>
            <a:pPr marL="0" indent="0">
              <a:buNone/>
            </a:pPr>
            <a:r>
              <a:rPr lang="en-US" sz="2400" dirty="0"/>
              <a:t>An example of validity is shown in the figure here, where three points are sampled one after the other. First point </a:t>
            </a:r>
            <a:r>
              <a:rPr lang="en-US" sz="2400" i="1" dirty="0"/>
              <a:t>p</a:t>
            </a:r>
            <a:r>
              <a:rPr lang="en-US" sz="2400" i="1" baseline="-25000" dirty="0"/>
              <a:t>cand1</a:t>
            </a:r>
            <a:r>
              <a:rPr lang="en-US" sz="2400" dirty="0"/>
              <a:t> is rejected because its inside </a:t>
            </a:r>
            <a:r>
              <a:rPr lang="en-US" sz="2400" i="1" dirty="0">
                <a:sym typeface="Symbol" panose="05050102010706020507" pitchFamily="18" charset="2"/>
              </a:rPr>
              <a:t></a:t>
            </a:r>
            <a:r>
              <a:rPr lang="en-US" sz="2400" i="1" baseline="-25000" dirty="0"/>
              <a:t>min</a:t>
            </a:r>
            <a:r>
              <a:rPr lang="en-US" sz="2400" dirty="0"/>
              <a:t> and the second point </a:t>
            </a:r>
            <a:r>
              <a:rPr lang="en-US" sz="2400" i="1" dirty="0"/>
              <a:t>p</a:t>
            </a:r>
            <a:r>
              <a:rPr lang="en-US" sz="2400" i="1" baseline="-25000" dirty="0"/>
              <a:t>cand2</a:t>
            </a:r>
            <a:r>
              <a:rPr lang="en-US" sz="2400" dirty="0"/>
              <a:t> is rejected because it lies in LSA of some previous node. Finally, a third and final point </a:t>
            </a:r>
            <a:r>
              <a:rPr lang="en-US" sz="2400" i="1" dirty="0"/>
              <a:t>p</a:t>
            </a:r>
            <a:r>
              <a:rPr lang="en-US" sz="2400" i="1" baseline="-25000" dirty="0"/>
              <a:t>cand3</a:t>
            </a:r>
            <a:r>
              <a:rPr lang="en-US" sz="2400" dirty="0"/>
              <a:t> is selected, and the robot travels to that location. The condition of </a:t>
            </a:r>
            <a:r>
              <a:rPr lang="en-US" sz="2400" i="1" dirty="0">
                <a:sym typeface="Symbol" panose="05050102010706020507" pitchFamily="18" charset="2"/>
              </a:rPr>
              <a:t></a:t>
            </a:r>
            <a:r>
              <a:rPr lang="en-US" sz="2400" i="1" baseline="-25000" dirty="0"/>
              <a:t>min</a:t>
            </a:r>
            <a:r>
              <a:rPr lang="en-US" sz="2400" i="1" dirty="0"/>
              <a:t> </a:t>
            </a:r>
            <a:r>
              <a:rPr lang="en-US" sz="2400" dirty="0"/>
              <a:t>is kept to take in consideration the size of a robot and a set distance outside which the robot must move so that the map expansion is not slow. </a:t>
            </a:r>
          </a:p>
        </p:txBody>
      </p:sp>
      <p:sp>
        <p:nvSpPr>
          <p:cNvPr id="5" name="Footer Placeholder 4">
            <a:extLst>
              <a:ext uri="{FF2B5EF4-FFF2-40B4-BE49-F238E27FC236}">
                <a16:creationId xmlns:a16="http://schemas.microsoft.com/office/drawing/2014/main" id="{7F0059A8-E7F8-4848-9C0F-C22A483E803A}"/>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45E33B23-EEB4-4EDA-9C3E-A23A29859168}"/>
              </a:ext>
            </a:extLst>
          </p:cNvPr>
          <p:cNvSpPr>
            <a:spLocks noGrp="1"/>
          </p:cNvSpPr>
          <p:nvPr>
            <p:ph type="sldNum" sz="quarter" idx="12"/>
          </p:nvPr>
        </p:nvSpPr>
        <p:spPr/>
        <p:txBody>
          <a:bodyPr/>
          <a:lstStyle/>
          <a:p>
            <a:fld id="{E85640B5-D5A9-4D1D-8757-64DE9F3D7321}" type="slidenum">
              <a:rPr lang="en-IN" smtClean="0"/>
              <a:t>11</a:t>
            </a:fld>
            <a:endParaRPr lang="en-IN"/>
          </a:p>
        </p:txBody>
      </p:sp>
      <p:sp>
        <p:nvSpPr>
          <p:cNvPr id="11" name="Text Placeholder 10">
            <a:extLst>
              <a:ext uri="{FF2B5EF4-FFF2-40B4-BE49-F238E27FC236}">
                <a16:creationId xmlns:a16="http://schemas.microsoft.com/office/drawing/2014/main" id="{1BE9BFD0-26FF-48DC-B557-2781D9E65D47}"/>
              </a:ext>
            </a:extLst>
          </p:cNvPr>
          <p:cNvSpPr>
            <a:spLocks noGrp="1"/>
          </p:cNvSpPr>
          <p:nvPr>
            <p:ph type="body" sz="quarter" idx="13"/>
          </p:nvPr>
        </p:nvSpPr>
        <p:spPr/>
        <p:txBody>
          <a:bodyPr/>
          <a:lstStyle/>
          <a:p>
            <a:r>
              <a:rPr lang="en-IN" dirty="0"/>
              <a:t>SENSOR BASED RANDOM TREE</a:t>
            </a:r>
          </a:p>
        </p:txBody>
      </p:sp>
      <p:pic>
        <p:nvPicPr>
          <p:cNvPr id="7" name="Content Placeholder 6">
            <a:extLst>
              <a:ext uri="{FF2B5EF4-FFF2-40B4-BE49-F238E27FC236}">
                <a16:creationId xmlns:a16="http://schemas.microsoft.com/office/drawing/2014/main" id="{AA1A2E66-39B7-4072-94C3-7CB2FDBBE436}"/>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1145357" y="1466631"/>
            <a:ext cx="4680618" cy="4349708"/>
          </a:xfrm>
          <a:prstGeom prst="rect">
            <a:avLst/>
          </a:prstGeom>
        </p:spPr>
      </p:pic>
    </p:spTree>
    <p:extLst>
      <p:ext uri="{BB962C8B-B14F-4D97-AF65-F5344CB8AC3E}">
        <p14:creationId xmlns:p14="http://schemas.microsoft.com/office/powerpoint/2010/main" val="387371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923C6-0738-44A7-9DDC-69E797BC53E1}"/>
              </a:ext>
            </a:extLst>
          </p:cNvPr>
          <p:cNvSpPr>
            <a:spLocks noGrp="1"/>
          </p:cNvSpPr>
          <p:nvPr>
            <p:ph type="ctrTitle"/>
          </p:nvPr>
        </p:nvSpPr>
        <p:spPr/>
        <p:txBody>
          <a:bodyPr/>
          <a:lstStyle/>
          <a:p>
            <a:r>
              <a:rPr lang="en-IN" dirty="0"/>
              <a:t>Modifications to Sensor Based Random Tree</a:t>
            </a:r>
          </a:p>
        </p:txBody>
      </p:sp>
      <p:sp>
        <p:nvSpPr>
          <p:cNvPr id="5" name="Footer Placeholder 4">
            <a:extLst>
              <a:ext uri="{FF2B5EF4-FFF2-40B4-BE49-F238E27FC236}">
                <a16:creationId xmlns:a16="http://schemas.microsoft.com/office/drawing/2014/main" id="{418A74EA-CC09-47EA-979B-31E1C6A0B4D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9" name="Subtitle 8">
            <a:extLst>
              <a:ext uri="{FF2B5EF4-FFF2-40B4-BE49-F238E27FC236}">
                <a16:creationId xmlns:a16="http://schemas.microsoft.com/office/drawing/2014/main" id="{037E68EB-E6C9-4D3C-9CAC-79D546BA89D8}"/>
              </a:ext>
            </a:extLst>
          </p:cNvPr>
          <p:cNvSpPr>
            <a:spLocks noGrp="1"/>
          </p:cNvSpPr>
          <p:nvPr>
            <p:ph type="subTitle" idx="1"/>
          </p:nvPr>
        </p:nvSpPr>
        <p:spPr/>
        <p:txBody>
          <a:bodyPr/>
          <a:lstStyle/>
          <a:p>
            <a:r>
              <a:rPr lang="en-IN" dirty="0"/>
              <a:t>To accommodate multiple agents and perform a more robust search we did some modifications to the Sensor Based Random Tree Algorithm</a:t>
            </a:r>
          </a:p>
        </p:txBody>
      </p:sp>
      <p:sp>
        <p:nvSpPr>
          <p:cNvPr id="6" name="Slide Number Placeholder 5">
            <a:extLst>
              <a:ext uri="{FF2B5EF4-FFF2-40B4-BE49-F238E27FC236}">
                <a16:creationId xmlns:a16="http://schemas.microsoft.com/office/drawing/2014/main" id="{C435319E-1467-41F0-8F09-5B5B47ABB988}"/>
              </a:ext>
            </a:extLst>
          </p:cNvPr>
          <p:cNvSpPr>
            <a:spLocks noGrp="1"/>
          </p:cNvSpPr>
          <p:nvPr>
            <p:ph type="sldNum" sz="quarter" idx="12"/>
          </p:nvPr>
        </p:nvSpPr>
        <p:spPr/>
        <p:txBody>
          <a:bodyPr/>
          <a:lstStyle/>
          <a:p>
            <a:fld id="{E85640B5-D5A9-4D1D-8757-64DE9F3D7321}" type="slidenum">
              <a:rPr lang="en-IN" smtClean="0"/>
              <a:t>12</a:t>
            </a:fld>
            <a:endParaRPr lang="en-IN"/>
          </a:p>
        </p:txBody>
      </p:sp>
      <p:sp>
        <p:nvSpPr>
          <p:cNvPr id="10" name="Text Placeholder 9">
            <a:extLst>
              <a:ext uri="{FF2B5EF4-FFF2-40B4-BE49-F238E27FC236}">
                <a16:creationId xmlns:a16="http://schemas.microsoft.com/office/drawing/2014/main" id="{42A1BD47-20B7-4449-B1D2-5B9239770B63}"/>
              </a:ext>
            </a:extLst>
          </p:cNvPr>
          <p:cNvSpPr>
            <a:spLocks noGrp="1"/>
          </p:cNvSpPr>
          <p:nvPr>
            <p:ph type="body" sz="quarter" idx="13"/>
          </p:nvPr>
        </p:nvSpPr>
        <p:spPr/>
        <p:txBody>
          <a:bodyPr/>
          <a:lstStyle/>
          <a:p>
            <a:r>
              <a:rPr lang="en-IN" dirty="0"/>
              <a:t>MODIFICATIONS TO SENSOR BASED RANDOM TREE</a:t>
            </a:r>
          </a:p>
        </p:txBody>
      </p:sp>
    </p:spTree>
    <p:extLst>
      <p:ext uri="{BB962C8B-B14F-4D97-AF65-F5344CB8AC3E}">
        <p14:creationId xmlns:p14="http://schemas.microsoft.com/office/powerpoint/2010/main" val="164126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923C6-0738-44A7-9DDC-69E797BC53E1}"/>
              </a:ext>
            </a:extLst>
          </p:cNvPr>
          <p:cNvSpPr>
            <a:spLocks noGrp="1"/>
          </p:cNvSpPr>
          <p:nvPr>
            <p:ph type="title"/>
          </p:nvPr>
        </p:nvSpPr>
        <p:spPr/>
        <p:txBody>
          <a:bodyPr>
            <a:normAutofit fontScale="90000"/>
          </a:bodyPr>
          <a:lstStyle/>
          <a:p>
            <a:r>
              <a:rPr lang="en-IN" dirty="0"/>
              <a:t>Validation Condition</a:t>
            </a:r>
          </a:p>
        </p:txBody>
      </p:sp>
      <p:pic>
        <p:nvPicPr>
          <p:cNvPr id="3" name="Content Placeholder 2">
            <a:extLst>
              <a:ext uri="{FF2B5EF4-FFF2-40B4-BE49-F238E27FC236}">
                <a16:creationId xmlns:a16="http://schemas.microsoft.com/office/drawing/2014/main" id="{1849D511-2AC5-4782-8B32-889E899B7FF8}"/>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1098322" y="1331718"/>
            <a:ext cx="4934834" cy="4527042"/>
          </a:xfrm>
          <a:prstGeom prst="rect">
            <a:avLst/>
          </a:prstGeom>
        </p:spPr>
      </p:pic>
      <p:sp>
        <p:nvSpPr>
          <p:cNvPr id="2" name="Content Placeholder 1">
            <a:extLst>
              <a:ext uri="{FF2B5EF4-FFF2-40B4-BE49-F238E27FC236}">
                <a16:creationId xmlns:a16="http://schemas.microsoft.com/office/drawing/2014/main" id="{D1A29D8D-77F5-4B7C-B22C-9A61A7ABAA85}"/>
              </a:ext>
            </a:extLst>
          </p:cNvPr>
          <p:cNvSpPr>
            <a:spLocks noGrp="1"/>
          </p:cNvSpPr>
          <p:nvPr>
            <p:ph sz="half" idx="2"/>
          </p:nvPr>
        </p:nvSpPr>
        <p:spPr/>
        <p:txBody>
          <a:bodyPr>
            <a:normAutofit lnSpcReduction="10000"/>
          </a:bodyPr>
          <a:lstStyle/>
          <a:p>
            <a:r>
              <a:rPr lang="en-US" dirty="0"/>
              <a:t>The sampled point must not lie in the LSA of the any previously visited node and should also not lie in the LSA of any other agent or its node. In the figure beside we reject point p</a:t>
            </a:r>
            <a:r>
              <a:rPr lang="en-US" baseline="-25000" dirty="0"/>
              <a:t>robot1_next2</a:t>
            </a:r>
            <a:r>
              <a:rPr lang="en-US" dirty="0"/>
              <a:t> because it lies in the LSA of another agent’s map. We also need to establish a connection between the present point and the LSA</a:t>
            </a:r>
            <a:r>
              <a:rPr lang="en-US" baseline="-25000" dirty="0"/>
              <a:t>robot2_child</a:t>
            </a:r>
            <a:r>
              <a:rPr lang="en-US" dirty="0"/>
              <a:t> to effectively connect the map of both the robot whenever possible.</a:t>
            </a:r>
            <a:endParaRPr lang="en-IN" dirty="0"/>
          </a:p>
          <a:p>
            <a:r>
              <a:rPr lang="en-US" dirty="0"/>
              <a:t>The sampled point must be at a safe distance from any obstacle of </a:t>
            </a:r>
            <a:r>
              <a:rPr lang="en-US" dirty="0">
                <a:sym typeface="Symbol" panose="05050102010706020507" pitchFamily="18" charset="2"/>
              </a:rPr>
              <a:t></a:t>
            </a:r>
            <a:r>
              <a:rPr lang="en-US" baseline="-25000" dirty="0" err="1"/>
              <a:t>obsmin</a:t>
            </a:r>
            <a:r>
              <a:rPr lang="en-US" dirty="0"/>
              <a:t>, which is generally determined by the dimensions of the agent. The point p</a:t>
            </a:r>
            <a:r>
              <a:rPr lang="en-US" baseline="-25000" dirty="0"/>
              <a:t>robot1_next3</a:t>
            </a:r>
            <a:r>
              <a:rPr lang="en-US" dirty="0"/>
              <a:t> is rejected because it lies because of the above region.</a:t>
            </a:r>
            <a:endParaRPr lang="en-IN" dirty="0"/>
          </a:p>
        </p:txBody>
      </p:sp>
      <p:sp>
        <p:nvSpPr>
          <p:cNvPr id="5" name="Footer Placeholder 4">
            <a:extLst>
              <a:ext uri="{FF2B5EF4-FFF2-40B4-BE49-F238E27FC236}">
                <a16:creationId xmlns:a16="http://schemas.microsoft.com/office/drawing/2014/main" id="{418A74EA-CC09-47EA-979B-31E1C6A0B4D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C435319E-1467-41F0-8F09-5B5B47ABB988}"/>
              </a:ext>
            </a:extLst>
          </p:cNvPr>
          <p:cNvSpPr>
            <a:spLocks noGrp="1"/>
          </p:cNvSpPr>
          <p:nvPr>
            <p:ph type="sldNum" sz="quarter" idx="12"/>
          </p:nvPr>
        </p:nvSpPr>
        <p:spPr/>
        <p:txBody>
          <a:bodyPr/>
          <a:lstStyle/>
          <a:p>
            <a:fld id="{E85640B5-D5A9-4D1D-8757-64DE9F3D7321}" type="slidenum">
              <a:rPr lang="en-IN" smtClean="0"/>
              <a:t>13</a:t>
            </a:fld>
            <a:endParaRPr lang="en-IN"/>
          </a:p>
        </p:txBody>
      </p:sp>
      <p:sp>
        <p:nvSpPr>
          <p:cNvPr id="10" name="Text Placeholder 9">
            <a:extLst>
              <a:ext uri="{FF2B5EF4-FFF2-40B4-BE49-F238E27FC236}">
                <a16:creationId xmlns:a16="http://schemas.microsoft.com/office/drawing/2014/main" id="{42A1BD47-20B7-4449-B1D2-5B9239770B63}"/>
              </a:ext>
            </a:extLst>
          </p:cNvPr>
          <p:cNvSpPr>
            <a:spLocks noGrp="1"/>
          </p:cNvSpPr>
          <p:nvPr>
            <p:ph type="body" sz="quarter" idx="13"/>
          </p:nvPr>
        </p:nvSpPr>
        <p:spPr/>
        <p:txBody>
          <a:bodyPr/>
          <a:lstStyle/>
          <a:p>
            <a:r>
              <a:rPr lang="en-IN" dirty="0"/>
              <a:t>MODIFICATIONS TO SENSOR BASED RANDOM TREE</a:t>
            </a:r>
          </a:p>
        </p:txBody>
      </p:sp>
    </p:spTree>
    <p:extLst>
      <p:ext uri="{BB962C8B-B14F-4D97-AF65-F5344CB8AC3E}">
        <p14:creationId xmlns:p14="http://schemas.microsoft.com/office/powerpoint/2010/main" val="196821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923C6-0738-44A7-9DDC-69E797BC53E1}"/>
              </a:ext>
            </a:extLst>
          </p:cNvPr>
          <p:cNvSpPr>
            <a:spLocks noGrp="1"/>
          </p:cNvSpPr>
          <p:nvPr>
            <p:ph type="title"/>
          </p:nvPr>
        </p:nvSpPr>
        <p:spPr/>
        <p:txBody>
          <a:bodyPr>
            <a:normAutofit/>
          </a:bodyPr>
          <a:lstStyle/>
          <a:p>
            <a:r>
              <a:rPr lang="en-IN" dirty="0"/>
              <a:t>Backtracking Strategy</a:t>
            </a:r>
          </a:p>
        </p:txBody>
      </p:sp>
      <p:sp>
        <p:nvSpPr>
          <p:cNvPr id="2" name="Content Placeholder 1">
            <a:extLst>
              <a:ext uri="{FF2B5EF4-FFF2-40B4-BE49-F238E27FC236}">
                <a16:creationId xmlns:a16="http://schemas.microsoft.com/office/drawing/2014/main" id="{D1A29D8D-77F5-4B7C-B22C-9A61A7ABAA85}"/>
              </a:ext>
            </a:extLst>
          </p:cNvPr>
          <p:cNvSpPr>
            <a:spLocks noGrp="1"/>
          </p:cNvSpPr>
          <p:nvPr>
            <p:ph idx="1"/>
          </p:nvPr>
        </p:nvSpPr>
        <p:spPr/>
        <p:txBody>
          <a:bodyPr>
            <a:normAutofit fontScale="77500" lnSpcReduction="20000"/>
          </a:bodyPr>
          <a:lstStyle/>
          <a:p>
            <a:r>
              <a:rPr lang="en-IN" dirty="0"/>
              <a:t>Actual Backtracking requires the robot to move back physically but there can be cases where this can cause the agent to waste lot of time moving rather than actually contributing to the map.</a:t>
            </a:r>
          </a:p>
          <a:p>
            <a:r>
              <a:rPr lang="en-IN" dirty="0"/>
              <a:t>To help with this we use a software agent which backtracks in real-time from the present location until it either finds a node with </a:t>
            </a:r>
            <a:r>
              <a:rPr lang="en-IN" b="1" dirty="0"/>
              <a:t>high information gain</a:t>
            </a:r>
            <a:r>
              <a:rPr lang="en-IN" dirty="0"/>
              <a:t> or it finds a node with has a </a:t>
            </a:r>
            <a:r>
              <a:rPr lang="en-IN" b="1" dirty="0"/>
              <a:t>frontier point </a:t>
            </a:r>
            <a:r>
              <a:rPr lang="en-IN" dirty="0"/>
              <a:t>on it.</a:t>
            </a:r>
          </a:p>
          <a:p>
            <a:r>
              <a:rPr lang="en-IN" dirty="0"/>
              <a:t>Nodes with </a:t>
            </a:r>
            <a:r>
              <a:rPr lang="en-IN" b="1" dirty="0"/>
              <a:t>high and low information gain </a:t>
            </a:r>
            <a:r>
              <a:rPr lang="en-IN" dirty="0"/>
              <a:t>are shown beside and the concept of </a:t>
            </a:r>
            <a:r>
              <a:rPr lang="en-IN" b="1" dirty="0"/>
              <a:t>frontier points</a:t>
            </a:r>
            <a:r>
              <a:rPr lang="en-IN" dirty="0"/>
              <a:t> will be explained in the next section.</a:t>
            </a:r>
            <a:endParaRPr lang="en-IN" b="1" dirty="0"/>
          </a:p>
        </p:txBody>
      </p:sp>
      <p:sp>
        <p:nvSpPr>
          <p:cNvPr id="13" name="Text Placeholder 12">
            <a:extLst>
              <a:ext uri="{FF2B5EF4-FFF2-40B4-BE49-F238E27FC236}">
                <a16:creationId xmlns:a16="http://schemas.microsoft.com/office/drawing/2014/main" id="{DE1DFD22-3C82-4B67-8A2C-FF601395B484}"/>
              </a:ext>
            </a:extLst>
          </p:cNvPr>
          <p:cNvSpPr>
            <a:spLocks noGrp="1"/>
          </p:cNvSpPr>
          <p:nvPr>
            <p:ph type="body" sz="half" idx="2"/>
          </p:nvPr>
        </p:nvSpPr>
        <p:spPr>
          <a:xfrm>
            <a:off x="2664904" y="2883679"/>
            <a:ext cx="2107122" cy="581995"/>
          </a:xfrm>
        </p:spPr>
        <p:txBody>
          <a:bodyPr/>
          <a:lstStyle/>
          <a:p>
            <a:r>
              <a:rPr lang="en-IN" dirty="0"/>
              <a:t>Node with low Information Gain</a:t>
            </a:r>
          </a:p>
        </p:txBody>
      </p:sp>
      <p:sp>
        <p:nvSpPr>
          <p:cNvPr id="5" name="Footer Placeholder 4">
            <a:extLst>
              <a:ext uri="{FF2B5EF4-FFF2-40B4-BE49-F238E27FC236}">
                <a16:creationId xmlns:a16="http://schemas.microsoft.com/office/drawing/2014/main" id="{418A74EA-CC09-47EA-979B-31E1C6A0B4D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C435319E-1467-41F0-8F09-5B5B47ABB988}"/>
              </a:ext>
            </a:extLst>
          </p:cNvPr>
          <p:cNvSpPr>
            <a:spLocks noGrp="1"/>
          </p:cNvSpPr>
          <p:nvPr>
            <p:ph type="sldNum" sz="quarter" idx="12"/>
          </p:nvPr>
        </p:nvSpPr>
        <p:spPr/>
        <p:txBody>
          <a:bodyPr/>
          <a:lstStyle/>
          <a:p>
            <a:fld id="{E85640B5-D5A9-4D1D-8757-64DE9F3D7321}" type="slidenum">
              <a:rPr lang="en-IN" smtClean="0"/>
              <a:t>14</a:t>
            </a:fld>
            <a:endParaRPr lang="en-IN"/>
          </a:p>
        </p:txBody>
      </p:sp>
      <p:sp>
        <p:nvSpPr>
          <p:cNvPr id="9" name="Text Placeholder 8">
            <a:extLst>
              <a:ext uri="{FF2B5EF4-FFF2-40B4-BE49-F238E27FC236}">
                <a16:creationId xmlns:a16="http://schemas.microsoft.com/office/drawing/2014/main" id="{7F1426D8-4B00-4EF5-81DF-187C801CAB71}"/>
              </a:ext>
            </a:extLst>
          </p:cNvPr>
          <p:cNvSpPr>
            <a:spLocks noGrp="1"/>
          </p:cNvSpPr>
          <p:nvPr>
            <p:ph type="body" sz="quarter" idx="13"/>
          </p:nvPr>
        </p:nvSpPr>
        <p:spPr/>
        <p:txBody>
          <a:bodyPr/>
          <a:lstStyle/>
          <a:p>
            <a:r>
              <a:rPr lang="en-IN" dirty="0"/>
              <a:t>MODIFICATIONS TO SENSOR BASED RANDOM TREE</a:t>
            </a:r>
          </a:p>
        </p:txBody>
      </p:sp>
      <p:pic>
        <p:nvPicPr>
          <p:cNvPr id="11" name="Picture 10">
            <a:extLst>
              <a:ext uri="{FF2B5EF4-FFF2-40B4-BE49-F238E27FC236}">
                <a16:creationId xmlns:a16="http://schemas.microsoft.com/office/drawing/2014/main" id="{D0C4817B-6C95-4997-8647-FB2BF983ECC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19433" y="2352388"/>
            <a:ext cx="1484470" cy="1644578"/>
          </a:xfrm>
          <a:prstGeom prst="rect">
            <a:avLst/>
          </a:prstGeom>
        </p:spPr>
      </p:pic>
      <p:pic>
        <p:nvPicPr>
          <p:cNvPr id="12" name="Picture 11">
            <a:extLst>
              <a:ext uri="{FF2B5EF4-FFF2-40B4-BE49-F238E27FC236}">
                <a16:creationId xmlns:a16="http://schemas.microsoft.com/office/drawing/2014/main" id="{5CE57594-CE71-42A3-BDD3-DEAF61B6A8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19433" y="4280637"/>
            <a:ext cx="1473438" cy="1786917"/>
          </a:xfrm>
          <a:prstGeom prst="rect">
            <a:avLst/>
          </a:prstGeom>
        </p:spPr>
      </p:pic>
      <p:sp>
        <p:nvSpPr>
          <p:cNvPr id="15" name="Text Placeholder 12">
            <a:extLst>
              <a:ext uri="{FF2B5EF4-FFF2-40B4-BE49-F238E27FC236}">
                <a16:creationId xmlns:a16="http://schemas.microsoft.com/office/drawing/2014/main" id="{4B0A4410-5BF4-4F4E-B05A-4E55073776D8}"/>
              </a:ext>
            </a:extLst>
          </p:cNvPr>
          <p:cNvSpPr txBox="1">
            <a:spLocks/>
          </p:cNvSpPr>
          <p:nvPr/>
        </p:nvSpPr>
        <p:spPr>
          <a:xfrm>
            <a:off x="2664904" y="4883097"/>
            <a:ext cx="2107122" cy="581995"/>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1000"/>
              </a:spcBef>
              <a:buClr>
                <a:schemeClr val="accent2">
                  <a:lumMod val="60000"/>
                  <a:lumOff val="40000"/>
                </a:schemeClr>
              </a:buClr>
              <a:buFont typeface="Arial" panose="020B0604020202020204" pitchFamily="34" charset="0"/>
              <a:buNone/>
              <a:defRPr sz="16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1pPr>
            <a:lvl2pPr marL="457200" indent="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None/>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2pPr>
            <a:lvl3pPr marL="914400" indent="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None/>
              <a:defRPr sz="12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3pPr>
            <a:lvl4pPr marL="1371600" indent="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None/>
              <a:defRPr sz="10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4pPr>
            <a:lvl5pPr marL="1828800" indent="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None/>
              <a:defRPr sz="10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dirty="0"/>
              <a:t>Node with high Information Gain</a:t>
            </a:r>
          </a:p>
        </p:txBody>
      </p:sp>
    </p:spTree>
    <p:extLst>
      <p:ext uri="{BB962C8B-B14F-4D97-AF65-F5344CB8AC3E}">
        <p14:creationId xmlns:p14="http://schemas.microsoft.com/office/powerpoint/2010/main" val="397355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ctrTitle"/>
          </p:nvPr>
        </p:nvSpPr>
        <p:spPr/>
        <p:txBody>
          <a:bodyPr/>
          <a:lstStyle/>
          <a:p>
            <a:r>
              <a:rPr lang="en-IN" dirty="0"/>
              <a:t>Frontier Detection Using RRT</a:t>
            </a:r>
          </a:p>
        </p:txBody>
      </p:sp>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9" name="Subtitle 8">
            <a:extLst>
              <a:ext uri="{FF2B5EF4-FFF2-40B4-BE49-F238E27FC236}">
                <a16:creationId xmlns:a16="http://schemas.microsoft.com/office/drawing/2014/main" id="{006CFA29-F8EE-4746-B4BE-2A567C32A227}"/>
              </a:ext>
            </a:extLst>
          </p:cNvPr>
          <p:cNvSpPr>
            <a:spLocks noGrp="1"/>
          </p:cNvSpPr>
          <p:nvPr>
            <p:ph type="subTitle" idx="1"/>
          </p:nvPr>
        </p:nvSpPr>
        <p:spPr/>
        <p:txBody>
          <a:bodyPr>
            <a:normAutofit lnSpcReduction="10000"/>
          </a:bodyPr>
          <a:lstStyle/>
          <a:p>
            <a:r>
              <a:rPr lang="en-IN" dirty="0"/>
              <a:t>Rapidly Exploring Random Tree(RRT) is a more trivial form of SRT where no scan data is stored </a:t>
            </a:r>
            <a:r>
              <a:rPr lang="en-IN" dirty="0" err="1"/>
              <a:t>w.r.t.</a:t>
            </a:r>
            <a:r>
              <a:rPr lang="en-IN" dirty="0"/>
              <a:t> to the nodes. We will use this to detect frontier points which are boundaries between known and unknown regions. These are considered points of information gain and can help the robot find regions to visit when backtracking.</a:t>
            </a:r>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15</a:t>
            </a:fld>
            <a:endParaRPr lang="en-IN"/>
          </a:p>
        </p:txBody>
      </p:sp>
      <p:sp>
        <p:nvSpPr>
          <p:cNvPr id="10" name="Text Placeholder 9">
            <a:extLst>
              <a:ext uri="{FF2B5EF4-FFF2-40B4-BE49-F238E27FC236}">
                <a16:creationId xmlns:a16="http://schemas.microsoft.com/office/drawing/2014/main" id="{F1BEF438-19F7-4AAC-84EB-601B903A2D32}"/>
              </a:ext>
            </a:extLst>
          </p:cNvPr>
          <p:cNvSpPr>
            <a:spLocks noGrp="1"/>
          </p:cNvSpPr>
          <p:nvPr>
            <p:ph type="body" sz="quarter" idx="13"/>
          </p:nvPr>
        </p:nvSpPr>
        <p:spPr/>
        <p:txBody>
          <a:bodyPr/>
          <a:lstStyle/>
          <a:p>
            <a:r>
              <a:rPr lang="en-IN" dirty="0"/>
              <a:t>FRONTIER DETECTION USING RRT</a:t>
            </a:r>
          </a:p>
        </p:txBody>
      </p:sp>
    </p:spTree>
    <p:extLst>
      <p:ext uri="{BB962C8B-B14F-4D97-AF65-F5344CB8AC3E}">
        <p14:creationId xmlns:p14="http://schemas.microsoft.com/office/powerpoint/2010/main" val="189108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a:bodyPr>
          <a:lstStyle/>
          <a:p>
            <a:r>
              <a:rPr lang="en-IN" dirty="0"/>
              <a:t>Frontier Detection Using RRT</a:t>
            </a:r>
          </a:p>
        </p:txBody>
      </p:sp>
      <p:pic>
        <p:nvPicPr>
          <p:cNvPr id="12" name="Content Placeholder 11">
            <a:extLst>
              <a:ext uri="{FF2B5EF4-FFF2-40B4-BE49-F238E27FC236}">
                <a16:creationId xmlns:a16="http://schemas.microsoft.com/office/drawing/2014/main" id="{28652771-4C92-4004-8DA8-ED5FF1A83E4C}"/>
              </a:ext>
            </a:extLst>
          </p:cNvPr>
          <p:cNvPicPr>
            <a:picLocks noGrp="1" noChangeAspect="1"/>
          </p:cNvPicPr>
          <p:nvPr>
            <p:ph idx="1"/>
          </p:nvPr>
        </p:nvPicPr>
        <p:blipFill>
          <a:blip r:embed="rId2"/>
          <a:stretch>
            <a:fillRect/>
          </a:stretch>
        </p:blipFill>
        <p:spPr>
          <a:xfrm>
            <a:off x="5137608" y="1090818"/>
            <a:ext cx="6565560" cy="4778169"/>
          </a:xfrm>
          <a:prstGeom prst="rect">
            <a:avLst/>
          </a:prstGeom>
        </p:spPr>
      </p:pic>
      <p:sp>
        <p:nvSpPr>
          <p:cNvPr id="10" name="Text Placeholder 9">
            <a:extLst>
              <a:ext uri="{FF2B5EF4-FFF2-40B4-BE49-F238E27FC236}">
                <a16:creationId xmlns:a16="http://schemas.microsoft.com/office/drawing/2014/main" id="{F1BEF438-19F7-4AAC-84EB-601B903A2D32}"/>
              </a:ext>
            </a:extLst>
          </p:cNvPr>
          <p:cNvSpPr>
            <a:spLocks noGrp="1"/>
          </p:cNvSpPr>
          <p:nvPr>
            <p:ph type="body" sz="half" idx="2"/>
          </p:nvPr>
        </p:nvSpPr>
        <p:spPr/>
        <p:txBody>
          <a:bodyPr>
            <a:normAutofit fontScale="85000" lnSpcReduction="20000"/>
          </a:bodyPr>
          <a:lstStyle/>
          <a:p>
            <a:pPr>
              <a:lnSpc>
                <a:spcPct val="110000"/>
              </a:lnSpc>
            </a:pPr>
            <a:r>
              <a:rPr lang="en-IN" dirty="0"/>
              <a:t>We have the complete algorithm here which we will explain in the next few slides. We will state some basic variables which will be consistent across our discussion.</a:t>
            </a:r>
          </a:p>
          <a:p>
            <a:pPr marL="285750" indent="-285750">
              <a:lnSpc>
                <a:spcPct val="110000"/>
              </a:lnSpc>
              <a:buFont typeface="Arial" panose="020B0604020202020204" pitchFamily="34" charset="0"/>
              <a:buChar char="•"/>
            </a:pPr>
            <a:r>
              <a:rPr lang="en-US" b="1" dirty="0"/>
              <a:t>Vertices</a:t>
            </a:r>
            <a:r>
              <a:rPr lang="en-US" dirty="0"/>
              <a:t> V: Any sample node or point in the space is known as vertex. It is represented in terms of coordinate. All elements of form </a:t>
            </a:r>
            <a:r>
              <a:rPr lang="en-US" dirty="0" err="1"/>
              <a:t>x</a:t>
            </a:r>
            <a:r>
              <a:rPr lang="en-US" baseline="-25000" dirty="0" err="1"/>
              <a:t>something</a:t>
            </a:r>
            <a:r>
              <a:rPr lang="en-US" dirty="0"/>
              <a:t> is belong to this set V .</a:t>
            </a:r>
          </a:p>
          <a:p>
            <a:pPr marL="285750" indent="-285750">
              <a:lnSpc>
                <a:spcPct val="110000"/>
              </a:lnSpc>
              <a:buFont typeface="Arial" panose="020B0604020202020204" pitchFamily="34" charset="0"/>
              <a:buChar char="•"/>
            </a:pPr>
            <a:r>
              <a:rPr lang="en-US" b="1" dirty="0"/>
              <a:t>Edge</a:t>
            </a:r>
            <a:r>
              <a:rPr lang="en-US" dirty="0"/>
              <a:t> E: A branch connecting two coordinates from the space V is called an edge. The set of all these edges constitute E.</a:t>
            </a:r>
          </a:p>
          <a:p>
            <a:pPr marL="285750" indent="-285750">
              <a:lnSpc>
                <a:spcPct val="110000"/>
              </a:lnSpc>
              <a:buFont typeface="Arial" panose="020B0604020202020204" pitchFamily="34" charset="0"/>
              <a:buChar char="•"/>
            </a:pPr>
            <a:r>
              <a:rPr lang="en-US" b="1" dirty="0"/>
              <a:t>Graph</a:t>
            </a:r>
            <a:r>
              <a:rPr lang="en-US" dirty="0"/>
              <a:t> G: The set of edges and vertices form the Graph G = (V ; E). The whole structure of SRT and RRT are some form of this Graph G.</a:t>
            </a:r>
            <a:endParaRPr lang="en-IN" dirty="0"/>
          </a:p>
        </p:txBody>
      </p:sp>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16</a:t>
            </a:fld>
            <a:endParaRPr lang="en-IN"/>
          </a:p>
        </p:txBody>
      </p:sp>
      <p:sp>
        <p:nvSpPr>
          <p:cNvPr id="11" name="Text Placeholder 10">
            <a:extLst>
              <a:ext uri="{FF2B5EF4-FFF2-40B4-BE49-F238E27FC236}">
                <a16:creationId xmlns:a16="http://schemas.microsoft.com/office/drawing/2014/main" id="{9BE04CE2-8FE2-4956-8BBE-8EB5AB7F064B}"/>
              </a:ext>
            </a:extLst>
          </p:cNvPr>
          <p:cNvSpPr>
            <a:spLocks noGrp="1"/>
          </p:cNvSpPr>
          <p:nvPr>
            <p:ph type="body" sz="quarter" idx="13"/>
          </p:nvPr>
        </p:nvSpPr>
        <p:spPr/>
        <p:txBody>
          <a:bodyPr/>
          <a:lstStyle/>
          <a:p>
            <a:r>
              <a:rPr lang="en-IN" dirty="0"/>
              <a:t>FRONTIER DETECTION USING RRT</a:t>
            </a:r>
          </a:p>
        </p:txBody>
      </p:sp>
    </p:spTree>
    <p:extLst>
      <p:ext uri="{BB962C8B-B14F-4D97-AF65-F5344CB8AC3E}">
        <p14:creationId xmlns:p14="http://schemas.microsoft.com/office/powerpoint/2010/main" val="322064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fontScale="90000"/>
          </a:bodyPr>
          <a:lstStyle/>
          <a:p>
            <a:r>
              <a:rPr lang="en-IN" dirty="0"/>
              <a:t>Functions</a:t>
            </a:r>
          </a:p>
        </p:txBody>
      </p:sp>
      <p:pic>
        <p:nvPicPr>
          <p:cNvPr id="12" name="Content Placeholder 11">
            <a:extLst>
              <a:ext uri="{FF2B5EF4-FFF2-40B4-BE49-F238E27FC236}">
                <a16:creationId xmlns:a16="http://schemas.microsoft.com/office/drawing/2014/main" id="{28652771-4C92-4004-8DA8-ED5FF1A83E4C}"/>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862561" y="1524649"/>
            <a:ext cx="5233439" cy="3808702"/>
          </a:xfrm>
          <a:prstGeom prst="rect">
            <a:avLst/>
          </a:prstGeom>
        </p:spPr>
      </p:pic>
      <p:sp>
        <p:nvSpPr>
          <p:cNvPr id="11" name="Text Placeholder 10">
            <a:extLst>
              <a:ext uri="{FF2B5EF4-FFF2-40B4-BE49-F238E27FC236}">
                <a16:creationId xmlns:a16="http://schemas.microsoft.com/office/drawing/2014/main" id="{9BE04CE2-8FE2-4956-8BBE-8EB5AB7F064B}"/>
              </a:ext>
            </a:extLst>
          </p:cNvPr>
          <p:cNvSpPr>
            <a:spLocks noGrp="1"/>
          </p:cNvSpPr>
          <p:nvPr>
            <p:ph sz="half" idx="2"/>
          </p:nvPr>
        </p:nvSpPr>
        <p:spPr/>
        <p:txBody>
          <a:bodyPr>
            <a:normAutofit lnSpcReduction="10000"/>
          </a:bodyPr>
          <a:lstStyle/>
          <a:p>
            <a:r>
              <a:rPr lang="en-US" sz="1800" b="1" dirty="0" err="1"/>
              <a:t>RandomSample</a:t>
            </a:r>
            <a:r>
              <a:rPr lang="en-US" sz="1800" dirty="0"/>
              <a:t>: A function that returns random points which are independent and identically sampled around the given position x</a:t>
            </a:r>
          </a:p>
          <a:p>
            <a:r>
              <a:rPr lang="en-US" sz="1800" b="1" dirty="0"/>
              <a:t>Closest</a:t>
            </a:r>
            <a:r>
              <a:rPr lang="en-US" sz="1800" dirty="0"/>
              <a:t>: A function that takes a Graph = (V ; E) and a point x in the free space as input and returns a vertex v </a:t>
            </a:r>
            <a:r>
              <a:rPr lang="en-US" sz="1800" dirty="0">
                <a:sym typeface="Symbol" panose="05050102010706020507" pitchFamily="18" charset="2"/>
              </a:rPr>
              <a:t></a:t>
            </a:r>
            <a:r>
              <a:rPr lang="en-US" sz="1800" dirty="0"/>
              <a:t> V which is closest to x</a:t>
            </a:r>
            <a:r>
              <a:rPr lang="en-US" sz="1800" i="1" dirty="0"/>
              <a:t>. </a:t>
            </a:r>
            <a:r>
              <a:rPr lang="en-US" sz="1800" dirty="0"/>
              <a:t>If multiple v satisfy this condition then the one sampled first will be selected.</a:t>
            </a:r>
            <a:endParaRPr lang="en-IN" sz="1800" dirty="0"/>
          </a:p>
          <a:p>
            <a:r>
              <a:rPr lang="en-US" sz="1800" b="1" dirty="0" err="1"/>
              <a:t>NextVertex</a:t>
            </a:r>
            <a:r>
              <a:rPr lang="en-US" sz="1800" dirty="0"/>
              <a:t>: Takes two points x</a:t>
            </a:r>
            <a:r>
              <a:rPr lang="en-US" sz="1800" baseline="-25000" dirty="0"/>
              <a:t>1</a:t>
            </a:r>
            <a:r>
              <a:rPr lang="en-US" sz="1800" dirty="0"/>
              <a:t>; x</a:t>
            </a:r>
            <a:r>
              <a:rPr lang="en-US" sz="1800" baseline="-25000" dirty="0"/>
              <a:t>2</a:t>
            </a:r>
            <a:r>
              <a:rPr lang="en-US" sz="1800" dirty="0"/>
              <a:t> and returns a point </a:t>
            </a:r>
            <a:r>
              <a:rPr lang="en-US" sz="1800" dirty="0" err="1"/>
              <a:t>x</a:t>
            </a:r>
            <a:r>
              <a:rPr lang="en-US" sz="1800" baseline="-25000" dirty="0" err="1"/>
              <a:t>next</a:t>
            </a:r>
            <a:r>
              <a:rPr lang="en-US" sz="1800" dirty="0"/>
              <a:t> such that </a:t>
            </a:r>
            <a:r>
              <a:rPr lang="en-US" sz="1800" i="1" dirty="0"/>
              <a:t>||</a:t>
            </a:r>
            <a:r>
              <a:rPr lang="en-US" sz="1800" i="1" dirty="0" err="1"/>
              <a:t>x</a:t>
            </a:r>
            <a:r>
              <a:rPr lang="en-US" sz="1800" i="1" baseline="-25000" dirty="0" err="1"/>
              <a:t>next</a:t>
            </a:r>
            <a:r>
              <a:rPr lang="en-US" sz="1800" i="1" dirty="0"/>
              <a:t> - x</a:t>
            </a:r>
            <a:r>
              <a:rPr lang="en-US" sz="1800" i="1" baseline="-25000" dirty="0"/>
              <a:t>2</a:t>
            </a:r>
            <a:r>
              <a:rPr lang="en-US" sz="1800" i="1" dirty="0"/>
              <a:t>|| </a:t>
            </a:r>
            <a:r>
              <a:rPr lang="en-US" sz="1800" dirty="0"/>
              <a:t>is minimized and </a:t>
            </a:r>
            <a:r>
              <a:rPr lang="en-US" sz="1800" i="1" dirty="0"/>
              <a:t>||</a:t>
            </a:r>
            <a:r>
              <a:rPr lang="en-US" sz="1800" i="1" dirty="0" err="1"/>
              <a:t>x</a:t>
            </a:r>
            <a:r>
              <a:rPr lang="en-US" sz="1800" i="1" baseline="-25000" dirty="0" err="1"/>
              <a:t>next</a:t>
            </a:r>
            <a:r>
              <a:rPr lang="en-US" sz="1800" i="1" dirty="0"/>
              <a:t> - x</a:t>
            </a:r>
            <a:r>
              <a:rPr lang="en-US" sz="1800" i="1" baseline="-25000" dirty="0"/>
              <a:t>1</a:t>
            </a:r>
            <a:r>
              <a:rPr lang="en-US" sz="1800" i="1" dirty="0"/>
              <a:t>|| &lt; </a:t>
            </a:r>
            <a:r>
              <a:rPr lang="en-US" sz="1800" i="1" dirty="0">
                <a:sym typeface="Symbol" panose="05050102010706020507" pitchFamily="18" charset="2"/>
              </a:rPr>
              <a:t></a:t>
            </a:r>
            <a:r>
              <a:rPr lang="en-US" sz="1800" i="1" dirty="0"/>
              <a:t> </a:t>
            </a:r>
            <a:r>
              <a:rPr lang="en-US" sz="1800" dirty="0"/>
              <a:t>where  is the maximum length of tree edge towards </a:t>
            </a:r>
            <a:r>
              <a:rPr lang="en-IN" sz="1800" dirty="0"/>
              <a:t>exploration.</a:t>
            </a:r>
          </a:p>
          <a:p>
            <a:r>
              <a:rPr lang="en-US" sz="1800" b="1" dirty="0"/>
              <a:t>Valid</a:t>
            </a:r>
            <a:r>
              <a:rPr lang="en-US" sz="1800" dirty="0"/>
              <a:t>: Takes two points x</a:t>
            </a:r>
            <a:r>
              <a:rPr lang="en-US" sz="1800" baseline="-25000" dirty="0"/>
              <a:t>1</a:t>
            </a:r>
            <a:r>
              <a:rPr lang="en-US" sz="1800" dirty="0"/>
              <a:t>; </a:t>
            </a:r>
            <a:r>
              <a:rPr lang="en-US" sz="1800" dirty="0" err="1"/>
              <a:t>x</a:t>
            </a:r>
            <a:r>
              <a:rPr lang="en-US" sz="1800" baseline="-25000" dirty="0" err="1"/>
              <a:t>next</a:t>
            </a:r>
            <a:r>
              <a:rPr lang="en-US" sz="1800" dirty="0"/>
              <a:t> and a map X and returns 1 if its possible to travel from x</a:t>
            </a:r>
            <a:r>
              <a:rPr lang="en-US" sz="1800" baseline="-25000" dirty="0"/>
              <a:t>1</a:t>
            </a:r>
            <a:r>
              <a:rPr lang="en-US" sz="1800" dirty="0"/>
              <a:t> to </a:t>
            </a:r>
            <a:r>
              <a:rPr lang="en-US" sz="1800" dirty="0" err="1"/>
              <a:t>x</a:t>
            </a:r>
            <a:r>
              <a:rPr lang="en-US" sz="1800" baseline="-25000" dirty="0" err="1"/>
              <a:t>next</a:t>
            </a:r>
            <a:r>
              <a:rPr lang="en-US" sz="1800" dirty="0"/>
              <a:t>, 0 if there is an obstacle in between them and -1 if there is an unexplored area </a:t>
            </a:r>
            <a:r>
              <a:rPr lang="en-IN" sz="1800" dirty="0"/>
              <a:t>between them.</a:t>
            </a:r>
          </a:p>
        </p:txBody>
      </p:sp>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17</a:t>
            </a:fld>
            <a:endParaRPr lang="en-IN"/>
          </a:p>
        </p:txBody>
      </p:sp>
      <p:sp>
        <p:nvSpPr>
          <p:cNvPr id="10" name="Text Placeholder 9">
            <a:extLst>
              <a:ext uri="{FF2B5EF4-FFF2-40B4-BE49-F238E27FC236}">
                <a16:creationId xmlns:a16="http://schemas.microsoft.com/office/drawing/2014/main" id="{F1BEF438-19F7-4AAC-84EB-601B903A2D32}"/>
              </a:ext>
            </a:extLst>
          </p:cNvPr>
          <p:cNvSpPr>
            <a:spLocks noGrp="1"/>
          </p:cNvSpPr>
          <p:nvPr>
            <p:ph type="body" sz="quarter" idx="13"/>
          </p:nvPr>
        </p:nvSpPr>
        <p:spPr/>
        <p:txBody>
          <a:bodyPr>
            <a:normAutofit/>
          </a:bodyPr>
          <a:lstStyle/>
          <a:p>
            <a:r>
              <a:rPr lang="en-IN" dirty="0"/>
              <a:t>FRONTIER DETECTION USING RRT</a:t>
            </a:r>
          </a:p>
        </p:txBody>
      </p:sp>
    </p:spTree>
    <p:extLst>
      <p:ext uri="{BB962C8B-B14F-4D97-AF65-F5344CB8AC3E}">
        <p14:creationId xmlns:p14="http://schemas.microsoft.com/office/powerpoint/2010/main" val="9591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fontScale="90000"/>
          </a:bodyPr>
          <a:lstStyle/>
          <a:p>
            <a:r>
              <a:rPr lang="en-IN" dirty="0"/>
              <a:t>Algorithm</a:t>
            </a:r>
          </a:p>
        </p:txBody>
      </p:sp>
      <p:pic>
        <p:nvPicPr>
          <p:cNvPr id="12" name="Content Placeholder 11">
            <a:extLst>
              <a:ext uri="{FF2B5EF4-FFF2-40B4-BE49-F238E27FC236}">
                <a16:creationId xmlns:a16="http://schemas.microsoft.com/office/drawing/2014/main" id="{28652771-4C92-4004-8DA8-ED5FF1A83E4C}"/>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862561" y="1524649"/>
            <a:ext cx="5233439" cy="3808702"/>
          </a:xfrm>
          <a:prstGeom prst="rect">
            <a:avLst/>
          </a:prstGeom>
        </p:spPr>
      </p:pic>
      <p:sp>
        <p:nvSpPr>
          <p:cNvPr id="11" name="Text Placeholder 10">
            <a:extLst>
              <a:ext uri="{FF2B5EF4-FFF2-40B4-BE49-F238E27FC236}">
                <a16:creationId xmlns:a16="http://schemas.microsoft.com/office/drawing/2014/main" id="{9BE04CE2-8FE2-4956-8BBE-8EB5AB7F064B}"/>
              </a:ext>
            </a:extLst>
          </p:cNvPr>
          <p:cNvSpPr>
            <a:spLocks noGrp="1"/>
          </p:cNvSpPr>
          <p:nvPr>
            <p:ph sz="half" idx="2"/>
          </p:nvPr>
        </p:nvSpPr>
        <p:spPr/>
        <p:txBody>
          <a:bodyPr>
            <a:normAutofit/>
          </a:bodyPr>
          <a:lstStyle/>
          <a:p>
            <a:r>
              <a:rPr lang="en-US" sz="1800" dirty="0"/>
              <a:t>The algorithm samples a random point using </a:t>
            </a:r>
            <a:r>
              <a:rPr lang="en-US" sz="1800" dirty="0" err="1"/>
              <a:t>x</a:t>
            </a:r>
            <a:r>
              <a:rPr lang="en-US" sz="1800" baseline="-25000" dirty="0" err="1"/>
              <a:t>rand</a:t>
            </a:r>
            <a:r>
              <a:rPr lang="en-US" sz="1800" dirty="0"/>
              <a:t> and then finds a point in the graph </a:t>
            </a:r>
            <a:r>
              <a:rPr lang="en-US" sz="1800" dirty="0" err="1"/>
              <a:t>x</a:t>
            </a:r>
            <a:r>
              <a:rPr lang="en-US" sz="1800" baseline="-25000" dirty="0" err="1"/>
              <a:t>nearest</a:t>
            </a:r>
            <a:r>
              <a:rPr lang="en-US" sz="1800" dirty="0"/>
              <a:t> which is closest to this point. </a:t>
            </a:r>
          </a:p>
          <a:p>
            <a:r>
              <a:rPr lang="en-US" sz="1800" dirty="0"/>
              <a:t>Next, we try to find a point to which the robot can travel </a:t>
            </a:r>
            <a:r>
              <a:rPr lang="en-US" sz="1800" dirty="0" err="1"/>
              <a:t>x</a:t>
            </a:r>
            <a:r>
              <a:rPr lang="en-US" sz="1800" baseline="-25000" dirty="0" err="1"/>
              <a:t>new</a:t>
            </a:r>
            <a:r>
              <a:rPr lang="en-US" sz="1800" dirty="0"/>
              <a:t> such that it is at a minimum distance from </a:t>
            </a:r>
            <a:r>
              <a:rPr lang="en-US" sz="1800" dirty="0" err="1"/>
              <a:t>x</a:t>
            </a:r>
            <a:r>
              <a:rPr lang="en-US" sz="1800" baseline="-25000" dirty="0" err="1"/>
              <a:t>rand</a:t>
            </a:r>
            <a:r>
              <a:rPr lang="en-US" sz="1800" dirty="0"/>
              <a:t> while also being close enough to </a:t>
            </a:r>
            <a:r>
              <a:rPr lang="en-US" sz="1800" dirty="0" err="1"/>
              <a:t>x</a:t>
            </a:r>
            <a:r>
              <a:rPr lang="en-US" sz="1800" baseline="-25000" dirty="0" err="1"/>
              <a:t>nearest</a:t>
            </a:r>
            <a:r>
              <a:rPr lang="en-US" sz="1800" baseline="-25000" dirty="0"/>
              <a:t>.</a:t>
            </a:r>
          </a:p>
          <a:p>
            <a:r>
              <a:rPr lang="en-US" sz="1800" dirty="0"/>
              <a:t>Finally we check if it is possible to travel to this point or not using </a:t>
            </a:r>
            <a:r>
              <a:rPr lang="en-US" sz="1800" b="1" dirty="0"/>
              <a:t>Valid</a:t>
            </a:r>
            <a:r>
              <a:rPr lang="en-US" sz="1800" dirty="0"/>
              <a:t> function. </a:t>
            </a:r>
          </a:p>
          <a:p>
            <a:r>
              <a:rPr lang="en-US" sz="1800" dirty="0"/>
              <a:t>If it is possible we add this new point to this set V and add an Edge between </a:t>
            </a:r>
            <a:r>
              <a:rPr lang="en-US" sz="1800" dirty="0" err="1"/>
              <a:t>x</a:t>
            </a:r>
            <a:r>
              <a:rPr lang="en-US" sz="1800" baseline="-25000" dirty="0" err="1"/>
              <a:t>nearest</a:t>
            </a:r>
            <a:r>
              <a:rPr lang="en-US" sz="1800" dirty="0"/>
              <a:t> and </a:t>
            </a:r>
            <a:r>
              <a:rPr lang="en-US" sz="1800" dirty="0" err="1"/>
              <a:t>x</a:t>
            </a:r>
            <a:r>
              <a:rPr lang="en-US" sz="1800" baseline="-25000" dirty="0" err="1"/>
              <a:t>new</a:t>
            </a:r>
            <a:r>
              <a:rPr lang="en-US" sz="1800" dirty="0"/>
              <a:t> indicating a path between them.</a:t>
            </a:r>
          </a:p>
          <a:p>
            <a:r>
              <a:rPr lang="en-US" sz="1800" dirty="0"/>
              <a:t>If travelling is not possible a new point we publish the point </a:t>
            </a:r>
            <a:r>
              <a:rPr lang="en-US" sz="1800" dirty="0" err="1"/>
              <a:t>x</a:t>
            </a:r>
            <a:r>
              <a:rPr lang="en-US" sz="1800" baseline="-25000" dirty="0" err="1"/>
              <a:t>new</a:t>
            </a:r>
            <a:r>
              <a:rPr lang="en-US" sz="1800" baseline="-25000" dirty="0"/>
              <a:t> </a:t>
            </a:r>
            <a:r>
              <a:rPr lang="en-US" sz="1800" dirty="0"/>
              <a:t>as a FRONTIER, Clear the Edge graph and set the Vertex to the current position of the robot for new search to begin.</a:t>
            </a:r>
            <a:endParaRPr lang="en-IN" sz="1800" baseline="-25000" dirty="0"/>
          </a:p>
        </p:txBody>
      </p:sp>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18</a:t>
            </a:fld>
            <a:endParaRPr lang="en-IN"/>
          </a:p>
        </p:txBody>
      </p:sp>
      <p:sp>
        <p:nvSpPr>
          <p:cNvPr id="10" name="Text Placeholder 9">
            <a:extLst>
              <a:ext uri="{FF2B5EF4-FFF2-40B4-BE49-F238E27FC236}">
                <a16:creationId xmlns:a16="http://schemas.microsoft.com/office/drawing/2014/main" id="{F1BEF438-19F7-4AAC-84EB-601B903A2D32}"/>
              </a:ext>
            </a:extLst>
          </p:cNvPr>
          <p:cNvSpPr>
            <a:spLocks noGrp="1"/>
          </p:cNvSpPr>
          <p:nvPr>
            <p:ph type="body" sz="quarter" idx="13"/>
          </p:nvPr>
        </p:nvSpPr>
        <p:spPr/>
        <p:txBody>
          <a:bodyPr>
            <a:normAutofit/>
          </a:bodyPr>
          <a:lstStyle/>
          <a:p>
            <a:r>
              <a:rPr lang="en-IN" dirty="0"/>
              <a:t>FRONTIER DETECTION USING RRT</a:t>
            </a:r>
          </a:p>
        </p:txBody>
      </p:sp>
    </p:spTree>
    <p:extLst>
      <p:ext uri="{BB962C8B-B14F-4D97-AF65-F5344CB8AC3E}">
        <p14:creationId xmlns:p14="http://schemas.microsoft.com/office/powerpoint/2010/main" val="1452181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D25657-E99B-4301-B24F-9A391E86CC72}"/>
              </a:ext>
            </a:extLst>
          </p:cNvPr>
          <p:cNvSpPr>
            <a:spLocks noGrp="1"/>
          </p:cNvSpPr>
          <p:nvPr>
            <p:ph type="ctrTitle"/>
          </p:nvPr>
        </p:nvSpPr>
        <p:spPr/>
        <p:txBody>
          <a:bodyPr>
            <a:normAutofit fontScale="90000"/>
          </a:bodyPr>
          <a:lstStyle/>
          <a:p>
            <a:r>
              <a:rPr lang="en-IN" dirty="0"/>
              <a:t>Modifications to Frontier Detection and </a:t>
            </a:r>
            <a:r>
              <a:rPr lang="en-IN" dirty="0" err="1"/>
              <a:t>Assignement</a:t>
            </a:r>
            <a:endParaRPr lang="en-IN" dirty="0"/>
          </a:p>
        </p:txBody>
      </p:sp>
      <p:sp>
        <p:nvSpPr>
          <p:cNvPr id="5" name="Footer Placeholder 4">
            <a:extLst>
              <a:ext uri="{FF2B5EF4-FFF2-40B4-BE49-F238E27FC236}">
                <a16:creationId xmlns:a16="http://schemas.microsoft.com/office/drawing/2014/main" id="{30A72949-2F43-41CD-AB12-04CFF7ED06FB}"/>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9" name="Subtitle 8">
            <a:extLst>
              <a:ext uri="{FF2B5EF4-FFF2-40B4-BE49-F238E27FC236}">
                <a16:creationId xmlns:a16="http://schemas.microsoft.com/office/drawing/2014/main" id="{B6A5A09C-3338-45A2-B2BF-28BE5C106AF8}"/>
              </a:ext>
            </a:extLst>
          </p:cNvPr>
          <p:cNvSpPr>
            <a:spLocks noGrp="1"/>
          </p:cNvSpPr>
          <p:nvPr>
            <p:ph type="subTitle" idx="1"/>
          </p:nvPr>
        </p:nvSpPr>
        <p:spPr/>
        <p:txBody>
          <a:bodyPr/>
          <a:lstStyle/>
          <a:p>
            <a:r>
              <a:rPr lang="en-IN" dirty="0"/>
              <a:t>We introduce some modification to the frontier detection and assignment techniques to reduce suboptimality and perform and fully utilize the versatility offered to us by using a multi-agent system.</a:t>
            </a:r>
          </a:p>
        </p:txBody>
      </p:sp>
      <p:sp>
        <p:nvSpPr>
          <p:cNvPr id="6" name="Slide Number Placeholder 5">
            <a:extLst>
              <a:ext uri="{FF2B5EF4-FFF2-40B4-BE49-F238E27FC236}">
                <a16:creationId xmlns:a16="http://schemas.microsoft.com/office/drawing/2014/main" id="{ECB7B1F7-A8CD-4C80-AAE3-B42703786F85}"/>
              </a:ext>
            </a:extLst>
          </p:cNvPr>
          <p:cNvSpPr>
            <a:spLocks noGrp="1"/>
          </p:cNvSpPr>
          <p:nvPr>
            <p:ph type="sldNum" sz="quarter" idx="12"/>
          </p:nvPr>
        </p:nvSpPr>
        <p:spPr/>
        <p:txBody>
          <a:bodyPr/>
          <a:lstStyle/>
          <a:p>
            <a:fld id="{E85640B5-D5A9-4D1D-8757-64DE9F3D7321}" type="slidenum">
              <a:rPr lang="en-IN" smtClean="0"/>
              <a:t>19</a:t>
            </a:fld>
            <a:endParaRPr lang="en-IN"/>
          </a:p>
        </p:txBody>
      </p:sp>
      <p:sp>
        <p:nvSpPr>
          <p:cNvPr id="10" name="Text Placeholder 9">
            <a:extLst>
              <a:ext uri="{FF2B5EF4-FFF2-40B4-BE49-F238E27FC236}">
                <a16:creationId xmlns:a16="http://schemas.microsoft.com/office/drawing/2014/main" id="{FB4F40A0-7C8B-4493-98FE-E73BDD8B780E}"/>
              </a:ext>
            </a:extLst>
          </p:cNvPr>
          <p:cNvSpPr>
            <a:spLocks noGrp="1"/>
          </p:cNvSpPr>
          <p:nvPr>
            <p:ph type="body" sz="quarter" idx="13"/>
          </p:nvPr>
        </p:nvSpPr>
        <p:spPr/>
        <p:txBody>
          <a:bodyPr/>
          <a:lstStyle/>
          <a:p>
            <a:r>
              <a:rPr lang="en-IN" dirty="0"/>
              <a:t>MODIFICATIONS TO FRONTIER DETECTION AND ASSIGNMENT</a:t>
            </a:r>
          </a:p>
        </p:txBody>
      </p:sp>
    </p:spTree>
    <p:extLst>
      <p:ext uri="{BB962C8B-B14F-4D97-AF65-F5344CB8AC3E}">
        <p14:creationId xmlns:p14="http://schemas.microsoft.com/office/powerpoint/2010/main" val="269696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5DF8-149B-4E04-9DD7-7000E8568C57}"/>
              </a:ext>
            </a:extLst>
          </p:cNvPr>
          <p:cNvSpPr>
            <a:spLocks noGrp="1"/>
          </p:cNvSpPr>
          <p:nvPr>
            <p:ph type="title"/>
          </p:nvPr>
        </p:nvSpPr>
        <p:spPr/>
        <p:txBody>
          <a:bodyPr>
            <a:normAutofit fontScale="90000"/>
          </a:bodyPr>
          <a:lstStyle/>
          <a:p>
            <a:r>
              <a:rPr lang="en-IN" dirty="0"/>
              <a:t>Abstract</a:t>
            </a:r>
          </a:p>
        </p:txBody>
      </p:sp>
      <p:sp>
        <p:nvSpPr>
          <p:cNvPr id="3" name="Content Placeholder 2">
            <a:extLst>
              <a:ext uri="{FF2B5EF4-FFF2-40B4-BE49-F238E27FC236}">
                <a16:creationId xmlns:a16="http://schemas.microsoft.com/office/drawing/2014/main" id="{A7B5B7ED-05C0-4A91-92F3-7B60A9836CA2}"/>
              </a:ext>
            </a:extLst>
          </p:cNvPr>
          <p:cNvSpPr>
            <a:spLocks noGrp="1"/>
          </p:cNvSpPr>
          <p:nvPr>
            <p:ph idx="1"/>
          </p:nvPr>
        </p:nvSpPr>
        <p:spPr/>
        <p:txBody>
          <a:bodyPr>
            <a:normAutofit fontScale="92500" lnSpcReduction="10000"/>
          </a:bodyPr>
          <a:lstStyle/>
          <a:p>
            <a:pPr marL="0" indent="0">
              <a:lnSpc>
                <a:spcPct val="150000"/>
              </a:lnSpc>
              <a:buNone/>
            </a:pPr>
            <a:r>
              <a:rPr lang="en-US" sz="1800" dirty="0"/>
              <a:t>Map exploration has been an important task in the field of robotics and a substantial amount of work has been done towards this. From all the work that has been done, Rapidly Exploring Random Tree(RRT) and Sensor-Based Random Tree(SRT) has seen lot of development in the recent decades. Frontier detection has been another method of exploration which proves vital to mark areas of information gain. Multi-robot systems or swarm systems have emerged a lot in the recent years where each task is divided among multiple robots. </a:t>
            </a:r>
          </a:p>
          <a:p>
            <a:pPr marL="0" indent="0">
              <a:lnSpc>
                <a:spcPct val="150000"/>
              </a:lnSpc>
              <a:buNone/>
            </a:pPr>
            <a:r>
              <a:rPr lang="en-US" sz="1800" dirty="0"/>
              <a:t>Here we state the use of both the above mentioned techniques to build an exploration algorithm which can be implemented on multi robot systems and can be used to map an area efficiently. SRT will be used for a robot’s motion while RRT will be used on a soft agent to detect the frontiers. The frontiers will be later assigned to the robots for exploration after they have finished mapping an area to prevent inefficiency for which we will have both local and global assignment metric for efficient overall motion. The whole system will be modular i.e. independent of the number of robots so that it can be scaled without any hassle. Next we build the complete map for general use by clustering and connecting disconnected regions and building a path planning algorithm for the same map.</a:t>
            </a:r>
            <a:endParaRPr lang="en-IN" sz="1600" dirty="0"/>
          </a:p>
        </p:txBody>
      </p:sp>
      <p:sp>
        <p:nvSpPr>
          <p:cNvPr id="4" name="Footer Placeholder 3">
            <a:extLst>
              <a:ext uri="{FF2B5EF4-FFF2-40B4-BE49-F238E27FC236}">
                <a16:creationId xmlns:a16="http://schemas.microsoft.com/office/drawing/2014/main" id="{B5415254-6D2A-44D7-8075-51BDB4939228}"/>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5FF8A8E3-1FEB-40FD-93AB-C31DCC7FADF1}"/>
              </a:ext>
            </a:extLst>
          </p:cNvPr>
          <p:cNvSpPr>
            <a:spLocks noGrp="1"/>
          </p:cNvSpPr>
          <p:nvPr>
            <p:ph type="sldNum" sz="quarter" idx="12"/>
          </p:nvPr>
        </p:nvSpPr>
        <p:spPr/>
        <p:txBody>
          <a:bodyPr/>
          <a:lstStyle/>
          <a:p>
            <a:fld id="{E85640B5-D5A9-4D1D-8757-64DE9F3D7321}" type="slidenum">
              <a:rPr lang="en-IN" smtClean="0"/>
              <a:pPr/>
              <a:t>2</a:t>
            </a:fld>
            <a:endParaRPr lang="en-IN" dirty="0"/>
          </a:p>
        </p:txBody>
      </p:sp>
      <p:sp>
        <p:nvSpPr>
          <p:cNvPr id="7" name="Text Placeholder 6">
            <a:extLst>
              <a:ext uri="{FF2B5EF4-FFF2-40B4-BE49-F238E27FC236}">
                <a16:creationId xmlns:a16="http://schemas.microsoft.com/office/drawing/2014/main" id="{49CF02FD-A9A6-4AE2-8DED-9E565471F3C4}"/>
              </a:ext>
            </a:extLst>
          </p:cNvPr>
          <p:cNvSpPr>
            <a:spLocks noGrp="1"/>
          </p:cNvSpPr>
          <p:nvPr>
            <p:ph type="body" sz="quarter" idx="13"/>
          </p:nvPr>
        </p:nvSpPr>
        <p:spPr/>
        <p:txBody>
          <a:bodyPr/>
          <a:lstStyle/>
          <a:p>
            <a:r>
              <a:rPr lang="en-IN" dirty="0"/>
              <a:t>ABSTRACT</a:t>
            </a:r>
          </a:p>
        </p:txBody>
      </p:sp>
    </p:spTree>
    <p:extLst>
      <p:ext uri="{BB962C8B-B14F-4D97-AF65-F5344CB8AC3E}">
        <p14:creationId xmlns:p14="http://schemas.microsoft.com/office/powerpoint/2010/main" val="168198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a:bodyPr>
          <a:lstStyle/>
          <a:p>
            <a:r>
              <a:rPr lang="en-IN" dirty="0"/>
              <a:t>Cost based Frontier Assignment</a:t>
            </a:r>
          </a:p>
        </p:txBody>
      </p:sp>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20</a:t>
            </a:fld>
            <a:endParaRPr lang="en-IN"/>
          </a:p>
        </p:txBody>
      </p:sp>
      <p:sp>
        <p:nvSpPr>
          <p:cNvPr id="11" name="Text Placeholder 10">
            <a:extLst>
              <a:ext uri="{FF2B5EF4-FFF2-40B4-BE49-F238E27FC236}">
                <a16:creationId xmlns:a16="http://schemas.microsoft.com/office/drawing/2014/main" id="{9BE04CE2-8FE2-4956-8BBE-8EB5AB7F064B}"/>
              </a:ext>
            </a:extLst>
          </p:cNvPr>
          <p:cNvSpPr>
            <a:spLocks noGrp="1"/>
          </p:cNvSpPr>
          <p:nvPr>
            <p:ph type="body" sz="quarter" idx="13"/>
          </p:nvPr>
        </p:nvSpPr>
        <p:spPr/>
        <p:txBody>
          <a:bodyPr>
            <a:normAutofit fontScale="62500" lnSpcReduction="20000"/>
          </a:bodyPr>
          <a:lstStyle/>
          <a:p>
            <a:r>
              <a:rPr lang="en-IN" sz="1800" dirty="0"/>
              <a:t>MODIFICATIONS TO FRONTIER DETECTION AND 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348B52-C2F0-4351-B075-752A6E00D50C}"/>
                  </a:ext>
                </a:extLst>
              </p:cNvPr>
              <p:cNvSpPr>
                <a:spLocks noGrp="1"/>
              </p:cNvSpPr>
              <p:nvPr>
                <p:ph idx="1"/>
              </p:nvPr>
            </p:nvSpPr>
            <p:spPr/>
            <p:txBody>
              <a:bodyPr>
                <a:normAutofit fontScale="85000" lnSpcReduction="20000"/>
              </a:bodyPr>
              <a:lstStyle/>
              <a:p>
                <a:r>
                  <a:rPr lang="en-US" sz="2400" dirty="0"/>
                  <a:t>We determine the Revenue of a location using the following formula</a:t>
                </a:r>
                <a:endParaRPr lang="en-IN" sz="2400" dirty="0"/>
              </a:p>
              <a:p>
                <a:pPr marL="0" indent="0">
                  <a:buNone/>
                </a:pPr>
                <a14:m>
                  <m:oMathPara xmlns:m="http://schemas.openxmlformats.org/officeDocument/2006/math">
                    <m:oMathParaPr>
                      <m:jc m:val="centerGroup"/>
                    </m:oMathParaPr>
                    <m:oMath xmlns:m="http://schemas.openxmlformats.org/officeDocument/2006/math">
                      <m:r>
                        <m:rPr>
                          <m:nor/>
                        </m:rPr>
                        <a:rPr lang="pt-BR" sz="2400">
                          <a:latin typeface="Cambria Math" panose="02040503050406030204" pitchFamily="18" charset="0"/>
                        </a:rPr>
                        <m:t>R</m:t>
                      </m:r>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sub>
                      </m:sSub>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𝑟</m:t>
                          </m:r>
                        </m:sub>
                      </m:sSub>
                      <m:r>
                        <m:rPr>
                          <m:nor/>
                        </m:rPr>
                        <a:rPr lang="pt-BR" sz="2400"/>
                        <m:t>)</m:t>
                      </m:r>
                      <m:r>
                        <m:rPr>
                          <m:nor/>
                        </m:rPr>
                        <a:rPr lang="en-IN" sz="2400"/>
                        <m:t> = </m:t>
                      </m:r>
                      <m:r>
                        <a:rPr lang="en-IN" sz="2400" i="1">
                          <a:latin typeface="Cambria Math" panose="02040503050406030204" pitchFamily="18" charset="0"/>
                          <a:sym typeface="Symbol" panose="05050102010706020507" pitchFamily="18" charset="2"/>
                        </a:rPr>
                        <m:t></m:t>
                      </m:r>
                      <m:r>
                        <a:rPr lang="en-IN" sz="2400" i="1">
                          <a:latin typeface="Cambria Math" panose="02040503050406030204" pitchFamily="18" charset="0"/>
                          <a:sym typeface="Symbol" panose="05050102010706020507" pitchFamily="18" charset="2"/>
                        </a:rPr>
                        <m:t>h</m:t>
                      </m:r>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sub>
                      </m:sSub>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𝑟</m:t>
                          </m:r>
                        </m:sub>
                      </m:sSub>
                      <m:r>
                        <m:rPr>
                          <m:nor/>
                        </m:rPr>
                        <a:rPr lang="pt-BR" sz="2400"/>
                        <m:t>)</m:t>
                      </m:r>
                      <m:r>
                        <a:rPr lang="en-IN" sz="2400" i="1">
                          <a:latin typeface="Cambria Math" panose="02040503050406030204" pitchFamily="18" charset="0"/>
                          <a:sym typeface="Symbol" panose="05050102010706020507" pitchFamily="18" charset="2"/>
                        </a:rPr>
                        <m:t>𝐼</m:t>
                      </m:r>
                      <m:d>
                        <m:dPr>
                          <m:ctrlPr>
                            <a:rPr lang="en-IN" sz="2400" i="1">
                              <a:latin typeface="Cambria Math" panose="02040503050406030204" pitchFamily="18" charset="0"/>
                              <a:sym typeface="Symbol" panose="05050102010706020507" pitchFamily="18" charset="2"/>
                            </a:rPr>
                          </m:ctrlPr>
                        </m:dPr>
                        <m:e>
                          <m:sSub>
                            <m:sSubPr>
                              <m:ctrlPr>
                                <a:rPr lang="en-IN" sz="2400" i="1">
                                  <a:latin typeface="Cambria Math" panose="02040503050406030204" pitchFamily="18" charset="0"/>
                                  <a:sym typeface="Symbol" panose="05050102010706020507" pitchFamily="18" charset="2"/>
                                </a:rPr>
                              </m:ctrlPr>
                            </m:sSubPr>
                            <m:e>
                              <m:r>
                                <a:rPr lang="en-IN" sz="2400" i="1">
                                  <a:latin typeface="Cambria Math" panose="02040503050406030204" pitchFamily="18" charset="0"/>
                                  <a:sym typeface="Symbol" panose="05050102010706020507" pitchFamily="18" charset="2"/>
                                </a:rPr>
                                <m:t>𝑥</m:t>
                              </m:r>
                            </m:e>
                            <m:sub>
                              <m:r>
                                <a:rPr lang="en-IN" sz="2400" i="1">
                                  <a:latin typeface="Cambria Math" panose="02040503050406030204" pitchFamily="18" charset="0"/>
                                  <a:sym typeface="Symbol" panose="05050102010706020507" pitchFamily="18" charset="2"/>
                                </a:rPr>
                                <m:t>𝑓𝑝</m:t>
                              </m:r>
                            </m:sub>
                          </m:sSub>
                        </m:e>
                      </m:d>
                      <m:r>
                        <a:rPr lang="en-IN" sz="2400" i="1">
                          <a:latin typeface="Cambria Math" panose="02040503050406030204" pitchFamily="18" charset="0"/>
                          <a:sym typeface="Symbol" panose="05050102010706020507" pitchFamily="18" charset="2"/>
                        </a:rPr>
                        <m:t>−</m:t>
                      </m:r>
                      <m:r>
                        <a:rPr lang="en-IN" sz="2400" i="1">
                          <a:latin typeface="Cambria Math" panose="02040503050406030204" pitchFamily="18" charset="0"/>
                          <a:sym typeface="Symbol" panose="05050102010706020507" pitchFamily="18" charset="2"/>
                        </a:rPr>
                        <m:t>𝑁</m:t>
                      </m:r>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sub>
                      </m:sSub>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𝑟</m:t>
                          </m:r>
                        </m:sub>
                      </m:sSub>
                      <m:r>
                        <m:rPr>
                          <m:nor/>
                        </m:rPr>
                        <a:rPr lang="pt-BR" sz="2400"/>
                        <m:t>)</m:t>
                      </m:r>
                    </m:oMath>
                  </m:oMathPara>
                </a14:m>
                <a:endParaRPr lang="en-IN" sz="2400" baseline="-25000" dirty="0"/>
              </a:p>
              <a:p>
                <a14:m>
                  <m:oMath xmlns:m="http://schemas.openxmlformats.org/officeDocument/2006/math">
                    <m:r>
                      <a:rPr lang="en-IN" sz="2400" i="1">
                        <a:latin typeface="Cambria Math" panose="02040503050406030204" pitchFamily="18" charset="0"/>
                        <a:sym typeface="Symbol" panose="05050102010706020507" pitchFamily="18" charset="2"/>
                      </a:rPr>
                      <m:t>𝑁</m:t>
                    </m:r>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sub>
                    </m:sSub>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𝑟</m:t>
                        </m:r>
                      </m:sub>
                    </m:sSub>
                    <m:r>
                      <m:rPr>
                        <m:nor/>
                      </m:rPr>
                      <a:rPr lang="pt-BR" sz="2400"/>
                      <m:t>)</m:t>
                    </m:r>
                  </m:oMath>
                </a14:m>
                <a:r>
                  <a:rPr lang="en-IN" sz="2400" dirty="0"/>
                  <a:t> is the navigation cost which the cost of an agent travelling from its present location to the given frontier point.</a:t>
                </a:r>
              </a:p>
              <a:p>
                <a14:m>
                  <m:oMath xmlns:m="http://schemas.openxmlformats.org/officeDocument/2006/math">
                    <m:r>
                      <a:rPr lang="en-IN" sz="2400" i="1">
                        <a:latin typeface="Cambria Math" panose="02040503050406030204" pitchFamily="18" charset="0"/>
                        <a:sym typeface="Symbol" panose="05050102010706020507" pitchFamily="18" charset="2"/>
                      </a:rPr>
                      <m:t>𝐼</m:t>
                    </m:r>
                    <m:d>
                      <m:dPr>
                        <m:ctrlPr>
                          <a:rPr lang="en-IN" sz="2400" i="1">
                            <a:latin typeface="Cambria Math" panose="02040503050406030204" pitchFamily="18" charset="0"/>
                            <a:sym typeface="Symbol" panose="05050102010706020507" pitchFamily="18" charset="2"/>
                          </a:rPr>
                        </m:ctrlPr>
                      </m:dPr>
                      <m:e>
                        <m:sSub>
                          <m:sSubPr>
                            <m:ctrlPr>
                              <a:rPr lang="en-IN" sz="2400" i="1">
                                <a:latin typeface="Cambria Math" panose="02040503050406030204" pitchFamily="18" charset="0"/>
                                <a:sym typeface="Symbol" panose="05050102010706020507" pitchFamily="18" charset="2"/>
                              </a:rPr>
                            </m:ctrlPr>
                          </m:sSubPr>
                          <m:e>
                            <m:r>
                              <a:rPr lang="en-IN" sz="2400" i="1">
                                <a:latin typeface="Cambria Math" panose="02040503050406030204" pitchFamily="18" charset="0"/>
                                <a:sym typeface="Symbol" panose="05050102010706020507" pitchFamily="18" charset="2"/>
                              </a:rPr>
                              <m:t>𝑥</m:t>
                            </m:r>
                          </m:e>
                          <m:sub>
                            <m:r>
                              <a:rPr lang="en-IN" sz="2400" i="1">
                                <a:latin typeface="Cambria Math" panose="02040503050406030204" pitchFamily="18" charset="0"/>
                                <a:sym typeface="Symbol" panose="05050102010706020507" pitchFamily="18" charset="2"/>
                              </a:rPr>
                              <m:t>𝑓𝑝</m:t>
                            </m:r>
                          </m:sub>
                        </m:sSub>
                      </m:e>
                    </m:d>
                  </m:oMath>
                </a14:m>
                <a:r>
                  <a:rPr lang="en-IN" sz="2400" dirty="0"/>
                  <a:t> is the gain of information at a node, which is shown in the figure beside, </a:t>
                </a:r>
                <a14:m>
                  <m:oMath xmlns:m="http://schemas.openxmlformats.org/officeDocument/2006/math">
                    <m:r>
                      <a:rPr lang="en-IN" sz="2400" i="1">
                        <a:latin typeface="Cambria Math" panose="02040503050406030204" pitchFamily="18" charset="0"/>
                      </a:rPr>
                      <m:t>𝐼</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r>
                              <a:rPr lang="en-IN" sz="2400" i="1">
                                <a:latin typeface="Cambria Math" panose="02040503050406030204" pitchFamily="18" charset="0"/>
                              </a:rPr>
                              <m:t>3</m:t>
                            </m:r>
                          </m:sub>
                        </m:sSub>
                      </m:e>
                    </m:d>
                    <m:r>
                      <a:rPr lang="en-IN" sz="2400" i="1">
                        <a:latin typeface="Cambria Math" panose="02040503050406030204" pitchFamily="18" charset="0"/>
                      </a:rPr>
                      <m:t>&lt;</m:t>
                    </m:r>
                    <m:r>
                      <a:rPr lang="en-IN" sz="2400" i="1">
                        <a:latin typeface="Cambria Math" panose="02040503050406030204" pitchFamily="18" charset="0"/>
                      </a:rPr>
                      <m:t>𝐼</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r>
                              <a:rPr lang="en-IN" sz="2400" i="1">
                                <a:latin typeface="Cambria Math" panose="02040503050406030204" pitchFamily="18" charset="0"/>
                              </a:rPr>
                              <m:t>2</m:t>
                            </m:r>
                          </m:sub>
                        </m:sSub>
                      </m:e>
                    </m:d>
                    <m:r>
                      <a:rPr lang="en-IN" sz="2400">
                        <a:latin typeface="Cambria Math" panose="02040503050406030204" pitchFamily="18" charset="0"/>
                      </a:rPr>
                      <m:t>&lt;</m:t>
                    </m:r>
                    <m:r>
                      <a:rPr lang="en-IN" sz="2400" i="1">
                        <a:latin typeface="Cambria Math" panose="02040503050406030204" pitchFamily="18" charset="0"/>
                      </a:rPr>
                      <m:t>𝐼</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r>
                              <a:rPr lang="en-IN" sz="2400" i="1">
                                <a:latin typeface="Cambria Math" panose="02040503050406030204" pitchFamily="18" charset="0"/>
                              </a:rPr>
                              <m:t>1</m:t>
                            </m:r>
                          </m:sub>
                        </m:sSub>
                      </m:e>
                    </m:d>
                  </m:oMath>
                </a14:m>
                <a:r>
                  <a:rPr lang="en-IN" sz="2400" dirty="0"/>
                  <a:t>. The total amount of unknown area in a circle of fixed radius around the frontier point is used to find this cost.</a:t>
                </a:r>
              </a:p>
              <a:p>
                <a14:m>
                  <m:oMath xmlns:m="http://schemas.openxmlformats.org/officeDocument/2006/math">
                    <m:r>
                      <a:rPr lang="en-IN" sz="2400" i="1">
                        <a:latin typeface="Cambria Math" panose="02040503050406030204" pitchFamily="18" charset="0"/>
                        <a:sym typeface="Symbol" panose="05050102010706020507" pitchFamily="18" charset="2"/>
                      </a:rPr>
                      <m:t></m:t>
                    </m:r>
                    <m:r>
                      <a:rPr lang="en-IN" sz="2400" i="1">
                        <a:latin typeface="Cambria Math" panose="02040503050406030204" pitchFamily="18" charset="0"/>
                        <a:sym typeface="Symbol" panose="05050102010706020507" pitchFamily="18" charset="2"/>
                      </a:rPr>
                      <m:t>h</m:t>
                    </m:r>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𝑓𝑝</m:t>
                        </m:r>
                      </m:sub>
                    </m:sSub>
                    <m:r>
                      <m:rPr>
                        <m:nor/>
                      </m:rPr>
                      <a:rPr lang="pt-BR" sz="2400"/>
                      <m:t>;</m:t>
                    </m:r>
                    <m:sSub>
                      <m:sSubPr>
                        <m:ctrlPr>
                          <a:rPr lang="pt-BR"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𝑟</m:t>
                        </m:r>
                      </m:sub>
                    </m:sSub>
                    <m:r>
                      <m:rPr>
                        <m:nor/>
                      </m:rPr>
                      <a:rPr lang="pt-BR" sz="2400"/>
                      <m:t>)</m:t>
                    </m:r>
                  </m:oMath>
                </a14:m>
                <a:r>
                  <a:rPr lang="en-IN" sz="2400" dirty="0"/>
                  <a:t> accommodate the hysteresis effect of navigation on information and account for comparability of the two metric.</a:t>
                </a:r>
              </a:p>
              <a:p>
                <a:r>
                  <a:rPr lang="en-IN" sz="2400" dirty="0"/>
                  <a:t>The frontier point having highest revenue for an agent is assigned to that agent for exploration.</a:t>
                </a:r>
              </a:p>
            </p:txBody>
          </p:sp>
        </mc:Choice>
        <mc:Fallback xmlns="">
          <p:sp>
            <p:nvSpPr>
              <p:cNvPr id="3" name="Content Placeholder 2">
                <a:extLst>
                  <a:ext uri="{FF2B5EF4-FFF2-40B4-BE49-F238E27FC236}">
                    <a16:creationId xmlns:a16="http://schemas.microsoft.com/office/drawing/2014/main" id="{5B348B52-C2F0-4351-B075-752A6E00D50C}"/>
                  </a:ext>
                </a:extLst>
              </p:cNvPr>
              <p:cNvSpPr>
                <a:spLocks noGrp="1" noRot="1" noChangeAspect="1" noMove="1" noResize="1" noEditPoints="1" noAdjustHandles="1" noChangeArrowheads="1" noChangeShapeType="1" noTextEdit="1"/>
              </p:cNvSpPr>
              <p:nvPr>
                <p:ph idx="1"/>
              </p:nvPr>
            </p:nvSpPr>
            <p:spPr>
              <a:blipFill>
                <a:blip r:embed="rId2"/>
                <a:stretch>
                  <a:fillRect l="-815" t="-1627" r="-906"/>
                </a:stretch>
              </a:blipFill>
            </p:spPr>
            <p:txBody>
              <a:bodyPr/>
              <a:lstStyle/>
              <a:p>
                <a:r>
                  <a:rPr lang="en-IN">
                    <a:noFill/>
                  </a:rPr>
                  <a:t> </a:t>
                </a:r>
              </a:p>
            </p:txBody>
          </p:sp>
        </mc:Fallback>
      </mc:AlternateContent>
      <p:pic>
        <p:nvPicPr>
          <p:cNvPr id="12" name="Content Placeholder 3">
            <a:extLst>
              <a:ext uri="{FF2B5EF4-FFF2-40B4-BE49-F238E27FC236}">
                <a16:creationId xmlns:a16="http://schemas.microsoft.com/office/drawing/2014/main" id="{B9C27770-F997-4C6A-AAA5-6B82EB77CB6B}"/>
              </a:ext>
            </a:extLst>
          </p:cNvPr>
          <p:cNvPicPr>
            <a:picLocks noGrp="1" noChangeAspect="1"/>
          </p:cNvPicPr>
          <p:nvPr>
            <p:ph sz="half" idx="1"/>
          </p:nvPr>
        </p:nvPicPr>
        <p:blipFill>
          <a:blip r:embed="rId3"/>
          <a:stretch>
            <a:fillRect/>
          </a:stretch>
        </p:blipFill>
        <p:spPr>
          <a:xfrm>
            <a:off x="947500" y="2455390"/>
            <a:ext cx="3650393" cy="3544302"/>
          </a:xfrm>
          <a:prstGeom prst="rect">
            <a:avLst/>
          </a:prstGeom>
        </p:spPr>
      </p:pic>
    </p:spTree>
    <p:extLst>
      <p:ext uri="{BB962C8B-B14F-4D97-AF65-F5344CB8AC3E}">
        <p14:creationId xmlns:p14="http://schemas.microsoft.com/office/powerpoint/2010/main" val="525711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fontScale="90000"/>
          </a:bodyPr>
          <a:lstStyle/>
          <a:p>
            <a:r>
              <a:rPr lang="en-IN" dirty="0"/>
              <a:t>Global and Strict Frontier Assignment</a:t>
            </a:r>
          </a:p>
        </p:txBody>
      </p:sp>
      <p:sp>
        <p:nvSpPr>
          <p:cNvPr id="11" name="Text Placeholder 10">
            <a:extLst>
              <a:ext uri="{FF2B5EF4-FFF2-40B4-BE49-F238E27FC236}">
                <a16:creationId xmlns:a16="http://schemas.microsoft.com/office/drawing/2014/main" id="{9BE04CE2-8FE2-4956-8BBE-8EB5AB7F064B}"/>
              </a:ext>
            </a:extLst>
          </p:cNvPr>
          <p:cNvSpPr>
            <a:spLocks noGrp="1"/>
          </p:cNvSpPr>
          <p:nvPr>
            <p:ph sz="half" idx="2"/>
          </p:nvPr>
        </p:nvSpPr>
        <p:spPr/>
        <p:txBody>
          <a:bodyPr>
            <a:normAutofit fontScale="92500"/>
          </a:bodyPr>
          <a:lstStyle/>
          <a:p>
            <a:r>
              <a:rPr lang="en-IN" sz="1800" dirty="0"/>
              <a:t>We multiple agents are achieving a task then the time taken by agents to achieve tha task is decided by the agent which takes the maximum time to complete the job. We need to keep this fact when assigning frontiers to the agents for investigation. </a:t>
            </a:r>
          </a:p>
          <a:p>
            <a:r>
              <a:rPr lang="en-IN" sz="1800" dirty="0"/>
              <a:t>As we can see here in the figure the total time taken by the robots to complete the task is greatly reduced if they follow the second assignment rather than the first one, in former the time taken by them is balanced while in the later the </a:t>
            </a:r>
            <a:r>
              <a:rPr lang="en-IN" sz="1800" dirty="0" err="1"/>
              <a:t>the</a:t>
            </a:r>
            <a:r>
              <a:rPr lang="en-IN" sz="1800" dirty="0"/>
              <a:t> second robot takes comparably higher time this delaying the whole process.</a:t>
            </a:r>
          </a:p>
          <a:p>
            <a:r>
              <a:rPr lang="en-IN" sz="1800" dirty="0"/>
              <a:t>Rather than assigning frontiers to agents on a first come first serve basis we perform a global frontier assignment where rather than maximising the Revenue Gain per agent we maximise the total Revenue Gain of the whole system of agents i.e. the summation of their total revenue. </a:t>
            </a:r>
          </a:p>
        </p:txBody>
      </p:sp>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21</a:t>
            </a:fld>
            <a:endParaRPr lang="en-IN"/>
          </a:p>
        </p:txBody>
      </p:sp>
      <p:sp>
        <p:nvSpPr>
          <p:cNvPr id="10" name="Text Placeholder 9">
            <a:extLst>
              <a:ext uri="{FF2B5EF4-FFF2-40B4-BE49-F238E27FC236}">
                <a16:creationId xmlns:a16="http://schemas.microsoft.com/office/drawing/2014/main" id="{F1BEF438-19F7-4AAC-84EB-601B903A2D32}"/>
              </a:ext>
            </a:extLst>
          </p:cNvPr>
          <p:cNvSpPr>
            <a:spLocks noGrp="1"/>
          </p:cNvSpPr>
          <p:nvPr>
            <p:ph type="body" sz="quarter" idx="13"/>
          </p:nvPr>
        </p:nvSpPr>
        <p:spPr/>
        <p:txBody>
          <a:bodyPr>
            <a:normAutofit/>
          </a:bodyPr>
          <a:lstStyle/>
          <a:p>
            <a:r>
              <a:rPr lang="en-IN" dirty="0"/>
              <a:t>MODIFICATIONS TO FRONTIER DETECTION AND ASSIGNMENT</a:t>
            </a:r>
          </a:p>
        </p:txBody>
      </p:sp>
      <p:pic>
        <p:nvPicPr>
          <p:cNvPr id="15" name="Content Placeholder 14">
            <a:extLst>
              <a:ext uri="{FF2B5EF4-FFF2-40B4-BE49-F238E27FC236}">
                <a16:creationId xmlns:a16="http://schemas.microsoft.com/office/drawing/2014/main" id="{7D5D4A70-BA3F-47FF-87A4-3747776C05ED}"/>
              </a:ext>
            </a:extLst>
          </p:cNvPr>
          <p:cNvPicPr>
            <a:picLocks noGrp="1" noChangeAspect="1"/>
          </p:cNvPicPr>
          <p:nvPr>
            <p:ph sz="half" idx="1"/>
          </p:nvPr>
        </p:nvPicPr>
        <p:blipFill>
          <a:blip r:embed="rId2" cstate="print">
            <a:extLst>
              <a:ext uri="{28A0092B-C50C-407E-A947-70E740481C1C}">
                <a14:useLocalDpi xmlns:a14="http://schemas.microsoft.com/office/drawing/2010/main"/>
              </a:ext>
            </a:extLst>
          </a:blip>
          <a:stretch>
            <a:fillRect/>
          </a:stretch>
        </p:blipFill>
        <p:spPr>
          <a:xfrm>
            <a:off x="847725" y="1430589"/>
            <a:ext cx="5327650" cy="4469898"/>
          </a:xfrm>
          <a:prstGeom prst="rect">
            <a:avLst/>
          </a:prstGeom>
        </p:spPr>
      </p:pic>
    </p:spTree>
    <p:extLst>
      <p:ext uri="{BB962C8B-B14F-4D97-AF65-F5344CB8AC3E}">
        <p14:creationId xmlns:p14="http://schemas.microsoft.com/office/powerpoint/2010/main" val="220191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fontScale="90000"/>
          </a:bodyPr>
          <a:lstStyle/>
          <a:p>
            <a:r>
              <a:rPr lang="en-IN" dirty="0"/>
              <a:t>Global and Strict Frontier Assignment</a:t>
            </a:r>
          </a:p>
        </p:txBody>
      </p:sp>
      <mc:AlternateContent xmlns:mc="http://schemas.openxmlformats.org/markup-compatibility/2006" xmlns:a14="http://schemas.microsoft.com/office/drawing/2010/main">
        <mc:Choice Requires="a14">
          <p:sp>
            <p:nvSpPr>
              <p:cNvPr id="11" name="Text Placeholder 10">
                <a:extLst>
                  <a:ext uri="{FF2B5EF4-FFF2-40B4-BE49-F238E27FC236}">
                    <a16:creationId xmlns:a16="http://schemas.microsoft.com/office/drawing/2014/main" id="{9BE04CE2-8FE2-4956-8BBE-8EB5AB7F064B}"/>
                  </a:ext>
                </a:extLst>
              </p:cNvPr>
              <p:cNvSpPr>
                <a:spLocks noGrp="1"/>
              </p:cNvSpPr>
              <p:nvPr>
                <p:ph sz="half" idx="2"/>
              </p:nvPr>
            </p:nvSpPr>
            <p:spPr/>
            <p:txBody>
              <a:bodyPr>
                <a:normAutofit/>
              </a:bodyPr>
              <a:lstStyle/>
              <a:p>
                <a:pPr>
                  <a:spcAft>
                    <a:spcPts val="1200"/>
                  </a:spcAft>
                </a:pPr>
                <a:r>
                  <a:rPr lang="en-IN" dirty="0"/>
                  <a:t>If the Revenue of a specific agent-frontier combination is higher than </a:t>
                </a:r>
                <a:r>
                  <a:rPr lang="en-IN" dirty="0" err="1"/>
                  <a:t>R</a:t>
                </a:r>
                <a:r>
                  <a:rPr lang="en-IN" baseline="-25000" dirty="0" err="1"/>
                  <a:t>thresh</a:t>
                </a:r>
                <a:r>
                  <a:rPr lang="en-IN" baseline="-25000" dirty="0"/>
                  <a:t> </a:t>
                </a:r>
                <a:r>
                  <a:rPr lang="en-IN" dirty="0"/>
                  <a:t>then we neglect the whole set of  assignment</a:t>
                </a:r>
              </a:p>
              <a:p>
                <a:pPr marL="0" indent="0">
                  <a:spcAft>
                    <a:spcPts val="1200"/>
                  </a:spcAft>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𝑖𝑓</m:t>
                      </m:r>
                      <m:r>
                        <a:rPr lang="en-IN" b="0" i="1" smtClean="0">
                          <a:latin typeface="Cambria Math" panose="02040503050406030204" pitchFamily="18" charset="0"/>
                        </a:rPr>
                        <m:t> </m:t>
                      </m:r>
                      <m:r>
                        <a:rPr lang="en-IN" i="1">
                          <a:latin typeface="Cambria Math" panose="02040503050406030204" pitchFamily="18" charset="0"/>
                        </a:rPr>
                        <m:t>𝑅</m:t>
                      </m:r>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𝑎</m:t>
                              </m:r>
                            </m:e>
                            <m:sub>
                              <m:r>
                                <a:rPr lang="en-IN" i="1">
                                  <a:latin typeface="Cambria Math" panose="02040503050406030204" pitchFamily="18" charset="0"/>
                                </a:rPr>
                                <m:t>𝑟</m:t>
                              </m:r>
                              <m:r>
                                <a:rPr lang="en-IN" i="1">
                                  <a:latin typeface="Cambria Math" panose="02040503050406030204" pitchFamily="18" charset="0"/>
                                </a:rPr>
                                <m:t>,</m:t>
                              </m:r>
                              <m:r>
                                <a:rPr lang="en-IN" i="1">
                                  <a:latin typeface="Cambria Math" panose="02040503050406030204" pitchFamily="18" charset="0"/>
                                </a:rPr>
                                <m:t>𝑖</m:t>
                              </m:r>
                            </m:sub>
                            <m:sup>
                              <m:r>
                                <a:rPr lang="en-IN" i="1">
                                  <a:latin typeface="Cambria Math" panose="02040503050406030204" pitchFamily="18" charset="0"/>
                                </a:rPr>
                                <m:t>𝑛</m:t>
                              </m:r>
                            </m:sup>
                          </m:sSubSup>
                        </m:e>
                      </m:d>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𝑡h𝑟𝑒𝑠h</m:t>
                          </m:r>
                        </m:sub>
                      </m:sSub>
                      <m:r>
                        <a:rPr lang="en-IN" b="0" i="1" smtClean="0">
                          <a:latin typeface="Cambria Math" panose="02040503050406030204" pitchFamily="18" charset="0"/>
                        </a:rPr>
                        <m:t> </m:t>
                      </m:r>
                      <m:r>
                        <a:rPr lang="en-IN" b="0" i="1" smtClean="0">
                          <a:latin typeface="Cambria Math" panose="02040503050406030204" pitchFamily="18" charset="0"/>
                        </a:rPr>
                        <m:t>𝑡h𝑒𝑛</m:t>
                      </m:r>
                      <m:r>
                        <a:rPr lang="en-IN" b="0" i="1" smtClean="0">
                          <a:latin typeface="Cambria Math" panose="02040503050406030204" pitchFamily="18" charset="0"/>
                        </a:rPr>
                        <m:t> </m:t>
                      </m:r>
                      <m:r>
                        <a:rPr lang="en-IN" b="0" i="1" smtClean="0">
                          <a:latin typeface="Cambria Math" panose="02040503050406030204" pitchFamily="18" charset="0"/>
                        </a:rPr>
                        <m:t>𝑑𝑜</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m:t>
                          </m:r>
                        </m:sup>
                      </m:sSup>
                      <m:r>
                        <a:rPr lang="en-IN" b="0" i="1" smtClean="0">
                          <a:latin typeface="Cambria Math" panose="02040503050406030204" pitchFamily="18" charset="0"/>
                        </a:rPr>
                        <m:t>𝑡</m:t>
                      </m:r>
                      <m:r>
                        <a:rPr lang="en-IN" b="0" i="1" smtClean="0">
                          <a:latin typeface="Cambria Math" panose="02040503050406030204" pitchFamily="18" charset="0"/>
                        </a:rPr>
                        <m:t> </m:t>
                      </m:r>
                      <m:r>
                        <a:rPr lang="en-IN" b="0" i="1" smtClean="0">
                          <a:latin typeface="Cambria Math" panose="02040503050406030204" pitchFamily="18" charset="0"/>
                        </a:rPr>
                        <m:t>𝑐h𝑒𝑐𝑘</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oMath>
                  </m:oMathPara>
                </a14:m>
                <a:endParaRPr lang="en-IN" b="0" dirty="0"/>
              </a:p>
              <a:p>
                <a:r>
                  <a:rPr lang="en-IN" dirty="0"/>
                  <a:t>This helps us reduce the total set across which we need to iterate for finding the best possible assignment. If this action empties the set then we don’t perform any frontier assignment and allow the agents to backtrack naturally.</a:t>
                </a:r>
              </a:p>
            </p:txBody>
          </p:sp>
        </mc:Choice>
        <mc:Fallback xmlns="">
          <p:sp>
            <p:nvSpPr>
              <p:cNvPr id="11" name="Text Placeholder 10">
                <a:extLst>
                  <a:ext uri="{FF2B5EF4-FFF2-40B4-BE49-F238E27FC236}">
                    <a16:creationId xmlns:a16="http://schemas.microsoft.com/office/drawing/2014/main" id="{9BE04CE2-8FE2-4956-8BBE-8EB5AB7F064B}"/>
                  </a:ext>
                </a:extLst>
              </p:cNvPr>
              <p:cNvSpPr>
                <a:spLocks noGrp="1" noRot="1" noChangeAspect="1" noMove="1" noResize="1" noEditPoints="1" noAdjustHandles="1" noChangeArrowheads="1" noChangeShapeType="1" noTextEdit="1"/>
              </p:cNvSpPr>
              <p:nvPr>
                <p:ph sz="half" idx="2"/>
              </p:nvPr>
            </p:nvSpPr>
            <p:spPr>
              <a:blipFill>
                <a:blip r:embed="rId2"/>
                <a:stretch>
                  <a:fillRect l="-1030" t="-607" r="-1144"/>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22</a:t>
            </a:fld>
            <a:endParaRPr lang="en-IN"/>
          </a:p>
        </p:txBody>
      </p:sp>
      <p:sp>
        <p:nvSpPr>
          <p:cNvPr id="10" name="Text Placeholder 9">
            <a:extLst>
              <a:ext uri="{FF2B5EF4-FFF2-40B4-BE49-F238E27FC236}">
                <a16:creationId xmlns:a16="http://schemas.microsoft.com/office/drawing/2014/main" id="{F1BEF438-19F7-4AAC-84EB-601B903A2D32}"/>
              </a:ext>
            </a:extLst>
          </p:cNvPr>
          <p:cNvSpPr>
            <a:spLocks noGrp="1"/>
          </p:cNvSpPr>
          <p:nvPr>
            <p:ph type="body" sz="quarter" idx="13"/>
          </p:nvPr>
        </p:nvSpPr>
        <p:spPr/>
        <p:txBody>
          <a:bodyPr>
            <a:normAutofit/>
          </a:bodyPr>
          <a:lstStyle/>
          <a:p>
            <a:r>
              <a:rPr lang="en-IN" dirty="0"/>
              <a:t>MODIFICATIONS TO FRONTIER DETECTION AND 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774852-732C-464D-8F30-041BBBF429FC}"/>
                  </a:ext>
                </a:extLst>
              </p:cNvPr>
              <p:cNvSpPr>
                <a:spLocks noGrp="1"/>
              </p:cNvSpPr>
              <p:nvPr>
                <p:ph sz="half" idx="1"/>
              </p:nvPr>
            </p:nvSpPr>
            <p:spPr/>
            <p:txBody>
              <a:bodyPr>
                <a:normAutofit/>
              </a:bodyPr>
              <a:lstStyle/>
              <a:p>
                <a:r>
                  <a:rPr lang="en-IN" dirty="0"/>
                  <a:t>Agents are iterated through all possible combinations of agent-frontier assignment and the assignment with highest total revenue is chose.</a:t>
                </a:r>
              </a:p>
              <a:p>
                <a:pPr marL="0" indent="0">
                  <a:buNone/>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argmax</m:t>
                              </m:r>
                            </m:e>
                            <m:li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b="0" i="1" smtClean="0">
                                      <a:latin typeface="Cambria Math" panose="02040503050406030204" pitchFamily="18" charset="0"/>
                                    </a:rPr>
                                    <m:t>2</m:t>
                                  </m:r>
                                </m:sub>
                              </m:sSub>
                              <m:r>
                                <a:rPr lang="en-IN" b="0" i="1" smtClean="0">
                                  <a:latin typeface="Cambria Math" panose="02040503050406030204" pitchFamily="18" charset="0"/>
                                </a:rPr>
                                <m:t>,….]</m:t>
                              </m:r>
                            </m:lim>
                          </m:limLow>
                        </m:fName>
                        <m:e>
                          <m:nary>
                            <m:naryPr>
                              <m:chr m:val="∑"/>
                              <m:supHide m:val="on"/>
                              <m:ctrlPr>
                                <a:rPr lang="en-IN" b="0" i="1" smtClean="0">
                                  <a:latin typeface="Cambria Math" panose="02040503050406030204" pitchFamily="18" charset="0"/>
                                </a:rPr>
                              </m:ctrlPr>
                            </m:naryPr>
                            <m: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𝑖</m:t>
                                  </m:r>
                                </m:sub>
                                <m:sup>
                                  <m:r>
                                    <a:rPr lang="en-IN" b="0" i="1" smtClean="0">
                                      <a:latin typeface="Cambria Math" panose="02040503050406030204" pitchFamily="18" charset="0"/>
                                    </a:rPr>
                                    <m:t>𝑛</m:t>
                                  </m:r>
                                </m:sup>
                              </m:sSubSup>
                              <m:r>
                                <m:rPr>
                                  <m:brk m:alnAt="7"/>
                                </m:rP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𝑎</m:t>
                                  </m:r>
                                </m:e>
                                <m:sub>
                                  <m:r>
                                    <a:rPr lang="en-IN" b="0" i="1" smtClean="0">
                                      <a:latin typeface="Cambria Math" panose="02040503050406030204" pitchFamily="18" charset="0"/>
                                      <a:ea typeface="Cambria Math" panose="02040503050406030204" pitchFamily="18" charset="0"/>
                                    </a:rPr>
                                    <m:t>𝑖</m:t>
                                  </m:r>
                                </m:sub>
                              </m:sSub>
                            </m:sub>
                            <m:sup/>
                            <m:e>
                              <m:r>
                                <a:rPr lang="en-IN" b="0" i="1" smtClean="0">
                                  <a:latin typeface="Cambria Math" panose="02040503050406030204" pitchFamily="18" charset="0"/>
                                </a:rPr>
                                <m:t>𝑅</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𝑖</m:t>
                                      </m:r>
                                    </m:sub>
                                    <m:sup>
                                      <m:r>
                                        <a:rPr lang="en-IN" b="0" i="1" smtClean="0">
                                          <a:latin typeface="Cambria Math" panose="02040503050406030204" pitchFamily="18" charset="0"/>
                                        </a:rPr>
                                        <m:t>𝑛</m:t>
                                      </m:r>
                                    </m:sup>
                                  </m:sSubSup>
                                </m:e>
                              </m:d>
                            </m:e>
                          </m:nary>
                        </m:e>
                      </m:func>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IN" sz="1200" b="0" i="1" smtClean="0">
                              <a:latin typeface="Cambria Math" panose="02040503050406030204" pitchFamily="18" charset="0"/>
                            </a:rPr>
                            <m:t>𝑎</m:t>
                          </m:r>
                        </m:e>
                        <m:sub>
                          <m:r>
                            <a:rPr lang="en-IN" sz="1200" b="0" i="1" smtClean="0">
                              <a:latin typeface="Cambria Math" panose="02040503050406030204" pitchFamily="18" charset="0"/>
                            </a:rPr>
                            <m:t>𝑖</m:t>
                          </m:r>
                        </m:sub>
                      </m:sSub>
                      <m:r>
                        <m:rPr>
                          <m:nor/>
                        </m:rPr>
                        <a:rPr lang="en-US" sz="1200"/>
                        <m:t> = </m:t>
                      </m:r>
                      <m:r>
                        <m:rPr>
                          <m:nor/>
                        </m:rPr>
                        <a:rPr lang="en-US" sz="1200"/>
                        <m:t>a</m:t>
                      </m:r>
                      <m:r>
                        <m:rPr>
                          <m:nor/>
                        </m:rPr>
                        <a:rPr lang="en-US" sz="1200"/>
                        <m:t> </m:t>
                      </m:r>
                      <m:r>
                        <m:rPr>
                          <m:nor/>
                        </m:rPr>
                        <a:rPr lang="en-US" sz="1200"/>
                        <m:t>complete</m:t>
                      </m:r>
                      <m:r>
                        <m:rPr>
                          <m:nor/>
                        </m:rPr>
                        <a:rPr lang="en-US" sz="1200"/>
                        <m:t> </m:t>
                      </m:r>
                      <m:r>
                        <m:rPr>
                          <m:nor/>
                        </m:rPr>
                        <a:rPr lang="en-US" sz="1200"/>
                        <m:t>set</m:t>
                      </m:r>
                      <m:r>
                        <m:rPr>
                          <m:nor/>
                        </m:rPr>
                        <a:rPr lang="en-US" sz="1200"/>
                        <m:t> </m:t>
                      </m:r>
                      <m:r>
                        <m:rPr>
                          <m:nor/>
                        </m:rPr>
                        <a:rPr lang="en-US" sz="1200"/>
                        <m:t>of</m:t>
                      </m:r>
                      <m:r>
                        <m:rPr>
                          <m:nor/>
                        </m:rPr>
                        <a:rPr lang="en-US" sz="1200"/>
                        <m:t> </m:t>
                      </m:r>
                      <m:r>
                        <m:rPr>
                          <m:nor/>
                        </m:rPr>
                        <a:rPr lang="en-US" sz="1200"/>
                        <m:t>frontier</m:t>
                      </m:r>
                      <m:r>
                        <m:rPr>
                          <m:nor/>
                        </m:rPr>
                        <a:rPr lang="en-US" sz="1200"/>
                        <m:t> </m:t>
                      </m:r>
                      <m:r>
                        <m:rPr>
                          <m:nor/>
                        </m:rPr>
                        <a:rPr lang="en-US" sz="1200"/>
                        <m:t>assignment</m:t>
                      </m:r>
                      <m:r>
                        <m:rPr>
                          <m:nor/>
                        </m:rPr>
                        <a:rPr lang="en-US" sz="1200"/>
                        <m:t> </m:t>
                      </m:r>
                    </m:oMath>
                  </m:oMathPara>
                </a14:m>
                <a:endParaRPr lang="en-IN" sz="1200" dirty="0"/>
              </a:p>
              <a:p>
                <a:pPr marL="0" indent="0">
                  <a:buNone/>
                </a:pP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rPr>
                          </m:ctrlPr>
                        </m:sSubSupPr>
                        <m:e>
                          <m:r>
                            <a:rPr lang="en-IN" sz="1200" b="0" i="1" smtClean="0">
                              <a:latin typeface="Cambria Math" panose="02040503050406030204" pitchFamily="18" charset="0"/>
                            </a:rPr>
                            <m:t>𝑎</m:t>
                          </m:r>
                        </m:e>
                        <m:sub>
                          <m:r>
                            <a:rPr lang="en-IN" sz="1200" b="0" i="1" smtClean="0">
                              <a:latin typeface="Cambria Math" panose="02040503050406030204" pitchFamily="18" charset="0"/>
                            </a:rPr>
                            <m:t>𝑟</m:t>
                          </m:r>
                          <m:r>
                            <a:rPr lang="en-IN" sz="1200" b="0" i="1" smtClean="0">
                              <a:latin typeface="Cambria Math" panose="02040503050406030204" pitchFamily="18" charset="0"/>
                            </a:rPr>
                            <m:t>,</m:t>
                          </m:r>
                          <m:r>
                            <a:rPr lang="en-IN" sz="1200" b="0" i="1" smtClean="0">
                              <a:latin typeface="Cambria Math" panose="02040503050406030204" pitchFamily="18" charset="0"/>
                            </a:rPr>
                            <m:t>𝑖</m:t>
                          </m:r>
                        </m:sub>
                        <m:sup>
                          <m:r>
                            <a:rPr lang="en-IN" sz="1200" b="0" i="1" smtClean="0">
                              <a:latin typeface="Cambria Math" panose="02040503050406030204" pitchFamily="18" charset="0"/>
                            </a:rPr>
                            <m:t>𝑛</m:t>
                          </m:r>
                        </m:sup>
                      </m:sSubSup>
                      <m:r>
                        <m:rPr>
                          <m:nor/>
                        </m:rPr>
                        <a:rPr lang="en-US" sz="1200"/>
                        <m:t>= </m:t>
                      </m:r>
                      <m:r>
                        <m:rPr>
                          <m:nor/>
                        </m:rPr>
                        <a:rPr lang="en-US" sz="1200"/>
                        <m:t>assignment</m:t>
                      </m:r>
                      <m:r>
                        <m:rPr>
                          <m:nor/>
                        </m:rPr>
                        <a:rPr lang="en-US" sz="1200"/>
                        <m:t> </m:t>
                      </m:r>
                      <m:r>
                        <m:rPr>
                          <m:nor/>
                        </m:rPr>
                        <a:rPr lang="en-US" sz="1200"/>
                        <m:t>of</m:t>
                      </m:r>
                      <m:r>
                        <m:rPr>
                          <m:nor/>
                        </m:rPr>
                        <a:rPr lang="en-US" sz="1200"/>
                        <m:t> </m:t>
                      </m:r>
                      <m:r>
                        <m:rPr>
                          <m:nor/>
                        </m:rPr>
                        <a:rPr lang="en-US" sz="1200"/>
                        <m:t>nth</m:t>
                      </m:r>
                      <m:r>
                        <m:rPr>
                          <m:nor/>
                        </m:rPr>
                        <a:rPr lang="en-US" sz="1200"/>
                        <m:t> </m:t>
                      </m:r>
                      <m:r>
                        <m:rPr>
                          <m:nor/>
                        </m:rPr>
                        <a:rPr lang="en-US" sz="1200"/>
                        <m:t>frontier</m:t>
                      </m:r>
                      <m:r>
                        <m:rPr>
                          <m:nor/>
                        </m:rPr>
                        <a:rPr lang="en-US" sz="1200"/>
                        <m:t> </m:t>
                      </m:r>
                      <m:r>
                        <m:rPr>
                          <m:nor/>
                        </m:rPr>
                        <a:rPr lang="en-US" sz="1200"/>
                        <m:t>to</m:t>
                      </m:r>
                      <m:r>
                        <m:rPr>
                          <m:nor/>
                        </m:rPr>
                        <a:rPr lang="en-US" sz="1200"/>
                        <m:t> </m:t>
                      </m:r>
                      <m:r>
                        <m:rPr>
                          <m:nor/>
                        </m:rPr>
                        <a:rPr lang="en-US" sz="1200"/>
                        <m:t>rth</m:t>
                      </m:r>
                      <m:r>
                        <m:rPr>
                          <m:nor/>
                        </m:rPr>
                        <a:rPr lang="en-US" sz="1200"/>
                        <m:t> </m:t>
                      </m:r>
                      <m:r>
                        <m:rPr>
                          <m:nor/>
                        </m:rPr>
                        <a:rPr lang="en-US" sz="1200"/>
                        <m:t>agent</m:t>
                      </m:r>
                      <m:r>
                        <m:rPr>
                          <m:nor/>
                        </m:rPr>
                        <a:rPr lang="en-US" sz="1200"/>
                        <m:t> </m:t>
                      </m:r>
                      <m:r>
                        <m:rPr>
                          <m:nor/>
                        </m:rPr>
                        <a:rPr lang="en-US" sz="1200"/>
                        <m:t>in</m:t>
                      </m:r>
                      <m:r>
                        <m:rPr>
                          <m:nor/>
                        </m:rPr>
                        <a:rPr lang="en-US" sz="1200"/>
                        <m:t> </m:t>
                      </m:r>
                      <m:r>
                        <m:rPr>
                          <m:nor/>
                        </m:rPr>
                        <a:rPr lang="en-US" sz="1200"/>
                        <m:t>the</m:t>
                      </m:r>
                      <m:r>
                        <m:rPr>
                          <m:nor/>
                        </m:rPr>
                        <a:rPr lang="en-US" sz="1200"/>
                        <m:t> </m:t>
                      </m:r>
                      <m:r>
                        <m:rPr>
                          <m:nor/>
                        </m:rPr>
                        <a:rPr lang="en-US" sz="1200"/>
                        <m:t>ith</m:t>
                      </m:r>
                      <m:r>
                        <m:rPr>
                          <m:nor/>
                        </m:rPr>
                        <a:rPr lang="en-US" sz="1200"/>
                        <m:t> </m:t>
                      </m:r>
                      <m:r>
                        <m:rPr>
                          <m:nor/>
                        </m:rPr>
                        <a:rPr lang="en-US" sz="1200"/>
                        <m:t>set</m:t>
                      </m:r>
                      <m:r>
                        <m:rPr>
                          <m:nor/>
                        </m:rPr>
                        <a:rPr lang="en-US" sz="1200"/>
                        <m:t> </m:t>
                      </m:r>
                      <m:r>
                        <m:rPr>
                          <m:nor/>
                        </m:rPr>
                        <a:rPr lang="en-US" sz="1200"/>
                        <m:t>of</m:t>
                      </m:r>
                      <m:r>
                        <m:rPr>
                          <m:nor/>
                        </m:rPr>
                        <a:rPr lang="en-US" sz="1200"/>
                        <m:t> </m:t>
                      </m:r>
                      <m:r>
                        <m:rPr>
                          <m:nor/>
                        </m:rPr>
                        <a:rPr lang="en-US" sz="1200"/>
                        <m:t>assignment</m:t>
                      </m:r>
                    </m:oMath>
                  </m:oMathPara>
                </a14:m>
                <a:endParaRPr lang="en-IN" sz="1200" dirty="0"/>
              </a:p>
              <a:p>
                <a:r>
                  <a:rPr lang="en-IN" dirty="0"/>
                  <a:t>We know that as the number of frontiers rise the total number of possible assignments i.e. </a:t>
                </a:r>
                <a:r>
                  <a:rPr lang="en-IN" b="1" dirty="0"/>
                  <a:t>set of a</a:t>
                </a:r>
                <a:r>
                  <a:rPr lang="en-IN" b="1" baseline="-25000" dirty="0"/>
                  <a:t>i </a:t>
                </a:r>
                <a:r>
                  <a:rPr lang="en-IN" dirty="0"/>
                  <a:t>can increase exponentially so to tackle it we set another condition on the Revenue Gain which is called </a:t>
                </a:r>
                <a:r>
                  <a:rPr lang="en-IN" dirty="0" err="1"/>
                  <a:t>R</a:t>
                </a:r>
                <a:r>
                  <a:rPr lang="en-IN" baseline="-25000" dirty="0" err="1"/>
                  <a:t>thresh</a:t>
                </a:r>
                <a:r>
                  <a:rPr lang="en-IN" baseline="-25000" dirty="0"/>
                  <a:t> </a:t>
                </a:r>
                <a:r>
                  <a:rPr lang="en-IN" dirty="0"/>
                  <a:t>.</a:t>
                </a:r>
                <a:endParaRPr lang="en-IN" b="0" dirty="0"/>
              </a:p>
            </p:txBody>
          </p:sp>
        </mc:Choice>
        <mc:Fallback xmlns="">
          <p:sp>
            <p:nvSpPr>
              <p:cNvPr id="3" name="Content Placeholder 2">
                <a:extLst>
                  <a:ext uri="{FF2B5EF4-FFF2-40B4-BE49-F238E27FC236}">
                    <a16:creationId xmlns:a16="http://schemas.microsoft.com/office/drawing/2014/main" id="{9E774852-732C-464D-8F30-041BBBF429FC}"/>
                  </a:ext>
                </a:extLst>
              </p:cNvPr>
              <p:cNvSpPr>
                <a:spLocks noGrp="1" noRot="1" noChangeAspect="1" noMove="1" noResize="1" noEditPoints="1" noAdjustHandles="1" noChangeArrowheads="1" noChangeShapeType="1" noTextEdit="1"/>
              </p:cNvSpPr>
              <p:nvPr>
                <p:ph sz="half" idx="1"/>
              </p:nvPr>
            </p:nvSpPr>
            <p:spPr>
              <a:blipFill>
                <a:blip r:embed="rId3"/>
                <a:stretch>
                  <a:fillRect l="-1030" t="-607" r="-1259"/>
                </a:stretch>
              </a:blipFill>
            </p:spPr>
            <p:txBody>
              <a:bodyPr/>
              <a:lstStyle/>
              <a:p>
                <a:r>
                  <a:rPr lang="en-IN">
                    <a:noFill/>
                  </a:rPr>
                  <a:t> </a:t>
                </a:r>
              </a:p>
            </p:txBody>
          </p:sp>
        </mc:Fallback>
      </mc:AlternateContent>
    </p:spTree>
    <p:extLst>
      <p:ext uri="{BB962C8B-B14F-4D97-AF65-F5344CB8AC3E}">
        <p14:creationId xmlns:p14="http://schemas.microsoft.com/office/powerpoint/2010/main" val="280723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B94B71-24C3-4859-AEE6-8B3F20D94F28}"/>
              </a:ext>
            </a:extLst>
          </p:cNvPr>
          <p:cNvSpPr>
            <a:spLocks noGrp="1"/>
          </p:cNvSpPr>
          <p:nvPr>
            <p:ph type="ctrTitle"/>
          </p:nvPr>
        </p:nvSpPr>
        <p:spPr/>
        <p:txBody>
          <a:bodyPr/>
          <a:lstStyle/>
          <a:p>
            <a:r>
              <a:rPr lang="en-IN" dirty="0"/>
              <a:t>Search Processing and Path Planning</a:t>
            </a:r>
          </a:p>
        </p:txBody>
      </p:sp>
      <p:sp>
        <p:nvSpPr>
          <p:cNvPr id="5" name="Footer Placeholder 4">
            <a:extLst>
              <a:ext uri="{FF2B5EF4-FFF2-40B4-BE49-F238E27FC236}">
                <a16:creationId xmlns:a16="http://schemas.microsoft.com/office/drawing/2014/main" id="{159CF699-2DBD-41F7-B828-9E3F7910663B}"/>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9" name="Subtitle 8">
            <a:extLst>
              <a:ext uri="{FF2B5EF4-FFF2-40B4-BE49-F238E27FC236}">
                <a16:creationId xmlns:a16="http://schemas.microsoft.com/office/drawing/2014/main" id="{6B0B9FA6-3A1A-4ED2-BB93-1C2109F18A03}"/>
              </a:ext>
            </a:extLst>
          </p:cNvPr>
          <p:cNvSpPr>
            <a:spLocks noGrp="1"/>
          </p:cNvSpPr>
          <p:nvPr>
            <p:ph type="subTitle" idx="1"/>
          </p:nvPr>
        </p:nvSpPr>
        <p:spPr/>
        <p:txBody>
          <a:bodyPr/>
          <a:lstStyle/>
          <a:p>
            <a:r>
              <a:rPr lang="en-IN" dirty="0"/>
              <a:t>After we have completely built the map we still need to ready it up for traversal by other robots and make it more efficient by connecting naturally disconnected areas and building a path planning algorithm for the map.</a:t>
            </a:r>
          </a:p>
        </p:txBody>
      </p:sp>
      <p:sp>
        <p:nvSpPr>
          <p:cNvPr id="6" name="Slide Number Placeholder 5">
            <a:extLst>
              <a:ext uri="{FF2B5EF4-FFF2-40B4-BE49-F238E27FC236}">
                <a16:creationId xmlns:a16="http://schemas.microsoft.com/office/drawing/2014/main" id="{FBFD95DF-F526-4809-9A42-D15A7DD7D86F}"/>
              </a:ext>
            </a:extLst>
          </p:cNvPr>
          <p:cNvSpPr>
            <a:spLocks noGrp="1"/>
          </p:cNvSpPr>
          <p:nvPr>
            <p:ph type="sldNum" sz="quarter" idx="12"/>
          </p:nvPr>
        </p:nvSpPr>
        <p:spPr/>
        <p:txBody>
          <a:bodyPr/>
          <a:lstStyle/>
          <a:p>
            <a:fld id="{E85640B5-D5A9-4D1D-8757-64DE9F3D7321}" type="slidenum">
              <a:rPr lang="en-IN" smtClean="0"/>
              <a:t>23</a:t>
            </a:fld>
            <a:endParaRPr lang="en-IN"/>
          </a:p>
        </p:txBody>
      </p:sp>
      <p:sp>
        <p:nvSpPr>
          <p:cNvPr id="10" name="Text Placeholder 9">
            <a:extLst>
              <a:ext uri="{FF2B5EF4-FFF2-40B4-BE49-F238E27FC236}">
                <a16:creationId xmlns:a16="http://schemas.microsoft.com/office/drawing/2014/main" id="{E9D4AEF4-AAD7-4F92-BEDF-C8291D7F21F6}"/>
              </a:ext>
            </a:extLst>
          </p:cNvPr>
          <p:cNvSpPr>
            <a:spLocks noGrp="1"/>
          </p:cNvSpPr>
          <p:nvPr>
            <p:ph type="body" sz="quarter" idx="13"/>
          </p:nvPr>
        </p:nvSpPr>
        <p:spPr/>
        <p:txBody>
          <a:bodyPr/>
          <a:lstStyle/>
          <a:p>
            <a:r>
              <a:rPr lang="en-IN" dirty="0"/>
              <a:t>SEARCH PROCESSING AND PATH PLANNING</a:t>
            </a:r>
          </a:p>
        </p:txBody>
      </p:sp>
    </p:spTree>
    <p:extLst>
      <p:ext uri="{BB962C8B-B14F-4D97-AF65-F5344CB8AC3E}">
        <p14:creationId xmlns:p14="http://schemas.microsoft.com/office/powerpoint/2010/main" val="376933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F3F1292-8AAC-4FD0-BC15-25989E4C84A2}"/>
              </a:ext>
            </a:extLst>
          </p:cNvPr>
          <p:cNvSpPr>
            <a:spLocks noGrp="1"/>
          </p:cNvSpPr>
          <p:nvPr>
            <p:ph sz="quarter" idx="15"/>
          </p:nvPr>
        </p:nvSpPr>
        <p:spPr/>
        <p:txBody>
          <a:bodyPr/>
          <a:lstStyle/>
          <a:p>
            <a:r>
              <a:rPr lang="en-IN" dirty="0"/>
              <a:t>To understand the need of clustering we look at the figure here. We see that the actual path shown by our map is red while the optimal path is green. To remove such no optimality we need to cluster points together between which linear travel is possible so that an agent can travel inside such clusters in a linear motion. They are called </a:t>
            </a:r>
            <a:r>
              <a:rPr lang="en-IN" i="1" dirty="0"/>
              <a:t>sections of linear motions</a:t>
            </a:r>
            <a:r>
              <a:rPr lang="en-IN" dirty="0"/>
              <a:t>.</a:t>
            </a:r>
          </a:p>
          <a:p>
            <a:r>
              <a:rPr lang="en-IN" dirty="0"/>
              <a:t>To perform clustering we first check weather the LSA of a node overlaps with the cluster(consider a cluster to be a large LSA) and then we use regions on the edges of a cluster to check weather a node should be accepted inside the cluster or not. If a node can be linearly reached from each node on the edge on a cluster then we include the node in the cluster inside the node.</a:t>
            </a:r>
          </a:p>
        </p:txBody>
      </p:sp>
      <p:pic>
        <p:nvPicPr>
          <p:cNvPr id="15" name="Content Placeholder 14">
            <a:extLst>
              <a:ext uri="{FF2B5EF4-FFF2-40B4-BE49-F238E27FC236}">
                <a16:creationId xmlns:a16="http://schemas.microsoft.com/office/drawing/2014/main" id="{0E9C4E8C-FAEB-401C-A2E3-591202DA8E0F}"/>
              </a:ext>
            </a:extLst>
          </p:cNvPr>
          <p:cNvPicPr>
            <a:picLocks noGrp="1" noChangeAspect="1"/>
          </p:cNvPicPr>
          <p:nvPr>
            <p:ph idx="14"/>
          </p:nvPr>
        </p:nvPicPr>
        <p:blipFill>
          <a:blip r:embed="rId2" cstate="print">
            <a:extLst>
              <a:ext uri="{28A0092B-C50C-407E-A947-70E740481C1C}">
                <a14:useLocalDpi xmlns:a14="http://schemas.microsoft.com/office/drawing/2010/main"/>
              </a:ext>
            </a:extLst>
          </a:blip>
          <a:stretch>
            <a:fillRect/>
          </a:stretch>
        </p:blipFill>
        <p:spPr>
          <a:xfrm>
            <a:off x="825500" y="2829904"/>
            <a:ext cx="3946525" cy="2517404"/>
          </a:xfrm>
          <a:prstGeom prst="rect">
            <a:avLst/>
          </a:prstGeom>
        </p:spPr>
      </p:pic>
      <p:sp>
        <p:nvSpPr>
          <p:cNvPr id="7" name="Title 6">
            <a:extLst>
              <a:ext uri="{FF2B5EF4-FFF2-40B4-BE49-F238E27FC236}">
                <a16:creationId xmlns:a16="http://schemas.microsoft.com/office/drawing/2014/main" id="{69149D9F-FA18-4364-A9FF-9BC47C301CCB}"/>
              </a:ext>
            </a:extLst>
          </p:cNvPr>
          <p:cNvSpPr>
            <a:spLocks noGrp="1"/>
          </p:cNvSpPr>
          <p:nvPr>
            <p:ph type="title"/>
          </p:nvPr>
        </p:nvSpPr>
        <p:spPr/>
        <p:txBody>
          <a:bodyPr/>
          <a:lstStyle/>
          <a:p>
            <a:r>
              <a:rPr lang="en-IN" dirty="0"/>
              <a:t>Clustering and Its Need</a:t>
            </a:r>
          </a:p>
        </p:txBody>
      </p:sp>
      <p:sp>
        <p:nvSpPr>
          <p:cNvPr id="4" name="Footer Placeholder 3">
            <a:extLst>
              <a:ext uri="{FF2B5EF4-FFF2-40B4-BE49-F238E27FC236}">
                <a16:creationId xmlns:a16="http://schemas.microsoft.com/office/drawing/2014/main" id="{BBB02103-6123-4F18-8F9B-62AB5AA7AD3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C304799E-56FD-4D7B-97AE-E5042CB1B216}"/>
              </a:ext>
            </a:extLst>
          </p:cNvPr>
          <p:cNvSpPr>
            <a:spLocks noGrp="1"/>
          </p:cNvSpPr>
          <p:nvPr>
            <p:ph type="sldNum" sz="quarter" idx="12"/>
          </p:nvPr>
        </p:nvSpPr>
        <p:spPr/>
        <p:txBody>
          <a:bodyPr/>
          <a:lstStyle/>
          <a:p>
            <a:fld id="{E85640B5-D5A9-4D1D-8757-64DE9F3D7321}" type="slidenum">
              <a:rPr lang="en-IN" smtClean="0"/>
              <a:pPr/>
              <a:t>24</a:t>
            </a:fld>
            <a:endParaRPr lang="en-IN" dirty="0"/>
          </a:p>
        </p:txBody>
      </p:sp>
      <p:sp>
        <p:nvSpPr>
          <p:cNvPr id="11" name="Text Placeholder 10">
            <a:extLst>
              <a:ext uri="{FF2B5EF4-FFF2-40B4-BE49-F238E27FC236}">
                <a16:creationId xmlns:a16="http://schemas.microsoft.com/office/drawing/2014/main" id="{F3812C48-752F-4ABB-8CD8-F19A236F3E4C}"/>
              </a:ext>
            </a:extLst>
          </p:cNvPr>
          <p:cNvSpPr>
            <a:spLocks noGrp="1"/>
          </p:cNvSpPr>
          <p:nvPr>
            <p:ph type="body" sz="quarter" idx="13"/>
          </p:nvPr>
        </p:nvSpPr>
        <p:spPr/>
        <p:txBody>
          <a:bodyPr/>
          <a:lstStyle/>
          <a:p>
            <a:r>
              <a:rPr lang="en-IN" dirty="0"/>
              <a:t>CLUSTERING</a:t>
            </a:r>
          </a:p>
        </p:txBody>
      </p:sp>
    </p:spTree>
    <p:extLst>
      <p:ext uri="{BB962C8B-B14F-4D97-AF65-F5344CB8AC3E}">
        <p14:creationId xmlns:p14="http://schemas.microsoft.com/office/powerpoint/2010/main" val="125504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9149D9F-FA18-4364-A9FF-9BC47C301CCB}"/>
              </a:ext>
            </a:extLst>
          </p:cNvPr>
          <p:cNvSpPr>
            <a:spLocks noGrp="1"/>
          </p:cNvSpPr>
          <p:nvPr>
            <p:ph type="title"/>
          </p:nvPr>
        </p:nvSpPr>
        <p:spPr/>
        <p:txBody>
          <a:bodyPr>
            <a:normAutofit fontScale="90000"/>
          </a:bodyPr>
          <a:lstStyle/>
          <a:p>
            <a:r>
              <a:rPr lang="en-IN" dirty="0"/>
              <a:t>Algorithm</a:t>
            </a:r>
          </a:p>
        </p:txBody>
      </p:sp>
      <p:sp>
        <p:nvSpPr>
          <p:cNvPr id="4" name="Footer Placeholder 3">
            <a:extLst>
              <a:ext uri="{FF2B5EF4-FFF2-40B4-BE49-F238E27FC236}">
                <a16:creationId xmlns:a16="http://schemas.microsoft.com/office/drawing/2014/main" id="{BBB02103-6123-4F18-8F9B-62AB5AA7AD3E}"/>
              </a:ext>
            </a:extLst>
          </p:cNvPr>
          <p:cNvSpPr>
            <a:spLocks noGrp="1"/>
          </p:cNvSpPr>
          <p:nvPr>
            <p:ph type="ftr" sz="quarter" idx="11"/>
          </p:nvPr>
        </p:nvSpPr>
        <p:spPr/>
        <p:txBody>
          <a:bodyPr/>
          <a:lstStyle/>
          <a:p>
            <a:r>
              <a:rPr lang="en-IN" dirty="0"/>
              <a:t>Collaboration of Multiple Agents for Exploration and Mapping</a:t>
            </a:r>
          </a:p>
        </p:txBody>
      </p:sp>
      <p:sp>
        <p:nvSpPr>
          <p:cNvPr id="5" name="Slide Number Placeholder 4">
            <a:extLst>
              <a:ext uri="{FF2B5EF4-FFF2-40B4-BE49-F238E27FC236}">
                <a16:creationId xmlns:a16="http://schemas.microsoft.com/office/drawing/2014/main" id="{C304799E-56FD-4D7B-97AE-E5042CB1B216}"/>
              </a:ext>
            </a:extLst>
          </p:cNvPr>
          <p:cNvSpPr>
            <a:spLocks noGrp="1"/>
          </p:cNvSpPr>
          <p:nvPr>
            <p:ph type="sldNum" sz="quarter" idx="12"/>
          </p:nvPr>
        </p:nvSpPr>
        <p:spPr/>
        <p:txBody>
          <a:bodyPr/>
          <a:lstStyle/>
          <a:p>
            <a:fld id="{E85640B5-D5A9-4D1D-8757-64DE9F3D7321}" type="slidenum">
              <a:rPr lang="en-IN" smtClean="0"/>
              <a:pPr/>
              <a:t>25</a:t>
            </a:fld>
            <a:endParaRPr lang="en-IN" dirty="0"/>
          </a:p>
        </p:txBody>
      </p:sp>
      <p:sp>
        <p:nvSpPr>
          <p:cNvPr id="11" name="Text Placeholder 10">
            <a:extLst>
              <a:ext uri="{FF2B5EF4-FFF2-40B4-BE49-F238E27FC236}">
                <a16:creationId xmlns:a16="http://schemas.microsoft.com/office/drawing/2014/main" id="{F3812C48-752F-4ABB-8CD8-F19A236F3E4C}"/>
              </a:ext>
            </a:extLst>
          </p:cNvPr>
          <p:cNvSpPr>
            <a:spLocks noGrp="1"/>
          </p:cNvSpPr>
          <p:nvPr>
            <p:ph type="body" sz="quarter" idx="13"/>
          </p:nvPr>
        </p:nvSpPr>
        <p:spPr/>
        <p:txBody>
          <a:bodyPr/>
          <a:lstStyle/>
          <a:p>
            <a:r>
              <a:rPr lang="en-IN" dirty="0"/>
              <a:t>CLUSTERING</a:t>
            </a:r>
          </a:p>
        </p:txBody>
      </p:sp>
      <p:sp>
        <p:nvSpPr>
          <p:cNvPr id="9" name="Content Placeholder 8">
            <a:extLst>
              <a:ext uri="{FF2B5EF4-FFF2-40B4-BE49-F238E27FC236}">
                <a16:creationId xmlns:a16="http://schemas.microsoft.com/office/drawing/2014/main" id="{4FC07D0C-82CD-4B8D-8B54-710CC6712C8D}"/>
              </a:ext>
            </a:extLst>
          </p:cNvPr>
          <p:cNvSpPr>
            <a:spLocks noGrp="1"/>
          </p:cNvSpPr>
          <p:nvPr>
            <p:ph sz="half" idx="2"/>
          </p:nvPr>
        </p:nvSpPr>
        <p:spPr/>
        <p:txBody>
          <a:bodyPr>
            <a:normAutofit fontScale="85000" lnSpcReduction="20000"/>
          </a:bodyPr>
          <a:lstStyle/>
          <a:p>
            <a:pPr>
              <a:lnSpc>
                <a:spcPct val="120000"/>
              </a:lnSpc>
            </a:pPr>
            <a:r>
              <a:rPr lang="en-IN" dirty="0"/>
              <a:t>We pick the </a:t>
            </a:r>
            <a:r>
              <a:rPr lang="en-IN" b="1" dirty="0"/>
              <a:t>Scan </a:t>
            </a:r>
            <a:r>
              <a:rPr lang="en-IN" dirty="0"/>
              <a:t>of a node </a:t>
            </a:r>
            <a:r>
              <a:rPr lang="en-IN" i="1" dirty="0"/>
              <a:t>x </a:t>
            </a:r>
            <a:r>
              <a:rPr lang="en-IN" dirty="0"/>
              <a:t>and take the list of all clusters.</a:t>
            </a:r>
          </a:p>
          <a:p>
            <a:pPr>
              <a:lnSpc>
                <a:spcPct val="120000"/>
              </a:lnSpc>
            </a:pPr>
            <a:r>
              <a:rPr lang="en-IN" dirty="0"/>
              <a:t>We </a:t>
            </a:r>
            <a:r>
              <a:rPr lang="en-IN" b="1" dirty="0"/>
              <a:t>pop</a:t>
            </a:r>
            <a:r>
              <a:rPr lang="en-IN" dirty="0"/>
              <a:t> one cluster at a time and first check it the cluster </a:t>
            </a:r>
            <a:r>
              <a:rPr lang="en-IN" b="1" dirty="0"/>
              <a:t>overlaps</a:t>
            </a:r>
            <a:r>
              <a:rPr lang="en-IN" dirty="0"/>
              <a:t> with the LSA of our node.</a:t>
            </a:r>
          </a:p>
          <a:p>
            <a:pPr>
              <a:lnSpc>
                <a:spcPct val="120000"/>
              </a:lnSpc>
            </a:pPr>
            <a:r>
              <a:rPr lang="en-IN" dirty="0"/>
              <a:t>If the clusters overlaps then we iterate through all edge points of the cluster neglecting internal nodes to see if they can be </a:t>
            </a:r>
            <a:r>
              <a:rPr lang="en-IN" b="1" dirty="0"/>
              <a:t>linearly</a:t>
            </a:r>
            <a:r>
              <a:rPr lang="en-IN" dirty="0"/>
              <a:t> reached from our node.</a:t>
            </a:r>
          </a:p>
          <a:p>
            <a:pPr>
              <a:lnSpc>
                <a:spcPct val="120000"/>
              </a:lnSpc>
            </a:pPr>
            <a:r>
              <a:rPr lang="en-IN" dirty="0"/>
              <a:t>We do this for all clusters and if our points satisfies all criteria for a cluster it is assigned to that cluster else if the cluster list goes empty we assign our point as a new cluster.</a:t>
            </a:r>
          </a:p>
          <a:p>
            <a:pPr>
              <a:lnSpc>
                <a:spcPct val="120000"/>
              </a:lnSpc>
            </a:pPr>
            <a:r>
              <a:rPr lang="en-IN" dirty="0"/>
              <a:t>A node is assigned an internal node if it has more than 8 LSA from its own cluster overlapping it. We reached this number by checking internal nodes on multiple maps ourselves.</a:t>
            </a:r>
          </a:p>
        </p:txBody>
      </p:sp>
      <p:pic>
        <p:nvPicPr>
          <p:cNvPr id="16" name="Content Placeholder 5">
            <a:extLst>
              <a:ext uri="{FF2B5EF4-FFF2-40B4-BE49-F238E27FC236}">
                <a16:creationId xmlns:a16="http://schemas.microsoft.com/office/drawing/2014/main" id="{C89D21DE-0001-445C-B286-4142D0A9F0FF}"/>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a:ext>
            </a:extLst>
          </a:blip>
          <a:srcRect r="-40667"/>
          <a:stretch/>
        </p:blipFill>
        <p:spPr>
          <a:xfrm>
            <a:off x="847816" y="1154097"/>
            <a:ext cx="5248183" cy="5022850"/>
          </a:xfrm>
          <a:prstGeom prst="rect">
            <a:avLst/>
          </a:prstGeom>
        </p:spPr>
      </p:pic>
    </p:spTree>
    <p:extLst>
      <p:ext uri="{BB962C8B-B14F-4D97-AF65-F5344CB8AC3E}">
        <p14:creationId xmlns:p14="http://schemas.microsoft.com/office/powerpoint/2010/main" val="571384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A6EF-93C7-4EBA-B9C0-81861BAD2BDD}"/>
              </a:ext>
            </a:extLst>
          </p:cNvPr>
          <p:cNvSpPr>
            <a:spLocks noGrp="1"/>
          </p:cNvSpPr>
          <p:nvPr>
            <p:ph type="title"/>
          </p:nvPr>
        </p:nvSpPr>
        <p:spPr/>
        <p:txBody>
          <a:bodyPr/>
          <a:lstStyle/>
          <a:p>
            <a:r>
              <a:rPr lang="en-IN" dirty="0"/>
              <a:t>Path Selection</a:t>
            </a:r>
          </a:p>
        </p:txBody>
      </p:sp>
      <p:pic>
        <p:nvPicPr>
          <p:cNvPr id="11" name="Content Placeholder 10">
            <a:extLst>
              <a:ext uri="{FF2B5EF4-FFF2-40B4-BE49-F238E27FC236}">
                <a16:creationId xmlns:a16="http://schemas.microsoft.com/office/drawing/2014/main" id="{7CD1724F-4974-430A-962E-D86F6A988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594" y="2273516"/>
            <a:ext cx="2885835" cy="2310968"/>
          </a:xfrm>
        </p:spPr>
      </p:pic>
      <p:sp>
        <p:nvSpPr>
          <p:cNvPr id="5" name="Footer Placeholder 4">
            <a:extLst>
              <a:ext uri="{FF2B5EF4-FFF2-40B4-BE49-F238E27FC236}">
                <a16:creationId xmlns:a16="http://schemas.microsoft.com/office/drawing/2014/main" id="{BE99DF89-52DA-4D67-8AEB-AB5B908A2A87}"/>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261CF7FA-0BA6-412F-A8E2-399DC2F5B05A}"/>
              </a:ext>
            </a:extLst>
          </p:cNvPr>
          <p:cNvSpPr>
            <a:spLocks noGrp="1"/>
          </p:cNvSpPr>
          <p:nvPr>
            <p:ph type="sldNum" sz="quarter" idx="12"/>
          </p:nvPr>
        </p:nvSpPr>
        <p:spPr/>
        <p:txBody>
          <a:bodyPr/>
          <a:lstStyle/>
          <a:p>
            <a:fld id="{E85640B5-D5A9-4D1D-8757-64DE9F3D7321}" type="slidenum">
              <a:rPr lang="en-IN" smtClean="0"/>
              <a:t>26</a:t>
            </a:fld>
            <a:endParaRPr lang="en-IN"/>
          </a:p>
        </p:txBody>
      </p:sp>
      <p:sp>
        <p:nvSpPr>
          <p:cNvPr id="7" name="Text Placeholder 6">
            <a:extLst>
              <a:ext uri="{FF2B5EF4-FFF2-40B4-BE49-F238E27FC236}">
                <a16:creationId xmlns:a16="http://schemas.microsoft.com/office/drawing/2014/main" id="{178358F2-B420-4830-89FF-EB27A055ABCA}"/>
              </a:ext>
            </a:extLst>
          </p:cNvPr>
          <p:cNvSpPr>
            <a:spLocks noGrp="1"/>
          </p:cNvSpPr>
          <p:nvPr>
            <p:ph type="body" sz="quarter" idx="13"/>
          </p:nvPr>
        </p:nvSpPr>
        <p:spPr/>
        <p:txBody>
          <a:bodyPr/>
          <a:lstStyle/>
          <a:p>
            <a:r>
              <a:rPr lang="en-IN" dirty="0"/>
              <a:t>PATH SELECTION</a:t>
            </a:r>
          </a:p>
        </p:txBody>
      </p:sp>
      <p:sp>
        <p:nvSpPr>
          <p:cNvPr id="13" name="Content Placeholder 13">
            <a:extLst>
              <a:ext uri="{FF2B5EF4-FFF2-40B4-BE49-F238E27FC236}">
                <a16:creationId xmlns:a16="http://schemas.microsoft.com/office/drawing/2014/main" id="{FACD6CFB-DA23-4C81-A811-0BA6423B112C}"/>
              </a:ext>
            </a:extLst>
          </p:cNvPr>
          <p:cNvSpPr txBox="1">
            <a:spLocks/>
          </p:cNvSpPr>
          <p:nvPr/>
        </p:nvSpPr>
        <p:spPr>
          <a:xfrm>
            <a:off x="4967288" y="981075"/>
            <a:ext cx="6742112" cy="4879975"/>
          </a:xfrm>
          <a:prstGeom prst="rect">
            <a:avLst/>
          </a:prstGeom>
        </p:spPr>
        <p:txBody>
          <a:bodyPr/>
          <a:lstStyle>
            <a:lvl1pPr marL="228600" indent="-228600" algn="just" defTabSz="914400" rtl="0" eaLnBrk="1" latinLnBrk="0" hangingPunct="1">
              <a:lnSpc>
                <a:spcPct val="100000"/>
              </a:lnSpc>
              <a:spcBef>
                <a:spcPts val="1000"/>
              </a:spcBef>
              <a:buClr>
                <a:schemeClr val="accent2">
                  <a:lumMod val="60000"/>
                  <a:lumOff val="40000"/>
                </a:schemeClr>
              </a:buClr>
              <a:buFont typeface="Arial" panose="020B0604020202020204" pitchFamily="34" charset="0"/>
              <a:buChar char="•"/>
              <a:defRPr sz="20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1pPr>
            <a:lvl2pPr marL="6858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8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2pPr>
            <a:lvl3pPr marL="11430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6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3pPr>
            <a:lvl4pPr marL="16002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4pPr>
            <a:lvl5pPr marL="20574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clusters are then stored in form of a </a:t>
            </a:r>
            <a:r>
              <a:rPr lang="en-IN" b="1" dirty="0"/>
              <a:t>undirected graph</a:t>
            </a:r>
            <a:r>
              <a:rPr lang="en-IN" dirty="0"/>
              <a:t> where each node represents a cluster (in which we can traverse in a straight line between any two points) and the edges of the graph represent whether we can traverse from one cluster to another or not. Two clusters which share a common boundary in the map will be connected by an edge in the graph. </a:t>
            </a:r>
          </a:p>
          <a:p>
            <a:r>
              <a:rPr lang="en-IN" dirty="0"/>
              <a:t>The purpose of representation of explored regions into a graph structure is so that we can apply any graph based search algorithm to find the </a:t>
            </a:r>
            <a:r>
              <a:rPr lang="en-IN" b="1" dirty="0"/>
              <a:t>shortest path </a:t>
            </a:r>
            <a:r>
              <a:rPr lang="en-IN" dirty="0"/>
              <a:t>between any two nodes which in turn helps us to find the clusters that the agent needs to traverse in order to reach the goal. We’ve used </a:t>
            </a:r>
            <a:r>
              <a:rPr lang="en-IN" b="1" dirty="0"/>
              <a:t>A* Search Algorithm </a:t>
            </a:r>
            <a:r>
              <a:rPr lang="en-IN" dirty="0"/>
              <a:t>which is a heuristic based search algorithm.</a:t>
            </a:r>
          </a:p>
        </p:txBody>
      </p:sp>
    </p:spTree>
    <p:extLst>
      <p:ext uri="{BB962C8B-B14F-4D97-AF65-F5344CB8AC3E}">
        <p14:creationId xmlns:p14="http://schemas.microsoft.com/office/powerpoint/2010/main" val="215448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004169-1708-45CF-89C9-94840595B47D}"/>
              </a:ext>
            </a:extLst>
          </p:cNvPr>
          <p:cNvSpPr>
            <a:spLocks noGrp="1"/>
          </p:cNvSpPr>
          <p:nvPr>
            <p:ph type="title"/>
          </p:nvPr>
        </p:nvSpPr>
        <p:spPr/>
        <p:txBody>
          <a:bodyPr>
            <a:normAutofit fontScale="90000"/>
          </a:bodyPr>
          <a:lstStyle/>
          <a:p>
            <a:r>
              <a:rPr lang="en-IN" dirty="0"/>
              <a:t>Estimation of Control Points</a:t>
            </a:r>
          </a:p>
        </p:txBody>
      </p:sp>
      <mc:AlternateContent xmlns:mc="http://schemas.openxmlformats.org/markup-compatibility/2006" xmlns:a14="http://schemas.microsoft.com/office/drawing/2010/main">
        <mc:Choice Requires="a14">
          <p:sp>
            <p:nvSpPr>
              <p:cNvPr id="11" name="Text Placeholder 10">
                <a:extLst>
                  <a:ext uri="{FF2B5EF4-FFF2-40B4-BE49-F238E27FC236}">
                    <a16:creationId xmlns:a16="http://schemas.microsoft.com/office/drawing/2014/main" id="{9BE04CE2-8FE2-4956-8BBE-8EB5AB7F064B}"/>
                  </a:ext>
                </a:extLst>
              </p:cNvPr>
              <p:cNvSpPr>
                <a:spLocks noGrp="1"/>
              </p:cNvSpPr>
              <p:nvPr>
                <p:ph sz="half" idx="2"/>
              </p:nvPr>
            </p:nvSpPr>
            <p:spPr/>
            <p:txBody>
              <a:bodyPr>
                <a:normAutofit/>
              </a:bodyPr>
              <a:lstStyle/>
              <a:p>
                <a:r>
                  <a:rPr lang="en-US" dirty="0"/>
                  <a:t>We describe the control point, </a:t>
                </a:r>
                <a:r>
                  <a:rPr lang="en-US" i="1" dirty="0" err="1"/>
                  <a:t>C</a:t>
                </a:r>
                <a:r>
                  <a:rPr lang="en-US" i="1" baseline="-25000" dirty="0" err="1"/>
                  <a:t>transition</a:t>
                </a:r>
                <a:r>
                  <a:rPr lang="en-US" dirty="0"/>
                  <a:t> for transition from one cluster to another be the middle point of smaller edge between the two common edges. Let </a:t>
                </a:r>
                <a:r>
                  <a:rPr lang="en-US" i="1" dirty="0"/>
                  <a:t>p, q </a:t>
                </a:r>
                <a:r>
                  <a:rPr lang="en-US" dirty="0"/>
                  <a:t>represent two connected clusters.</a:t>
                </a:r>
              </a:p>
              <a:p>
                <a:pPr marL="0" indent="0">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𝑖</m:t>
                      </m:r>
                      <m:r>
                        <a:rPr lang="en-IN" sz="1800" b="0" i="1" smtClean="0">
                          <a:latin typeface="Cambria Math" panose="02040503050406030204" pitchFamily="18" charset="0"/>
                        </a:rPr>
                        <m:t>=</m:t>
                      </m:r>
                      <m:func>
                        <m:funcPr>
                          <m:ctrlPr>
                            <a:rPr lang="en-IN" sz="1800" b="0" i="1" smtClean="0">
                              <a:latin typeface="Cambria Math" panose="02040503050406030204" pitchFamily="18" charset="0"/>
                            </a:rPr>
                          </m:ctrlPr>
                        </m:funcPr>
                        <m:fName>
                          <m:limLow>
                            <m:limLowPr>
                              <m:ctrlPr>
                                <a:rPr lang="en-IN" sz="1800" b="0" i="1" smtClean="0">
                                  <a:latin typeface="Cambria Math" panose="02040503050406030204" pitchFamily="18" charset="0"/>
                                </a:rPr>
                              </m:ctrlPr>
                            </m:limLowPr>
                            <m:e>
                              <m:r>
                                <a:rPr lang="en-IN" sz="1800" b="0" i="1" smtClean="0">
                                  <a:latin typeface="Cambria Math" panose="02040503050406030204" pitchFamily="18" charset="0"/>
                                </a:rPr>
                                <m:t>𝑎𝑟𝑔</m:t>
                              </m:r>
                              <m:r>
                                <m:rPr>
                                  <m:sty m:val="p"/>
                                </m:rPr>
                                <a:rPr lang="en-IN" sz="1800" b="0" i="0" smtClean="0">
                                  <a:latin typeface="Cambria Math" panose="02040503050406030204" pitchFamily="18" charset="0"/>
                                </a:rPr>
                                <m:t>min</m:t>
                              </m:r>
                            </m:e>
                            <m:lim>
                              <m:r>
                                <a:rPr lang="en-IN" sz="1800" b="0" i="1" smtClean="0">
                                  <a:latin typeface="Cambria Math" panose="02040503050406030204" pitchFamily="18" charset="0"/>
                                </a:rPr>
                                <m:t>𝐽</m:t>
                              </m:r>
                              <m:r>
                                <a:rPr lang="en-IN" sz="1800" b="0" i="1" smtClean="0">
                                  <a:latin typeface="Cambria Math" panose="02040503050406030204" pitchFamily="18" charset="0"/>
                                </a:rPr>
                                <m:t>∈{</m:t>
                              </m:r>
                              <m:r>
                                <a:rPr lang="en-IN" sz="1800" b="0" i="1" smtClean="0">
                                  <a:latin typeface="Cambria Math" panose="02040503050406030204" pitchFamily="18" charset="0"/>
                                </a:rPr>
                                <m:t>𝑝</m:t>
                              </m:r>
                              <m:r>
                                <a:rPr lang="en-IN" sz="1800" b="0" i="1" smtClean="0">
                                  <a:latin typeface="Cambria Math" panose="02040503050406030204" pitchFamily="18" charset="0"/>
                                </a:rPr>
                                <m:t>,</m:t>
                              </m:r>
                              <m:r>
                                <a:rPr lang="en-IN" sz="1800" b="0" i="1" smtClean="0">
                                  <a:latin typeface="Cambria Math" panose="02040503050406030204" pitchFamily="18" charset="0"/>
                                </a:rPr>
                                <m:t>𝑞</m:t>
                              </m:r>
                              <m:r>
                                <a:rPr lang="en-IN" sz="1800" b="0" i="1" smtClean="0">
                                  <a:latin typeface="Cambria Math" panose="02040503050406030204" pitchFamily="18" charset="0"/>
                                </a:rPr>
                                <m:t>}</m:t>
                              </m:r>
                            </m:lim>
                          </m:limLow>
                        </m:fName>
                        <m:e>
                          <m:rad>
                            <m:radPr>
                              <m:degHide m:val="on"/>
                              <m:ctrlPr>
                                <a:rPr lang="en-IN" sz="1800" b="0" i="1" smtClean="0">
                                  <a:latin typeface="Cambria Math" panose="02040503050406030204" pitchFamily="18" charset="0"/>
                                </a:rPr>
                              </m:ctrlPr>
                            </m:radPr>
                            <m:deg/>
                            <m:e>
                              <m:sSup>
                                <m:sSupPr>
                                  <m:ctrlPr>
                                    <a:rPr lang="en-IN" sz="1800" b="0" i="1" smtClean="0">
                                      <a:latin typeface="Cambria Math" panose="02040503050406030204" pitchFamily="18" charset="0"/>
                                    </a:rPr>
                                  </m:ctrlPr>
                                </m:sSupPr>
                                <m:e>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r>
                                            <a:rPr lang="en-IN" sz="1800" b="0" i="1" smtClean="0">
                                              <a:latin typeface="Cambria Math" panose="02040503050406030204" pitchFamily="18" charset="0"/>
                                            </a:rPr>
                                            <m:t>2</m:t>
                                          </m:r>
                                        </m:sub>
                                      </m:sSub>
                                    </m:e>
                                  </m:d>
                                </m:e>
                                <m:sup>
                                  <m:r>
                                    <a:rPr lang="en-IN" sz="1800" b="0" i="1" smtClean="0">
                                      <a:latin typeface="Cambria Math" panose="02040503050406030204" pitchFamily="18" charset="0"/>
                                    </a:rPr>
                                    <m:t>2</m:t>
                                  </m:r>
                                </m:sup>
                              </m:sSup>
                              <m:r>
                                <a:rPr lang="en-IN" sz="1800" b="0" i="1" smtClean="0">
                                  <a:latin typeface="Cambria Math" panose="02040503050406030204" pitchFamily="18" charset="0"/>
                                </a:rPr>
                                <m:t>+</m:t>
                              </m:r>
                              <m:sSup>
                                <m:sSupPr>
                                  <m:ctrlPr>
                                    <a:rPr lang="en-IN" sz="1800" b="0" i="1" smtClean="0">
                                      <a:latin typeface="Cambria Math" panose="02040503050406030204" pitchFamily="18" charset="0"/>
                                    </a:rPr>
                                  </m:ctrlPr>
                                </m:sSupPr>
                                <m:e>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𝑗</m:t>
                                          </m:r>
                                          <m:r>
                                            <a:rPr lang="en-IN" sz="1800" b="0" i="1" smtClean="0">
                                              <a:latin typeface="Cambria Math" panose="02040503050406030204" pitchFamily="18" charset="0"/>
                                            </a:rPr>
                                            <m:t>2</m:t>
                                          </m:r>
                                        </m:sub>
                                      </m:sSub>
                                    </m:e>
                                  </m:d>
                                </m:e>
                                <m:sup>
                                  <m:r>
                                    <a:rPr lang="en-IN" sz="1800" b="0" i="1" smtClean="0">
                                      <a:latin typeface="Cambria Math" panose="02040503050406030204" pitchFamily="18" charset="0"/>
                                    </a:rPr>
                                    <m:t>2</m:t>
                                  </m:r>
                                </m:sup>
                              </m:sSup>
                            </m:e>
                          </m:rad>
                        </m:e>
                      </m:func>
                    </m:oMath>
                  </m:oMathPara>
                </a14:m>
                <a:endParaRPr lang="en-IN" sz="1800" dirty="0"/>
              </a:p>
              <a:p>
                <a:pPr marL="0" indent="0">
                  <a:buNone/>
                </a:pPr>
                <a14:m>
                  <m:oMathPara xmlns:m="http://schemas.openxmlformats.org/officeDocument/2006/math">
                    <m:oMathParaPr>
                      <m:jc m:val="center"/>
                    </m:oMathParaPr>
                    <m:oMath xmlns:m="http://schemas.openxmlformats.org/officeDocument/2006/math">
                      <m:sSub>
                        <m:sSubPr>
                          <m:ctrlPr>
                            <a:rPr lang="en-IN" sz="1800" b="0" i="1" smtClean="0">
                              <a:latin typeface="Cambria Math" panose="02040503050406030204" pitchFamily="18" charset="0"/>
                            </a:rPr>
                          </m:ctrlPr>
                        </m:sSubPr>
                        <m:e>
                          <m:r>
                            <m:rPr>
                              <m:sty m:val="p"/>
                            </m:rPr>
                            <a:rPr lang="en-IN" sz="1800" i="1">
                              <a:latin typeface="Cambria Math" panose="02040503050406030204" pitchFamily="18" charset="0"/>
                            </a:rPr>
                            <m:t>C</m:t>
                          </m:r>
                        </m:e>
                        <m:sub>
                          <m:r>
                            <a:rPr lang="en-IN" sz="1800" b="0" i="1" smtClean="0">
                              <a:latin typeface="Cambria Math" panose="02040503050406030204" pitchFamily="18" charset="0"/>
                            </a:rPr>
                            <m:t>𝑡𝑟𝑎𝑛𝑠𝑖𝑡𝑖𝑜𝑛</m:t>
                          </m:r>
                        </m:sub>
                      </m:sSub>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𝑖</m:t>
                              </m:r>
                              <m:r>
                                <a:rPr lang="en-IN" sz="1800" b="0" i="1" smtClean="0">
                                  <a:latin typeface="Cambria Math" panose="02040503050406030204" pitchFamily="18" charset="0"/>
                                </a:rPr>
                                <m:t>2</m:t>
                              </m:r>
                            </m:sub>
                          </m:sSub>
                        </m:num>
                        <m:den>
                          <m:r>
                            <a:rPr lang="en-IN" sz="1800" b="0" i="1" smtClean="0">
                              <a:latin typeface="Cambria Math" panose="02040503050406030204" pitchFamily="18" charset="0"/>
                            </a:rPr>
                            <m:t>2</m:t>
                          </m:r>
                        </m:den>
                      </m:f>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𝑖</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𝑖</m:t>
                              </m:r>
                              <m:r>
                                <a:rPr lang="en-IN" sz="1800" b="0" i="1" smtClean="0">
                                  <a:latin typeface="Cambria Math" panose="02040503050406030204" pitchFamily="18" charset="0"/>
                                </a:rPr>
                                <m:t>2</m:t>
                              </m:r>
                            </m:sub>
                          </m:sSub>
                        </m:num>
                        <m:den>
                          <m:r>
                            <a:rPr lang="en-IN" sz="1800" b="0" i="1" smtClean="0">
                              <a:latin typeface="Cambria Math" panose="02040503050406030204" pitchFamily="18" charset="0"/>
                            </a:rPr>
                            <m:t>2</m:t>
                          </m:r>
                        </m:den>
                      </m:f>
                      <m:r>
                        <a:rPr lang="en-IN" sz="1800" b="0" i="1" smtClean="0">
                          <a:latin typeface="Cambria Math" panose="02040503050406030204" pitchFamily="18" charset="0"/>
                        </a:rPr>
                        <m:t>)</m:t>
                      </m:r>
                    </m:oMath>
                  </m:oMathPara>
                </a14:m>
                <a:endParaRPr lang="en-IN" sz="1800" dirty="0"/>
              </a:p>
              <a:p>
                <a:r>
                  <a:rPr lang="en-IN" dirty="0"/>
                  <a:t>The calculation of centroid (x</a:t>
                </a:r>
                <a:r>
                  <a:rPr lang="en-IN" baseline="-25000" dirty="0"/>
                  <a:t>c</a:t>
                </a:r>
                <a:r>
                  <a:rPr lang="en-IN" dirty="0"/>
                  <a:t>, </a:t>
                </a:r>
                <a:r>
                  <a:rPr lang="en-IN" dirty="0" err="1"/>
                  <a:t>y</a:t>
                </a:r>
                <a:r>
                  <a:rPr lang="en-IN" baseline="-25000" dirty="0" err="1"/>
                  <a:t>c</a:t>
                </a:r>
                <a:r>
                  <a:rPr lang="en-IN" dirty="0"/>
                  <a:t>) over n-vertices is given by:</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800" i="1" smtClean="0">
                              <a:latin typeface="Cambria Math" panose="02040503050406030204" pitchFamily="18" charset="0"/>
                            </a:rPr>
                          </m:ctrlPr>
                        </m:mPr>
                        <m:mr>
                          <m:e>
                            <m:sSub>
                              <m:sSubPr>
                                <m:ctrlPr>
                                  <a:rPr lang="en-IN" sz="1800" b="0" i="1" smtClean="0">
                                    <a:latin typeface="Cambria Math" panose="02040503050406030204" pitchFamily="18" charset="0"/>
                                  </a:rPr>
                                </m:ctrlPr>
                              </m:sSubPr>
                              <m:e>
                                <m:r>
                                  <m:rPr>
                                    <m:brk m:alnAt="7"/>
                                  </m:rPr>
                                  <a:rPr lang="en-IN" sz="1800" b="0" i="1" smtClean="0">
                                    <a:latin typeface="Cambria Math" panose="02040503050406030204" pitchFamily="18" charset="0"/>
                                  </a:rPr>
                                  <m:t>𝑥</m:t>
                                </m:r>
                              </m:e>
                              <m:sub>
                                <m:r>
                                  <m:rPr>
                                    <m:brk m:alnAt="7"/>
                                  </m:rPr>
                                  <a:rPr lang="en-IN" sz="1800" b="0" i="1" smtClean="0">
                                    <a:latin typeface="Cambria Math" panose="02040503050406030204" pitchFamily="18" charset="0"/>
                                  </a:rPr>
                                  <m:t>𝑐</m:t>
                                </m:r>
                              </m:sub>
                            </m:sSub>
                          </m:e>
                        </m:mr>
                        <m:m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𝑐</m:t>
                                </m:r>
                              </m:sub>
                            </m:sSub>
                          </m:e>
                        </m:mr>
                      </m:m>
                      <m:r>
                        <a:rPr lang="en-IN" sz="1800" b="0" i="1" smtClean="0">
                          <a:latin typeface="Cambria Math" panose="02040503050406030204" pitchFamily="18" charset="0"/>
                        </a:rPr>
                        <m:t>=</m:t>
                      </m:r>
                      <m:m>
                        <m:mPr>
                          <m:mcs>
                            <m:mc>
                              <m:mcPr>
                                <m:count m:val="1"/>
                                <m:mcJc m:val="center"/>
                              </m:mcPr>
                            </m:mc>
                          </m:mcs>
                          <m:ctrlPr>
                            <a:rPr lang="en-IN" sz="1800" b="0" i="1" smtClean="0">
                              <a:latin typeface="Cambria Math" panose="02040503050406030204" pitchFamily="18" charset="0"/>
                            </a:rPr>
                          </m:ctrlPr>
                        </m:mPr>
                        <m:mr>
                          <m:e>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3</m:t>
                                </m:r>
                              </m:den>
                            </m:f>
                            <m:f>
                              <m:fPr>
                                <m:ctrlPr>
                                  <a:rPr lang="en-IN" sz="1800" b="0" i="1" smtClean="0">
                                    <a:latin typeface="Cambria Math" panose="02040503050406030204" pitchFamily="18" charset="0"/>
                                  </a:rPr>
                                </m:ctrlPr>
                              </m:fPr>
                              <m:num>
                                <m:nary>
                                  <m:naryPr>
                                    <m:chr m:val="∑"/>
                                    <m:limLoc m:val="subSup"/>
                                    <m:ctrlPr>
                                      <a:rPr lang="en-IN" sz="1800" b="0" i="1" smtClean="0">
                                        <a:latin typeface="Cambria Math" panose="02040503050406030204" pitchFamily="18" charset="0"/>
                                      </a:rPr>
                                    </m:ctrlPr>
                                  </m:naryPr>
                                  <m:sub>
                                    <m:r>
                                      <m:rPr>
                                        <m:brk m:alnAt="25"/>
                                      </m:rPr>
                                      <a:rPr lang="en-IN" sz="1800" b="0" i="1" smtClean="0">
                                        <a:latin typeface="Cambria Math" panose="02040503050406030204" pitchFamily="18" charset="0"/>
                                      </a:rPr>
                                      <m:t>𝑗</m:t>
                                    </m:r>
                                    <m:r>
                                      <a:rPr lang="en-IN" sz="1800" b="0" i="1" smtClean="0">
                                        <a:latin typeface="Cambria Math" panose="02040503050406030204" pitchFamily="18" charset="0"/>
                                      </a:rPr>
                                      <m:t>=1</m:t>
                                    </m:r>
                                  </m:sub>
                                  <m:sup>
                                    <m:r>
                                      <a:rPr lang="en-IN" sz="1800" b="0" i="1" smtClean="0">
                                        <a:latin typeface="Cambria Math" panose="02040503050406030204" pitchFamily="18" charset="0"/>
                                      </a:rPr>
                                      <m:t>𝑛</m:t>
                                    </m:r>
                                  </m:sup>
                                  <m:e>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𝑗</m:t>
                                        </m:r>
                                      </m:sub>
                                    </m:sSub>
                                    <m:r>
                                      <a:rPr lang="en-IN" sz="1800" b="0" i="1" smtClean="0">
                                        <a:latin typeface="Cambria Math" panose="02040503050406030204" pitchFamily="18" charset="0"/>
                                      </a:rPr>
                                      <m:t>)</m:t>
                                    </m:r>
                                  </m:e>
                                </m:nary>
                              </m:num>
                              <m:den>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𝑗</m:t>
                                    </m:r>
                                    <m:r>
                                      <a:rPr lang="en-IN" sz="1800" b="0" i="1" smtClean="0">
                                        <a:latin typeface="Cambria Math" panose="02040503050406030204" pitchFamily="18" charset="0"/>
                                      </a:rPr>
                                      <m:t>=1</m:t>
                                    </m:r>
                                  </m:sub>
                                  <m:sup>
                                    <m:r>
                                      <a:rPr lang="en-IN" sz="1800" b="0" i="1" smtClean="0">
                                        <a:latin typeface="Cambria Math" panose="02040503050406030204" pitchFamily="18" charset="0"/>
                                      </a:rPr>
                                      <m:t>𝑛</m:t>
                                    </m:r>
                                  </m:sup>
                                  <m:e>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𝑥</m:t>
                                        </m:r>
                                      </m:e>
                                      <m:sub>
                                        <m:r>
                                          <a:rPr lang="en-IN" sz="1800" b="0" i="1" smtClean="0">
                                            <a:latin typeface="Cambria Math" panose="02040503050406030204" pitchFamily="18" charset="0"/>
                                          </a:rPr>
                                          <m:t>𝑗</m:t>
                                        </m:r>
                                        <m:r>
                                          <a:rPr lang="en-IN" sz="1800" b="0" i="1" smtClean="0">
                                            <a:latin typeface="Cambria Math" panose="02040503050406030204" pitchFamily="18" charset="0"/>
                                          </a:rPr>
                                          <m:t>+1</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𝑦</m:t>
                                        </m:r>
                                      </m:e>
                                      <m:sub>
                                        <m:r>
                                          <a:rPr lang="en-IN" sz="1800" b="0" i="1" smtClean="0">
                                            <a:latin typeface="Cambria Math" panose="02040503050406030204" pitchFamily="18" charset="0"/>
                                          </a:rPr>
                                          <m:t>𝑗</m:t>
                                        </m:r>
                                      </m:sub>
                                    </m:sSub>
                                    <m:r>
                                      <a:rPr lang="en-IN" sz="1800" b="0" i="1" smtClean="0">
                                        <a:latin typeface="Cambria Math" panose="02040503050406030204" pitchFamily="18" charset="0"/>
                                      </a:rPr>
                                      <m:t>)</m:t>
                                    </m:r>
                                  </m:e>
                                </m:nary>
                              </m:den>
                            </m:f>
                          </m:e>
                        </m:mr>
                        <m:mr>
                          <m:e>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3</m:t>
                                </m:r>
                              </m:den>
                            </m:f>
                            <m:f>
                              <m:fPr>
                                <m:ctrlPr>
                                  <a:rPr lang="en-IN" sz="1800" i="1">
                                    <a:latin typeface="Cambria Math" panose="02040503050406030204" pitchFamily="18" charset="0"/>
                                  </a:rPr>
                                </m:ctrlPr>
                              </m:fPr>
                              <m:num>
                                <m:nary>
                                  <m:naryPr>
                                    <m:chr m:val="∑"/>
                                    <m:limLoc m:val="subSup"/>
                                    <m:ctrlPr>
                                      <a:rPr lang="en-IN" sz="1800" i="1">
                                        <a:latin typeface="Cambria Math" panose="02040503050406030204" pitchFamily="18" charset="0"/>
                                      </a:rPr>
                                    </m:ctrlPr>
                                  </m:naryPr>
                                  <m:sub>
                                    <m:r>
                                      <m:rPr>
                                        <m:brk m:alnAt="25"/>
                                      </m:rPr>
                                      <a:rPr lang="en-IN" sz="1800" i="1">
                                        <a:latin typeface="Cambria Math" panose="02040503050406030204" pitchFamily="18" charset="0"/>
                                      </a:rPr>
                                      <m:t>𝑗</m:t>
                                    </m:r>
                                    <m:r>
                                      <a:rPr lang="en-IN" sz="1800" i="1">
                                        <a:latin typeface="Cambria Math" panose="02040503050406030204" pitchFamily="18" charset="0"/>
                                      </a:rPr>
                                      <m:t>=1</m:t>
                                    </m:r>
                                  </m:sub>
                                  <m:sup>
                                    <m:r>
                                      <a:rPr lang="en-IN" sz="1800" i="1">
                                        <a:latin typeface="Cambria Math" panose="02040503050406030204" pitchFamily="18" charset="0"/>
                                      </a:rPr>
                                      <m:t>𝑛</m:t>
                                    </m:r>
                                  </m:sup>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𝑦</m:t>
                                        </m:r>
                                      </m:e>
                                      <m:sub>
                                        <m:r>
                                          <a:rPr lang="en-IN" sz="1800" i="1">
                                            <a:latin typeface="Cambria Math" panose="02040503050406030204" pitchFamily="18" charset="0"/>
                                          </a:rPr>
                                          <m:t>𝑗</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𝑦</m:t>
                                        </m:r>
                                      </m:e>
                                      <m:sub>
                                        <m:r>
                                          <a:rPr lang="en-IN" sz="1800" i="1">
                                            <a:latin typeface="Cambria Math" panose="02040503050406030204" pitchFamily="18" charset="0"/>
                                          </a:rPr>
                                          <m:t>𝑗</m:t>
                                        </m:r>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𝑗</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𝑗</m:t>
                                        </m:r>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𝑗</m:t>
                                        </m:r>
                                        <m:r>
                                          <a:rPr lang="en-IN" sz="1800" i="1">
                                            <a:latin typeface="Cambria Math" panose="02040503050406030204" pitchFamily="18" charset="0"/>
                                          </a:rPr>
                                          <m:t>+1</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𝑗</m:t>
                                        </m:r>
                                      </m:sub>
                                    </m:sSub>
                                    <m:r>
                                      <a:rPr lang="en-IN" sz="1800" i="1">
                                        <a:latin typeface="Cambria Math" panose="02040503050406030204" pitchFamily="18" charset="0"/>
                                      </a:rPr>
                                      <m:t>)</m:t>
                                    </m:r>
                                  </m:e>
                                </m:nary>
                              </m:num>
                              <m:den>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𝑗</m:t>
                                    </m:r>
                                    <m:r>
                                      <a:rPr lang="en-IN" sz="1800" i="1">
                                        <a:latin typeface="Cambria Math" panose="02040503050406030204" pitchFamily="18" charset="0"/>
                                      </a:rPr>
                                      <m:t>=1</m:t>
                                    </m:r>
                                  </m:sub>
                                  <m:sup>
                                    <m:r>
                                      <a:rPr lang="en-IN" sz="1800" i="1">
                                        <a:latin typeface="Cambria Math" panose="02040503050406030204" pitchFamily="18" charset="0"/>
                                      </a:rPr>
                                      <m:t>𝑛</m:t>
                                    </m:r>
                                  </m:sup>
                                  <m:e>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𝑗</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𝑗</m:t>
                                        </m:r>
                                        <m:r>
                                          <a:rPr lang="en-IN" sz="1800" i="1">
                                            <a:latin typeface="Cambria Math" panose="02040503050406030204" pitchFamily="18" charset="0"/>
                                          </a:rPr>
                                          <m:t>+1</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𝑥</m:t>
                                        </m:r>
                                      </m:e>
                                      <m:sub>
                                        <m:r>
                                          <a:rPr lang="en-IN" sz="1800" i="1">
                                            <a:latin typeface="Cambria Math" panose="02040503050406030204" pitchFamily="18" charset="0"/>
                                          </a:rPr>
                                          <m:t>𝑗</m:t>
                                        </m:r>
                                        <m:r>
                                          <a:rPr lang="en-IN" sz="1800" i="1">
                                            <a:latin typeface="Cambria Math" panose="02040503050406030204" pitchFamily="18" charset="0"/>
                                          </a:rPr>
                                          <m:t>+1</m:t>
                                        </m:r>
                                      </m:sub>
                                    </m:sSub>
                                    <m:sSub>
                                      <m:sSubPr>
                                        <m:ctrlPr>
                                          <a:rPr lang="en-IN" sz="1800" i="1">
                                            <a:latin typeface="Cambria Math" panose="02040503050406030204" pitchFamily="18" charset="0"/>
                                          </a:rPr>
                                        </m:ctrlPr>
                                      </m:sSubPr>
                                      <m:e>
                                        <m:r>
                                          <a:rPr lang="en-IN" sz="1800" i="1">
                                            <a:latin typeface="Cambria Math" panose="02040503050406030204" pitchFamily="18" charset="0"/>
                                          </a:rPr>
                                          <m:t>𝑦</m:t>
                                        </m:r>
                                      </m:e>
                                      <m:sub>
                                        <m:r>
                                          <a:rPr lang="en-IN" sz="1800" i="1">
                                            <a:latin typeface="Cambria Math" panose="02040503050406030204" pitchFamily="18" charset="0"/>
                                          </a:rPr>
                                          <m:t>𝑗</m:t>
                                        </m:r>
                                      </m:sub>
                                    </m:sSub>
                                    <m:r>
                                      <a:rPr lang="en-IN" sz="1800" i="1">
                                        <a:latin typeface="Cambria Math" panose="02040503050406030204" pitchFamily="18" charset="0"/>
                                      </a:rPr>
                                      <m:t>)</m:t>
                                    </m:r>
                                  </m:e>
                                </m:nary>
                              </m:den>
                            </m:f>
                          </m:e>
                        </m:mr>
                      </m:m>
                    </m:oMath>
                  </m:oMathPara>
                </a14:m>
                <a:endParaRPr lang="en-IN" sz="1800" dirty="0"/>
              </a:p>
              <a:p>
                <a:pPr marL="0" indent="0">
                  <a:buNone/>
                </a:pPr>
                <a:endParaRPr lang="en-IN" sz="1800" dirty="0"/>
              </a:p>
              <a:p>
                <a:endParaRPr lang="en-IN" sz="1800" dirty="0"/>
              </a:p>
            </p:txBody>
          </p:sp>
        </mc:Choice>
        <mc:Fallback xmlns="">
          <p:sp>
            <p:nvSpPr>
              <p:cNvPr id="11" name="Text Placeholder 10">
                <a:extLst>
                  <a:ext uri="{FF2B5EF4-FFF2-40B4-BE49-F238E27FC236}">
                    <a16:creationId xmlns:a16="http://schemas.microsoft.com/office/drawing/2014/main" id="{9BE04CE2-8FE2-4956-8BBE-8EB5AB7F064B}"/>
                  </a:ext>
                </a:extLst>
              </p:cNvPr>
              <p:cNvSpPr>
                <a:spLocks noGrp="1" noRot="1" noChangeAspect="1" noMove="1" noResize="1" noEditPoints="1" noAdjustHandles="1" noChangeArrowheads="1" noChangeShapeType="1" noTextEdit="1"/>
              </p:cNvSpPr>
              <p:nvPr>
                <p:ph sz="half" idx="2"/>
              </p:nvPr>
            </p:nvSpPr>
            <p:spPr>
              <a:blipFill>
                <a:blip r:embed="rId2"/>
                <a:stretch>
                  <a:fillRect l="-1030" t="-607" r="-1144"/>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B8EE2A3C-B7F2-4C51-9E20-8A76765B7F7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754BDC8E-0BAD-42B7-BD7B-6B8C667312D2}"/>
              </a:ext>
            </a:extLst>
          </p:cNvPr>
          <p:cNvSpPr>
            <a:spLocks noGrp="1"/>
          </p:cNvSpPr>
          <p:nvPr>
            <p:ph type="sldNum" sz="quarter" idx="12"/>
          </p:nvPr>
        </p:nvSpPr>
        <p:spPr/>
        <p:txBody>
          <a:bodyPr/>
          <a:lstStyle/>
          <a:p>
            <a:fld id="{E85640B5-D5A9-4D1D-8757-64DE9F3D7321}" type="slidenum">
              <a:rPr lang="en-IN" smtClean="0"/>
              <a:t>27</a:t>
            </a:fld>
            <a:endParaRPr lang="en-IN"/>
          </a:p>
        </p:txBody>
      </p:sp>
      <p:sp>
        <p:nvSpPr>
          <p:cNvPr id="10" name="Text Placeholder 9">
            <a:extLst>
              <a:ext uri="{FF2B5EF4-FFF2-40B4-BE49-F238E27FC236}">
                <a16:creationId xmlns:a16="http://schemas.microsoft.com/office/drawing/2014/main" id="{F1BEF438-19F7-4AAC-84EB-601B903A2D32}"/>
              </a:ext>
            </a:extLst>
          </p:cNvPr>
          <p:cNvSpPr>
            <a:spLocks noGrp="1"/>
          </p:cNvSpPr>
          <p:nvPr>
            <p:ph type="body" sz="quarter" idx="13"/>
          </p:nvPr>
        </p:nvSpPr>
        <p:spPr/>
        <p:txBody>
          <a:bodyPr>
            <a:normAutofit/>
          </a:bodyPr>
          <a:lstStyle/>
          <a:p>
            <a:r>
              <a:rPr lang="en-IN" dirty="0"/>
              <a:t>ESTIMATION OF CONTROL POINTS</a:t>
            </a:r>
          </a:p>
        </p:txBody>
      </p:sp>
      <p:sp>
        <p:nvSpPr>
          <p:cNvPr id="3" name="Content Placeholder 2">
            <a:extLst>
              <a:ext uri="{FF2B5EF4-FFF2-40B4-BE49-F238E27FC236}">
                <a16:creationId xmlns:a16="http://schemas.microsoft.com/office/drawing/2014/main" id="{9E774852-732C-464D-8F30-041BBBF429FC}"/>
              </a:ext>
            </a:extLst>
          </p:cNvPr>
          <p:cNvSpPr>
            <a:spLocks noGrp="1"/>
          </p:cNvSpPr>
          <p:nvPr>
            <p:ph sz="half" idx="1"/>
          </p:nvPr>
        </p:nvSpPr>
        <p:spPr/>
        <p:txBody>
          <a:bodyPr>
            <a:normAutofit/>
          </a:bodyPr>
          <a:lstStyle/>
          <a:p>
            <a:r>
              <a:rPr lang="en-US" dirty="0"/>
              <a:t>Control points are a specific set of points used to parametrize and generate smooth curves for efficient trajectory planning for agents in an environment full of obstacles since a direct straight line path between the starting and destination coordinates might not be always possible.</a:t>
            </a:r>
          </a:p>
          <a:p>
            <a:r>
              <a:rPr lang="en-US" dirty="0"/>
              <a:t>We propose two types of control points to be extracted from the clusters; firstly at the transition from one cluster node to another and secondly as the centroid of the clusters itself.</a:t>
            </a:r>
            <a:endParaRPr lang="en-IN" b="0" dirty="0"/>
          </a:p>
        </p:txBody>
      </p:sp>
    </p:spTree>
    <p:extLst>
      <p:ext uri="{BB962C8B-B14F-4D97-AF65-F5344CB8AC3E}">
        <p14:creationId xmlns:p14="http://schemas.microsoft.com/office/powerpoint/2010/main" val="92779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5DF8-149B-4E04-9DD7-7000E8568C57}"/>
              </a:ext>
            </a:extLst>
          </p:cNvPr>
          <p:cNvSpPr>
            <a:spLocks noGrp="1"/>
          </p:cNvSpPr>
          <p:nvPr>
            <p:ph type="title"/>
          </p:nvPr>
        </p:nvSpPr>
        <p:spPr/>
        <p:txBody>
          <a:bodyPr>
            <a:normAutofit fontScale="90000"/>
          </a:bodyPr>
          <a:lstStyle/>
          <a:p>
            <a:r>
              <a:rPr lang="en-IN" dirty="0"/>
              <a:t>Estimation of Control Points</a:t>
            </a:r>
          </a:p>
        </p:txBody>
      </p:sp>
      <p:sp>
        <p:nvSpPr>
          <p:cNvPr id="3" name="Content Placeholder 2">
            <a:extLst>
              <a:ext uri="{FF2B5EF4-FFF2-40B4-BE49-F238E27FC236}">
                <a16:creationId xmlns:a16="http://schemas.microsoft.com/office/drawing/2014/main" id="{A7B5B7ED-05C0-4A91-92F3-7B60A9836CA2}"/>
              </a:ext>
            </a:extLst>
          </p:cNvPr>
          <p:cNvSpPr>
            <a:spLocks noGrp="1"/>
          </p:cNvSpPr>
          <p:nvPr>
            <p:ph idx="1"/>
          </p:nvPr>
        </p:nvSpPr>
        <p:spPr/>
        <p:txBody>
          <a:bodyPr>
            <a:normAutofit/>
          </a:bodyPr>
          <a:lstStyle/>
          <a:p>
            <a:r>
              <a:rPr lang="en-US" dirty="0"/>
              <a:t>The purpose of taking centroids as a control point is to introduce an extra point of freedom in terms of trajectory selection as planning just on the basis of transition points may sometimes lead to trajectories with extremely sharp turns which might be significantly hard to achieve </a:t>
            </a:r>
            <a:r>
              <a:rPr lang="en-IN" dirty="0"/>
              <a:t>in a practical scenario.</a:t>
            </a:r>
          </a:p>
          <a:p>
            <a:r>
              <a:rPr lang="en-US" dirty="0"/>
              <a:t>After the computation of control points, the whole path can be described as a series of control points which are actual physical coordinates in a given map with starting and destination coordinates at the ends, respectively. </a:t>
            </a:r>
            <a:r>
              <a:rPr lang="en-US" i="1" dirty="0"/>
              <a:t>S</a:t>
            </a:r>
            <a:r>
              <a:rPr lang="en-US" dirty="0"/>
              <a:t> and </a:t>
            </a:r>
            <a:r>
              <a:rPr lang="en-US" i="1" dirty="0"/>
              <a:t>G</a:t>
            </a:r>
            <a:r>
              <a:rPr lang="en-US" dirty="0"/>
              <a:t> represents the starting and destination coordinates, </a:t>
            </a:r>
            <a:r>
              <a:rPr lang="en-US" i="1" dirty="0"/>
              <a:t>C</a:t>
            </a:r>
            <a:r>
              <a:rPr lang="en-US" i="1" baseline="-25000" dirty="0"/>
              <a:t>i, c </a:t>
            </a:r>
            <a:r>
              <a:rPr lang="en-US" dirty="0"/>
              <a:t> represents the centroid of </a:t>
            </a:r>
            <a:r>
              <a:rPr lang="en-US" dirty="0" err="1"/>
              <a:t>i</a:t>
            </a:r>
            <a:r>
              <a:rPr lang="en-US" baseline="30000" dirty="0" err="1"/>
              <a:t>th</a:t>
            </a:r>
            <a:r>
              <a:rPr lang="en-US" dirty="0"/>
              <a:t> cluster while </a:t>
            </a:r>
            <a:r>
              <a:rPr lang="en-US" i="1" dirty="0"/>
              <a:t>C</a:t>
            </a:r>
            <a:r>
              <a:rPr lang="en-US" i="1" baseline="-25000" dirty="0"/>
              <a:t>i, j, t</a:t>
            </a:r>
            <a:r>
              <a:rPr lang="en-US" i="1" dirty="0"/>
              <a:t> </a:t>
            </a:r>
            <a:r>
              <a:rPr lang="en-US" dirty="0"/>
              <a:t>represents the transition control point from </a:t>
            </a:r>
            <a:r>
              <a:rPr lang="en-US" dirty="0" err="1"/>
              <a:t>i</a:t>
            </a:r>
            <a:r>
              <a:rPr lang="en-US" baseline="30000" dirty="0" err="1"/>
              <a:t>th</a:t>
            </a:r>
            <a:r>
              <a:rPr lang="en-US" dirty="0"/>
              <a:t> cluster to </a:t>
            </a:r>
            <a:r>
              <a:rPr lang="en-US" dirty="0" err="1"/>
              <a:t>j</a:t>
            </a:r>
            <a:r>
              <a:rPr lang="en-US" baseline="30000" dirty="0" err="1"/>
              <a:t>th</a:t>
            </a:r>
            <a:r>
              <a:rPr lang="en-US" dirty="0"/>
              <a:t> cluster.</a:t>
            </a:r>
          </a:p>
          <a:p>
            <a:endParaRPr lang="en-US" sz="1600" dirty="0"/>
          </a:p>
          <a:p>
            <a:endParaRPr lang="en-US" sz="1600" dirty="0"/>
          </a:p>
          <a:p>
            <a:pPr marL="0" indent="0">
              <a:buNone/>
            </a:pPr>
            <a:endParaRPr lang="en-US" sz="1600" dirty="0"/>
          </a:p>
          <a:p>
            <a:r>
              <a:rPr lang="en-US" dirty="0"/>
              <a:t>Now that we have obtained the control points, we can use standard parametric curves such as </a:t>
            </a:r>
            <a:r>
              <a:rPr lang="en-US" dirty="0" err="1"/>
              <a:t>Bézier</a:t>
            </a:r>
            <a:r>
              <a:rPr lang="en-US" dirty="0"/>
              <a:t> Curves, B-splines, etc. in obtaining the smooth curve equations for a </a:t>
            </a:r>
            <a:r>
              <a:rPr lang="en-IN" dirty="0"/>
              <a:t>desired trajectory.</a:t>
            </a:r>
            <a:endParaRPr lang="en-IN" sz="1600" dirty="0"/>
          </a:p>
        </p:txBody>
      </p:sp>
      <p:sp>
        <p:nvSpPr>
          <p:cNvPr id="4" name="Footer Placeholder 3">
            <a:extLst>
              <a:ext uri="{FF2B5EF4-FFF2-40B4-BE49-F238E27FC236}">
                <a16:creationId xmlns:a16="http://schemas.microsoft.com/office/drawing/2014/main" id="{B5415254-6D2A-44D7-8075-51BDB4939228}"/>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5FF8A8E3-1FEB-40FD-93AB-C31DCC7FADF1}"/>
              </a:ext>
            </a:extLst>
          </p:cNvPr>
          <p:cNvSpPr>
            <a:spLocks noGrp="1"/>
          </p:cNvSpPr>
          <p:nvPr>
            <p:ph type="sldNum" sz="quarter" idx="12"/>
          </p:nvPr>
        </p:nvSpPr>
        <p:spPr/>
        <p:txBody>
          <a:bodyPr/>
          <a:lstStyle/>
          <a:p>
            <a:fld id="{E85640B5-D5A9-4D1D-8757-64DE9F3D7321}" type="slidenum">
              <a:rPr lang="en-IN" smtClean="0"/>
              <a:pPr/>
              <a:t>28</a:t>
            </a:fld>
            <a:endParaRPr lang="en-IN" dirty="0"/>
          </a:p>
        </p:txBody>
      </p:sp>
      <p:sp>
        <p:nvSpPr>
          <p:cNvPr id="7" name="Text Placeholder 6">
            <a:extLst>
              <a:ext uri="{FF2B5EF4-FFF2-40B4-BE49-F238E27FC236}">
                <a16:creationId xmlns:a16="http://schemas.microsoft.com/office/drawing/2014/main" id="{49CF02FD-A9A6-4AE2-8DED-9E565471F3C4}"/>
              </a:ext>
            </a:extLst>
          </p:cNvPr>
          <p:cNvSpPr>
            <a:spLocks noGrp="1"/>
          </p:cNvSpPr>
          <p:nvPr>
            <p:ph type="body" sz="quarter" idx="13"/>
          </p:nvPr>
        </p:nvSpPr>
        <p:spPr/>
        <p:txBody>
          <a:bodyPr/>
          <a:lstStyle/>
          <a:p>
            <a:r>
              <a:rPr lang="en-IN" dirty="0"/>
              <a:t>ESTIMATION OF CONTROL POINTS</a:t>
            </a:r>
          </a:p>
        </p:txBody>
      </p:sp>
      <p:pic>
        <p:nvPicPr>
          <p:cNvPr id="8" name="Picture 7">
            <a:extLst>
              <a:ext uri="{FF2B5EF4-FFF2-40B4-BE49-F238E27FC236}">
                <a16:creationId xmlns:a16="http://schemas.microsoft.com/office/drawing/2014/main" id="{1F4CD470-605E-4C84-AD43-890C2E619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842" y="4335539"/>
            <a:ext cx="9019035" cy="669124"/>
          </a:xfrm>
          <a:prstGeom prst="rect">
            <a:avLst/>
          </a:prstGeom>
        </p:spPr>
      </p:pic>
    </p:spTree>
    <p:extLst>
      <p:ext uri="{BB962C8B-B14F-4D97-AF65-F5344CB8AC3E}">
        <p14:creationId xmlns:p14="http://schemas.microsoft.com/office/powerpoint/2010/main" val="390943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1B94B71-24C3-4859-AEE6-8B3F20D94F28}"/>
              </a:ext>
            </a:extLst>
          </p:cNvPr>
          <p:cNvSpPr>
            <a:spLocks noGrp="1"/>
          </p:cNvSpPr>
          <p:nvPr>
            <p:ph type="ctrTitle"/>
          </p:nvPr>
        </p:nvSpPr>
        <p:spPr/>
        <p:txBody>
          <a:bodyPr/>
          <a:lstStyle/>
          <a:p>
            <a:r>
              <a:rPr lang="en-IN" dirty="0"/>
              <a:t>Results and Conclusion</a:t>
            </a:r>
          </a:p>
        </p:txBody>
      </p:sp>
      <p:sp>
        <p:nvSpPr>
          <p:cNvPr id="5" name="Footer Placeholder 4">
            <a:extLst>
              <a:ext uri="{FF2B5EF4-FFF2-40B4-BE49-F238E27FC236}">
                <a16:creationId xmlns:a16="http://schemas.microsoft.com/office/drawing/2014/main" id="{159CF699-2DBD-41F7-B828-9E3F7910663B}"/>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9" name="Subtitle 8">
            <a:extLst>
              <a:ext uri="{FF2B5EF4-FFF2-40B4-BE49-F238E27FC236}">
                <a16:creationId xmlns:a16="http://schemas.microsoft.com/office/drawing/2014/main" id="{6B0B9FA6-3A1A-4ED2-BB93-1C2109F18A03}"/>
              </a:ext>
            </a:extLst>
          </p:cNvPr>
          <p:cNvSpPr>
            <a:spLocks noGrp="1"/>
          </p:cNvSpPr>
          <p:nvPr>
            <p:ph type="subTitle" idx="1"/>
          </p:nvPr>
        </p:nvSpPr>
        <p:spPr/>
        <p:txBody>
          <a:bodyPr/>
          <a:lstStyle/>
          <a:p>
            <a:r>
              <a:rPr lang="en-IN" dirty="0"/>
              <a:t>Following are the results of the three tasks achieved; improved exploration algorithm and estimation of clusters and control points for path planning.</a:t>
            </a:r>
          </a:p>
        </p:txBody>
      </p:sp>
      <p:sp>
        <p:nvSpPr>
          <p:cNvPr id="6" name="Slide Number Placeholder 5">
            <a:extLst>
              <a:ext uri="{FF2B5EF4-FFF2-40B4-BE49-F238E27FC236}">
                <a16:creationId xmlns:a16="http://schemas.microsoft.com/office/drawing/2014/main" id="{FBFD95DF-F526-4809-9A42-D15A7DD7D86F}"/>
              </a:ext>
            </a:extLst>
          </p:cNvPr>
          <p:cNvSpPr>
            <a:spLocks noGrp="1"/>
          </p:cNvSpPr>
          <p:nvPr>
            <p:ph type="sldNum" sz="quarter" idx="12"/>
          </p:nvPr>
        </p:nvSpPr>
        <p:spPr/>
        <p:txBody>
          <a:bodyPr/>
          <a:lstStyle/>
          <a:p>
            <a:fld id="{E85640B5-D5A9-4D1D-8757-64DE9F3D7321}" type="slidenum">
              <a:rPr lang="en-IN" smtClean="0"/>
              <a:t>29</a:t>
            </a:fld>
            <a:endParaRPr lang="en-IN"/>
          </a:p>
        </p:txBody>
      </p:sp>
      <p:sp>
        <p:nvSpPr>
          <p:cNvPr id="10" name="Text Placeholder 9">
            <a:extLst>
              <a:ext uri="{FF2B5EF4-FFF2-40B4-BE49-F238E27FC236}">
                <a16:creationId xmlns:a16="http://schemas.microsoft.com/office/drawing/2014/main" id="{E9D4AEF4-AAD7-4F92-BEDF-C8291D7F21F6}"/>
              </a:ext>
            </a:extLst>
          </p:cNvPr>
          <p:cNvSpPr>
            <a:spLocks noGrp="1"/>
          </p:cNvSpPr>
          <p:nvPr>
            <p:ph type="body" sz="quarter" idx="13"/>
          </p:nvPr>
        </p:nvSpPr>
        <p:spPr/>
        <p:txBody>
          <a:bodyPr/>
          <a:lstStyle/>
          <a:p>
            <a:r>
              <a:rPr lang="en-IN" dirty="0"/>
              <a:t>RESULTS AND DISCUSSIONS</a:t>
            </a:r>
          </a:p>
        </p:txBody>
      </p:sp>
    </p:spTree>
    <p:extLst>
      <p:ext uri="{BB962C8B-B14F-4D97-AF65-F5344CB8AC3E}">
        <p14:creationId xmlns:p14="http://schemas.microsoft.com/office/powerpoint/2010/main" val="114469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CFAB587-F2AD-48DD-9548-D43FEC320C7F}"/>
              </a:ext>
            </a:extLst>
          </p:cNvPr>
          <p:cNvSpPr>
            <a:spLocks noGrp="1"/>
          </p:cNvSpPr>
          <p:nvPr>
            <p:ph type="title"/>
          </p:nvPr>
        </p:nvSpPr>
        <p:spPr/>
        <p:txBody>
          <a:bodyPr>
            <a:normAutofit/>
          </a:bodyPr>
          <a:lstStyle/>
          <a:p>
            <a:r>
              <a:rPr lang="en-IN" dirty="0"/>
              <a:t>Introduction</a:t>
            </a:r>
          </a:p>
        </p:txBody>
      </p:sp>
      <p:sp>
        <p:nvSpPr>
          <p:cNvPr id="11" name="Content Placeholder 10">
            <a:extLst>
              <a:ext uri="{FF2B5EF4-FFF2-40B4-BE49-F238E27FC236}">
                <a16:creationId xmlns:a16="http://schemas.microsoft.com/office/drawing/2014/main" id="{1569FF5A-D9FB-4643-A51C-516EC6A1B7EB}"/>
              </a:ext>
            </a:extLst>
          </p:cNvPr>
          <p:cNvSpPr>
            <a:spLocks noGrp="1"/>
          </p:cNvSpPr>
          <p:nvPr>
            <p:ph idx="1"/>
          </p:nvPr>
        </p:nvSpPr>
        <p:spPr/>
        <p:txBody>
          <a:bodyPr>
            <a:normAutofit/>
          </a:bodyPr>
          <a:lstStyle/>
          <a:p>
            <a:pPr>
              <a:buClr>
                <a:schemeClr val="accent2">
                  <a:lumMod val="60000"/>
                  <a:lumOff val="40000"/>
                </a:schemeClr>
              </a:buClr>
            </a:pPr>
            <a:r>
              <a:rPr lang="en-IN" sz="2000" dirty="0"/>
              <a:t>Build a Multi Agent system which can explore an unknown area optimally by avoiding overlapping of agent paths with each other.</a:t>
            </a:r>
          </a:p>
          <a:p>
            <a:pPr>
              <a:buClr>
                <a:schemeClr val="accent2">
                  <a:lumMod val="60000"/>
                  <a:lumOff val="40000"/>
                </a:schemeClr>
              </a:buClr>
            </a:pPr>
            <a:r>
              <a:rPr lang="en-IN" sz="2000" dirty="0"/>
              <a:t>Using information on scanned areas to plan future paths for the agents to find points of information gain for the agents.</a:t>
            </a:r>
          </a:p>
          <a:p>
            <a:pPr>
              <a:buClr>
                <a:schemeClr val="accent2">
                  <a:lumMod val="60000"/>
                  <a:lumOff val="40000"/>
                </a:schemeClr>
              </a:buClr>
            </a:pPr>
            <a:r>
              <a:rPr lang="en-IN" sz="2000" dirty="0"/>
              <a:t>Refinement and Allocation of points scanned for information gain optimally.</a:t>
            </a:r>
          </a:p>
          <a:p>
            <a:pPr>
              <a:buClr>
                <a:schemeClr val="accent2">
                  <a:lumMod val="60000"/>
                  <a:lumOff val="40000"/>
                </a:schemeClr>
              </a:buClr>
            </a:pPr>
            <a:r>
              <a:rPr lang="en-IN" sz="2000" dirty="0"/>
              <a:t>Processing and refinement of scanned area and prepare it for traversal by other agents in the future.</a:t>
            </a:r>
          </a:p>
          <a:p>
            <a:pPr>
              <a:buClr>
                <a:schemeClr val="accent2">
                  <a:lumMod val="60000"/>
                  <a:lumOff val="40000"/>
                </a:schemeClr>
              </a:buClr>
            </a:pPr>
            <a:r>
              <a:rPr lang="en-IN" sz="2000" dirty="0"/>
              <a:t>Building optimal traversal techniques for future use of the area by other agents.</a:t>
            </a:r>
          </a:p>
        </p:txBody>
      </p:sp>
      <p:sp>
        <p:nvSpPr>
          <p:cNvPr id="12" name="Text Placeholder 11">
            <a:extLst>
              <a:ext uri="{FF2B5EF4-FFF2-40B4-BE49-F238E27FC236}">
                <a16:creationId xmlns:a16="http://schemas.microsoft.com/office/drawing/2014/main" id="{E62DF840-0958-4598-B4B2-8B91660EFB81}"/>
              </a:ext>
            </a:extLst>
          </p:cNvPr>
          <p:cNvSpPr>
            <a:spLocks noGrp="1"/>
          </p:cNvSpPr>
          <p:nvPr>
            <p:ph type="body" sz="half" idx="2"/>
          </p:nvPr>
        </p:nvSpPr>
        <p:spPr/>
        <p:txBody>
          <a:bodyPr/>
          <a:lstStyle/>
          <a:p>
            <a:r>
              <a:rPr lang="en-IN" dirty="0"/>
              <a:t>Multi Agent Systems have been in use for a long time and exploiting them to achieve tasks which would otherwise seem impossible is what we plan to achieve here. We list some of our broad motives here and then we will discuss one by one how we achieve them followed by their refinement. Our system is fully scalable and modular to insert as many number of agents as possible in the algorithm without changing the base of the algorithm. </a:t>
            </a:r>
          </a:p>
        </p:txBody>
      </p:sp>
      <p:sp>
        <p:nvSpPr>
          <p:cNvPr id="4" name="Footer Placeholder 3">
            <a:extLst>
              <a:ext uri="{FF2B5EF4-FFF2-40B4-BE49-F238E27FC236}">
                <a16:creationId xmlns:a16="http://schemas.microsoft.com/office/drawing/2014/main" id="{8DDD59BC-9179-4B70-880D-9B8365CA0531}"/>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EC89F746-6406-4F94-9271-FADE7C8E40E6}"/>
              </a:ext>
            </a:extLst>
          </p:cNvPr>
          <p:cNvSpPr>
            <a:spLocks noGrp="1"/>
          </p:cNvSpPr>
          <p:nvPr>
            <p:ph type="sldNum" sz="quarter" idx="12"/>
          </p:nvPr>
        </p:nvSpPr>
        <p:spPr/>
        <p:txBody>
          <a:bodyPr/>
          <a:lstStyle/>
          <a:p>
            <a:fld id="{E85640B5-D5A9-4D1D-8757-64DE9F3D7321}" type="slidenum">
              <a:rPr lang="en-IN" smtClean="0"/>
              <a:pPr/>
              <a:t>3</a:t>
            </a:fld>
            <a:endParaRPr lang="en-IN" dirty="0"/>
          </a:p>
        </p:txBody>
      </p:sp>
      <p:sp>
        <p:nvSpPr>
          <p:cNvPr id="2" name="Text Placeholder 1">
            <a:extLst>
              <a:ext uri="{FF2B5EF4-FFF2-40B4-BE49-F238E27FC236}">
                <a16:creationId xmlns:a16="http://schemas.microsoft.com/office/drawing/2014/main" id="{96C88CDF-CF8C-4F37-9CF3-B7BFECF88A2F}"/>
              </a:ext>
            </a:extLst>
          </p:cNvPr>
          <p:cNvSpPr>
            <a:spLocks noGrp="1"/>
          </p:cNvSpPr>
          <p:nvPr>
            <p:ph type="body" sz="quarter" idx="13"/>
          </p:nvPr>
        </p:nvSpPr>
        <p:spPr/>
        <p:txBody>
          <a:bodyPr/>
          <a:lstStyle/>
          <a:p>
            <a:r>
              <a:rPr lang="en-IN" dirty="0"/>
              <a:t>INTRODUCTION</a:t>
            </a:r>
          </a:p>
        </p:txBody>
      </p:sp>
    </p:spTree>
    <p:extLst>
      <p:ext uri="{BB962C8B-B14F-4D97-AF65-F5344CB8AC3E}">
        <p14:creationId xmlns:p14="http://schemas.microsoft.com/office/powerpoint/2010/main" val="2541828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4EEC-1FAD-4851-BC04-CF79414CDFA6}"/>
              </a:ext>
            </a:extLst>
          </p:cNvPr>
          <p:cNvSpPr>
            <a:spLocks noGrp="1"/>
          </p:cNvSpPr>
          <p:nvPr>
            <p:ph type="title"/>
          </p:nvPr>
        </p:nvSpPr>
        <p:spPr/>
        <p:txBody>
          <a:bodyPr>
            <a:normAutofit fontScale="90000"/>
          </a:bodyPr>
          <a:lstStyle/>
          <a:p>
            <a:r>
              <a:rPr lang="en-IN" dirty="0"/>
              <a:t>Improved Exploration Results</a:t>
            </a:r>
          </a:p>
        </p:txBody>
      </p:sp>
      <p:sp>
        <p:nvSpPr>
          <p:cNvPr id="4" name="Footer Placeholder 3">
            <a:extLst>
              <a:ext uri="{FF2B5EF4-FFF2-40B4-BE49-F238E27FC236}">
                <a16:creationId xmlns:a16="http://schemas.microsoft.com/office/drawing/2014/main" id="{A8CAA0F4-3B87-4B46-B01C-AD669DA37AC3}"/>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51B3FBA9-40C8-47A4-A115-10DF2DC8252C}"/>
              </a:ext>
            </a:extLst>
          </p:cNvPr>
          <p:cNvSpPr>
            <a:spLocks noGrp="1"/>
          </p:cNvSpPr>
          <p:nvPr>
            <p:ph type="sldNum" sz="quarter" idx="12"/>
          </p:nvPr>
        </p:nvSpPr>
        <p:spPr/>
        <p:txBody>
          <a:bodyPr/>
          <a:lstStyle/>
          <a:p>
            <a:fld id="{E85640B5-D5A9-4D1D-8757-64DE9F3D7321}" type="slidenum">
              <a:rPr lang="en-IN" smtClean="0"/>
              <a:pPr/>
              <a:t>30</a:t>
            </a:fld>
            <a:endParaRPr lang="en-IN" dirty="0"/>
          </a:p>
        </p:txBody>
      </p:sp>
      <p:sp>
        <p:nvSpPr>
          <p:cNvPr id="6" name="Text Placeholder 5">
            <a:extLst>
              <a:ext uri="{FF2B5EF4-FFF2-40B4-BE49-F238E27FC236}">
                <a16:creationId xmlns:a16="http://schemas.microsoft.com/office/drawing/2014/main" id="{10F1AA01-6FD6-42D8-AF92-7D8F67570992}"/>
              </a:ext>
            </a:extLst>
          </p:cNvPr>
          <p:cNvSpPr>
            <a:spLocks noGrp="1"/>
          </p:cNvSpPr>
          <p:nvPr>
            <p:ph type="body" sz="quarter" idx="13"/>
          </p:nvPr>
        </p:nvSpPr>
        <p:spPr/>
        <p:txBody>
          <a:bodyPr/>
          <a:lstStyle/>
          <a:p>
            <a:r>
              <a:rPr lang="en-IN" dirty="0"/>
              <a:t>IMPROVED EXPLORATION RESULTS</a:t>
            </a:r>
          </a:p>
        </p:txBody>
      </p:sp>
      <p:pic>
        <p:nvPicPr>
          <p:cNvPr id="8" name="Picture 7">
            <a:extLst>
              <a:ext uri="{FF2B5EF4-FFF2-40B4-BE49-F238E27FC236}">
                <a16:creationId xmlns:a16="http://schemas.microsoft.com/office/drawing/2014/main" id="{19C8898A-B738-4415-AA97-E8EDBD617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16" y="1350349"/>
            <a:ext cx="6176923" cy="2841384"/>
          </a:xfrm>
          <a:prstGeom prst="rect">
            <a:avLst/>
          </a:prstGeom>
        </p:spPr>
      </p:pic>
      <p:pic>
        <p:nvPicPr>
          <p:cNvPr id="10" name="Picture 9">
            <a:extLst>
              <a:ext uri="{FF2B5EF4-FFF2-40B4-BE49-F238E27FC236}">
                <a16:creationId xmlns:a16="http://schemas.microsoft.com/office/drawing/2014/main" id="{2D2E20FC-FC80-4C3E-991E-84A7E2792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966" y="1342291"/>
            <a:ext cx="2857500" cy="2857500"/>
          </a:xfrm>
          <a:prstGeom prst="rect">
            <a:avLst/>
          </a:prstGeom>
        </p:spPr>
      </p:pic>
      <p:sp>
        <p:nvSpPr>
          <p:cNvPr id="11" name="Content Placeholder 2">
            <a:extLst>
              <a:ext uri="{FF2B5EF4-FFF2-40B4-BE49-F238E27FC236}">
                <a16:creationId xmlns:a16="http://schemas.microsoft.com/office/drawing/2014/main" id="{5413C22E-C78A-4CA2-9BA5-D36EAB097C02}"/>
              </a:ext>
            </a:extLst>
          </p:cNvPr>
          <p:cNvSpPr txBox="1">
            <a:spLocks/>
          </p:cNvSpPr>
          <p:nvPr/>
        </p:nvSpPr>
        <p:spPr>
          <a:xfrm>
            <a:off x="847815" y="4507832"/>
            <a:ext cx="10861091" cy="1669130"/>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00000"/>
              </a:lnSpc>
              <a:spcBef>
                <a:spcPts val="1000"/>
              </a:spcBef>
              <a:buClr>
                <a:schemeClr val="accent2">
                  <a:lumMod val="60000"/>
                  <a:lumOff val="40000"/>
                </a:schemeClr>
              </a:buClr>
              <a:buFont typeface="Arial" panose="020B0604020202020204" pitchFamily="34" charset="0"/>
              <a:buChar char="•"/>
              <a:defRPr sz="20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1pPr>
            <a:lvl2pPr marL="6858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8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2pPr>
            <a:lvl3pPr marL="11430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6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3pPr>
            <a:lvl4pPr marL="16002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4pPr>
            <a:lvl5pPr marL="20574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First figure represents the actual map, the second figure represents the map explored at various instants and the third one after exploration is completed. The red dots corresponds to frontier points which are explored when an agent has completely explored a local region.</a:t>
            </a:r>
          </a:p>
          <a:p>
            <a:r>
              <a:rPr lang="en-IN" dirty="0"/>
              <a:t>The number of nodes backtracked were considerably reduced, thereby improving the efficiency of exploration w.r.t time after using the proposed frontier assignment approach.</a:t>
            </a:r>
          </a:p>
        </p:txBody>
      </p:sp>
    </p:spTree>
    <p:extLst>
      <p:ext uri="{BB962C8B-B14F-4D97-AF65-F5344CB8AC3E}">
        <p14:creationId xmlns:p14="http://schemas.microsoft.com/office/powerpoint/2010/main" val="854846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F62F-1187-4AFC-9D62-882E2C7CEDE9}"/>
              </a:ext>
            </a:extLst>
          </p:cNvPr>
          <p:cNvSpPr>
            <a:spLocks noGrp="1"/>
          </p:cNvSpPr>
          <p:nvPr>
            <p:ph type="title"/>
          </p:nvPr>
        </p:nvSpPr>
        <p:spPr/>
        <p:txBody>
          <a:bodyPr>
            <a:normAutofit fontScale="90000"/>
          </a:bodyPr>
          <a:lstStyle/>
          <a:p>
            <a:r>
              <a:rPr lang="en-IN" dirty="0"/>
              <a:t>Clustering Results</a:t>
            </a:r>
          </a:p>
        </p:txBody>
      </p:sp>
      <p:sp>
        <p:nvSpPr>
          <p:cNvPr id="4" name="Footer Placeholder 3">
            <a:extLst>
              <a:ext uri="{FF2B5EF4-FFF2-40B4-BE49-F238E27FC236}">
                <a16:creationId xmlns:a16="http://schemas.microsoft.com/office/drawing/2014/main" id="{A6DD0855-A44B-483D-9805-4C1D4404C1BA}"/>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6B846574-2F63-4535-99FA-0D73A8FC3955}"/>
              </a:ext>
            </a:extLst>
          </p:cNvPr>
          <p:cNvSpPr>
            <a:spLocks noGrp="1"/>
          </p:cNvSpPr>
          <p:nvPr>
            <p:ph type="sldNum" sz="quarter" idx="12"/>
          </p:nvPr>
        </p:nvSpPr>
        <p:spPr/>
        <p:txBody>
          <a:bodyPr/>
          <a:lstStyle/>
          <a:p>
            <a:fld id="{E85640B5-D5A9-4D1D-8757-64DE9F3D7321}" type="slidenum">
              <a:rPr lang="en-IN" smtClean="0"/>
              <a:pPr/>
              <a:t>31</a:t>
            </a:fld>
            <a:endParaRPr lang="en-IN" dirty="0"/>
          </a:p>
        </p:txBody>
      </p:sp>
      <p:sp>
        <p:nvSpPr>
          <p:cNvPr id="6" name="Text Placeholder 5">
            <a:extLst>
              <a:ext uri="{FF2B5EF4-FFF2-40B4-BE49-F238E27FC236}">
                <a16:creationId xmlns:a16="http://schemas.microsoft.com/office/drawing/2014/main" id="{CC78D70A-7042-4445-ACE8-DC67E9E9CA27}"/>
              </a:ext>
            </a:extLst>
          </p:cNvPr>
          <p:cNvSpPr>
            <a:spLocks noGrp="1"/>
          </p:cNvSpPr>
          <p:nvPr>
            <p:ph type="body" sz="quarter" idx="13"/>
          </p:nvPr>
        </p:nvSpPr>
        <p:spPr/>
        <p:txBody>
          <a:bodyPr/>
          <a:lstStyle/>
          <a:p>
            <a:r>
              <a:rPr lang="en-IN" dirty="0"/>
              <a:t>CLUSTERING RESULTS</a:t>
            </a:r>
          </a:p>
        </p:txBody>
      </p:sp>
      <p:pic>
        <p:nvPicPr>
          <p:cNvPr id="8" name="Picture 7">
            <a:extLst>
              <a:ext uri="{FF2B5EF4-FFF2-40B4-BE49-F238E27FC236}">
                <a16:creationId xmlns:a16="http://schemas.microsoft.com/office/drawing/2014/main" id="{95E27C2D-C35B-4C13-9FC8-678D5EDCE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967" y="1339736"/>
            <a:ext cx="2302847" cy="2302847"/>
          </a:xfrm>
          <a:prstGeom prst="rect">
            <a:avLst/>
          </a:prstGeom>
        </p:spPr>
      </p:pic>
      <p:pic>
        <p:nvPicPr>
          <p:cNvPr id="10" name="Picture 9">
            <a:extLst>
              <a:ext uri="{FF2B5EF4-FFF2-40B4-BE49-F238E27FC236}">
                <a16:creationId xmlns:a16="http://schemas.microsoft.com/office/drawing/2014/main" id="{B12BB7CC-507D-4794-9CFB-2FBD0D91A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143" y="1356776"/>
            <a:ext cx="2291713" cy="2285807"/>
          </a:xfrm>
          <a:prstGeom prst="rect">
            <a:avLst/>
          </a:prstGeom>
        </p:spPr>
      </p:pic>
      <p:pic>
        <p:nvPicPr>
          <p:cNvPr id="12" name="Picture 11">
            <a:extLst>
              <a:ext uri="{FF2B5EF4-FFF2-40B4-BE49-F238E27FC236}">
                <a16:creationId xmlns:a16="http://schemas.microsoft.com/office/drawing/2014/main" id="{4C63F2E8-6C8B-406B-8934-2036D730D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0185" y="1356776"/>
            <a:ext cx="2302847" cy="2294350"/>
          </a:xfrm>
          <a:prstGeom prst="rect">
            <a:avLst/>
          </a:prstGeom>
        </p:spPr>
      </p:pic>
      <p:sp>
        <p:nvSpPr>
          <p:cNvPr id="14" name="Content Placeholder 2">
            <a:extLst>
              <a:ext uri="{FF2B5EF4-FFF2-40B4-BE49-F238E27FC236}">
                <a16:creationId xmlns:a16="http://schemas.microsoft.com/office/drawing/2014/main" id="{400A27DA-CB0C-4F58-9620-94DFA71DE039}"/>
              </a:ext>
            </a:extLst>
          </p:cNvPr>
          <p:cNvSpPr>
            <a:spLocks noGrp="1"/>
          </p:cNvSpPr>
          <p:nvPr>
            <p:ph idx="1"/>
          </p:nvPr>
        </p:nvSpPr>
        <p:spPr>
          <a:xfrm>
            <a:off x="847815" y="3874115"/>
            <a:ext cx="10861091" cy="2302847"/>
          </a:xfrm>
        </p:spPr>
        <p:txBody>
          <a:bodyPr>
            <a:normAutofit/>
          </a:bodyPr>
          <a:lstStyle/>
          <a:p>
            <a:r>
              <a:rPr lang="en-US" dirty="0"/>
              <a:t>First figure represents the actual map, the second one as obtained through exploration and the third one represents the clustering of coordinates traversed into simple convex polygons i.e. regions in which any two points can be connected using a straight line.</a:t>
            </a:r>
          </a:p>
          <a:p>
            <a:r>
              <a:rPr lang="en-US" dirty="0"/>
              <a:t>The information of these regions is stored in the form of  nodes in an undirected graph, for e.g. in the graph, the node corresponding to the first orange cluster will be connected to the node representing the light green cluster.</a:t>
            </a:r>
          </a:p>
          <a:p>
            <a:endParaRPr lang="en-IN" sz="1600" dirty="0"/>
          </a:p>
        </p:txBody>
      </p:sp>
    </p:spTree>
    <p:extLst>
      <p:ext uri="{BB962C8B-B14F-4D97-AF65-F5344CB8AC3E}">
        <p14:creationId xmlns:p14="http://schemas.microsoft.com/office/powerpoint/2010/main" val="3861848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BD5A-C6AA-4277-A702-AF705D8AAFBC}"/>
              </a:ext>
            </a:extLst>
          </p:cNvPr>
          <p:cNvSpPr>
            <a:spLocks noGrp="1"/>
          </p:cNvSpPr>
          <p:nvPr>
            <p:ph type="title"/>
          </p:nvPr>
        </p:nvSpPr>
        <p:spPr/>
        <p:txBody>
          <a:bodyPr>
            <a:normAutofit fontScale="90000"/>
          </a:bodyPr>
          <a:lstStyle/>
          <a:p>
            <a:r>
              <a:rPr lang="en-IN" dirty="0"/>
              <a:t>Path Planning Results </a:t>
            </a:r>
          </a:p>
        </p:txBody>
      </p:sp>
      <p:sp>
        <p:nvSpPr>
          <p:cNvPr id="4" name="Footer Placeholder 3">
            <a:extLst>
              <a:ext uri="{FF2B5EF4-FFF2-40B4-BE49-F238E27FC236}">
                <a16:creationId xmlns:a16="http://schemas.microsoft.com/office/drawing/2014/main" id="{1686B419-9AC4-46BF-A307-9DA0372E3E45}"/>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2CE96A85-C788-46FF-A4D4-5B89AAD42363}"/>
              </a:ext>
            </a:extLst>
          </p:cNvPr>
          <p:cNvSpPr>
            <a:spLocks noGrp="1"/>
          </p:cNvSpPr>
          <p:nvPr>
            <p:ph type="sldNum" sz="quarter" idx="12"/>
          </p:nvPr>
        </p:nvSpPr>
        <p:spPr/>
        <p:txBody>
          <a:bodyPr/>
          <a:lstStyle/>
          <a:p>
            <a:fld id="{E85640B5-D5A9-4D1D-8757-64DE9F3D7321}" type="slidenum">
              <a:rPr lang="en-IN" smtClean="0"/>
              <a:pPr/>
              <a:t>32</a:t>
            </a:fld>
            <a:endParaRPr lang="en-IN" dirty="0"/>
          </a:p>
        </p:txBody>
      </p:sp>
      <p:sp>
        <p:nvSpPr>
          <p:cNvPr id="6" name="Text Placeholder 5">
            <a:extLst>
              <a:ext uri="{FF2B5EF4-FFF2-40B4-BE49-F238E27FC236}">
                <a16:creationId xmlns:a16="http://schemas.microsoft.com/office/drawing/2014/main" id="{CCBD4FBF-2747-4EA5-8675-FF190A39F966}"/>
              </a:ext>
            </a:extLst>
          </p:cNvPr>
          <p:cNvSpPr>
            <a:spLocks noGrp="1"/>
          </p:cNvSpPr>
          <p:nvPr>
            <p:ph type="body" sz="quarter" idx="13"/>
          </p:nvPr>
        </p:nvSpPr>
        <p:spPr/>
        <p:txBody>
          <a:bodyPr/>
          <a:lstStyle/>
          <a:p>
            <a:r>
              <a:rPr lang="en-IN" dirty="0"/>
              <a:t>PATH PLANNING USING CONTROL POINTS</a:t>
            </a:r>
          </a:p>
        </p:txBody>
      </p:sp>
      <p:pic>
        <p:nvPicPr>
          <p:cNvPr id="14" name="Content Placeholder 13">
            <a:extLst>
              <a:ext uri="{FF2B5EF4-FFF2-40B4-BE49-F238E27FC236}">
                <a16:creationId xmlns:a16="http://schemas.microsoft.com/office/drawing/2014/main" id="{165CBCE9-F262-45A0-B430-6EA0F8DF1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370" y="1351231"/>
            <a:ext cx="6475259" cy="2839620"/>
          </a:xfrm>
        </p:spPr>
      </p:pic>
      <p:sp>
        <p:nvSpPr>
          <p:cNvPr id="15" name="Content Placeholder 2">
            <a:extLst>
              <a:ext uri="{FF2B5EF4-FFF2-40B4-BE49-F238E27FC236}">
                <a16:creationId xmlns:a16="http://schemas.microsoft.com/office/drawing/2014/main" id="{1744FE68-765C-41D7-AB70-C3278B8958C9}"/>
              </a:ext>
            </a:extLst>
          </p:cNvPr>
          <p:cNvSpPr txBox="1">
            <a:spLocks/>
          </p:cNvSpPr>
          <p:nvPr/>
        </p:nvSpPr>
        <p:spPr>
          <a:xfrm>
            <a:off x="847815" y="4507832"/>
            <a:ext cx="10861091" cy="166913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Clr>
                <a:schemeClr val="accent2">
                  <a:lumMod val="60000"/>
                  <a:lumOff val="40000"/>
                </a:schemeClr>
              </a:buClr>
              <a:buFont typeface="Arial" panose="020B0604020202020204" pitchFamily="34" charset="0"/>
              <a:buChar char="•"/>
              <a:defRPr sz="20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1pPr>
            <a:lvl2pPr marL="6858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8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2pPr>
            <a:lvl3pPr marL="11430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6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3pPr>
            <a:lvl4pPr marL="16002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4pPr>
            <a:lvl5pPr marL="2057400" indent="-228600" algn="just" defTabSz="914400" rtl="0" eaLnBrk="1" latinLnBrk="0" hangingPunct="1">
              <a:lnSpc>
                <a:spcPct val="100000"/>
              </a:lnSpc>
              <a:spcBef>
                <a:spcPts val="500"/>
              </a:spcBef>
              <a:buClr>
                <a:schemeClr val="accent2">
                  <a:lumMod val="60000"/>
                  <a:lumOff val="40000"/>
                </a:schemeClr>
              </a:buClr>
              <a:buFont typeface="Arial" panose="020B0604020202020204" pitchFamily="34" charset="0"/>
              <a:buChar char="•"/>
              <a:defRPr sz="1400" kern="1200">
                <a:solidFill>
                  <a:schemeClr val="tx1"/>
                </a:solidFill>
                <a:latin typeface="Frank Ruhl Libre" panose="00000500000000000000" pitchFamily="2" charset="-79"/>
                <a:ea typeface="Source Sans Pro" panose="020B0503030403020204" pitchFamily="34" charset="0"/>
                <a:cs typeface="Frank Ruhl Libre" panose="00000500000000000000"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S</a:t>
            </a:r>
            <a:r>
              <a:rPr lang="en-US" dirty="0"/>
              <a:t> and </a:t>
            </a:r>
            <a:r>
              <a:rPr lang="en-US" i="1" dirty="0"/>
              <a:t>G</a:t>
            </a:r>
            <a:r>
              <a:rPr lang="en-US" dirty="0"/>
              <a:t> represents the starting and destination coordinates, </a:t>
            </a:r>
            <a:r>
              <a:rPr lang="en-US" i="1" dirty="0"/>
              <a:t>C</a:t>
            </a:r>
            <a:r>
              <a:rPr lang="en-US" i="1" baseline="-25000" dirty="0"/>
              <a:t>i, c </a:t>
            </a:r>
            <a:r>
              <a:rPr lang="en-US" dirty="0"/>
              <a:t> represents the centroid of </a:t>
            </a:r>
            <a:r>
              <a:rPr lang="en-US" dirty="0" err="1"/>
              <a:t>i</a:t>
            </a:r>
            <a:r>
              <a:rPr lang="en-US" baseline="30000" dirty="0" err="1"/>
              <a:t>th</a:t>
            </a:r>
            <a:r>
              <a:rPr lang="en-US" dirty="0"/>
              <a:t> cluster while </a:t>
            </a:r>
            <a:r>
              <a:rPr lang="en-US" i="1" dirty="0"/>
              <a:t>C</a:t>
            </a:r>
            <a:r>
              <a:rPr lang="en-US" i="1" baseline="-25000" dirty="0"/>
              <a:t>i, j, t</a:t>
            </a:r>
            <a:r>
              <a:rPr lang="en-US" i="1" dirty="0"/>
              <a:t>  </a:t>
            </a:r>
            <a:r>
              <a:rPr lang="en-US" dirty="0"/>
              <a:t>represents the transition control point from </a:t>
            </a:r>
            <a:r>
              <a:rPr lang="en-US" dirty="0" err="1"/>
              <a:t>i</a:t>
            </a:r>
            <a:r>
              <a:rPr lang="en-US" baseline="30000" dirty="0" err="1"/>
              <a:t>th</a:t>
            </a:r>
            <a:r>
              <a:rPr lang="en-US" dirty="0"/>
              <a:t> cluster to </a:t>
            </a:r>
            <a:r>
              <a:rPr lang="en-US" dirty="0" err="1"/>
              <a:t>j</a:t>
            </a:r>
            <a:r>
              <a:rPr lang="en-US" baseline="30000" dirty="0" err="1"/>
              <a:t>th</a:t>
            </a:r>
            <a:r>
              <a:rPr lang="en-US" dirty="0"/>
              <a:t> cluster.</a:t>
            </a:r>
          </a:p>
          <a:p>
            <a:r>
              <a:rPr lang="en-US" dirty="0"/>
              <a:t>The control points shown can be used to compute standard parametric curves such as </a:t>
            </a:r>
            <a:r>
              <a:rPr lang="en-US" dirty="0" err="1"/>
              <a:t>Bézier</a:t>
            </a:r>
            <a:r>
              <a:rPr lang="en-US" dirty="0"/>
              <a:t> Curves, B-splines, etc. in obtaining the smooth curve equations for a </a:t>
            </a:r>
            <a:r>
              <a:rPr lang="en-IN" dirty="0"/>
              <a:t>desired trajectory.</a:t>
            </a:r>
          </a:p>
        </p:txBody>
      </p:sp>
    </p:spTree>
    <p:extLst>
      <p:ext uri="{BB962C8B-B14F-4D97-AF65-F5344CB8AC3E}">
        <p14:creationId xmlns:p14="http://schemas.microsoft.com/office/powerpoint/2010/main" val="3296126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9B29-C39F-419F-A931-230C4A066D08}"/>
              </a:ext>
            </a:extLst>
          </p:cNvPr>
          <p:cNvSpPr>
            <a:spLocks noGrp="1"/>
          </p:cNvSpPr>
          <p:nvPr>
            <p:ph type="title"/>
          </p:nvPr>
        </p:nvSpPr>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3F775FB7-6C34-400D-8653-9AE38BC2EFF9}"/>
              </a:ext>
            </a:extLst>
          </p:cNvPr>
          <p:cNvSpPr>
            <a:spLocks noGrp="1"/>
          </p:cNvSpPr>
          <p:nvPr>
            <p:ph idx="1"/>
          </p:nvPr>
        </p:nvSpPr>
        <p:spPr/>
        <p:txBody>
          <a:bodyPr>
            <a:normAutofit/>
          </a:bodyPr>
          <a:lstStyle/>
          <a:p>
            <a:r>
              <a:rPr lang="en-US" dirty="0"/>
              <a:t>A modified map exploration strategy was proposed to enhance already existing methods. SRT was used for moving the agent while frontier detection was done using RRT. Significant amount of time was reduced by improving the backtracking towards unexplored regions using frontier points.</a:t>
            </a:r>
          </a:p>
          <a:p>
            <a:r>
              <a:rPr lang="en-US" dirty="0"/>
              <a:t>Further, after the map of unexplored area was created, a novel idea to decompose the map into smaller convex polygons (clusters) for path planning was proposed. The decomposition of the map by clustering of traversed points into convex polygons significantly reduced the memory consumption as only vertices of the polygons were required to be kept into memory, compared to the formal SRT case in which all the coordinates of the traversed points need to be maintained. </a:t>
            </a:r>
          </a:p>
          <a:p>
            <a:r>
              <a:rPr lang="en-US" dirty="0"/>
              <a:t>Since map exploration and trajectory planning are two widely researched independent fields, and this algorithm tries to connect the two using the method proposed. Usually, in trajectory planning algorithms, it is assumed that control points are known, and optimization is done for computing better trajectories, the proposed method instead tries to find the control points thereby allowing it to be combined with already existing state-of-the-art </a:t>
            </a:r>
            <a:r>
              <a:rPr lang="en-IN" dirty="0"/>
              <a:t>methods.</a:t>
            </a:r>
          </a:p>
        </p:txBody>
      </p:sp>
      <p:sp>
        <p:nvSpPr>
          <p:cNvPr id="4" name="Footer Placeholder 3">
            <a:extLst>
              <a:ext uri="{FF2B5EF4-FFF2-40B4-BE49-F238E27FC236}">
                <a16:creationId xmlns:a16="http://schemas.microsoft.com/office/drawing/2014/main" id="{8D58A5C0-A248-4576-80FC-5515BEE380B7}"/>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7BF074F8-1365-4F2B-B567-E86746D19A76}"/>
              </a:ext>
            </a:extLst>
          </p:cNvPr>
          <p:cNvSpPr>
            <a:spLocks noGrp="1"/>
          </p:cNvSpPr>
          <p:nvPr>
            <p:ph type="sldNum" sz="quarter" idx="12"/>
          </p:nvPr>
        </p:nvSpPr>
        <p:spPr/>
        <p:txBody>
          <a:bodyPr/>
          <a:lstStyle/>
          <a:p>
            <a:fld id="{E85640B5-D5A9-4D1D-8757-64DE9F3D7321}" type="slidenum">
              <a:rPr lang="en-IN" smtClean="0"/>
              <a:pPr/>
              <a:t>33</a:t>
            </a:fld>
            <a:endParaRPr lang="en-IN" dirty="0"/>
          </a:p>
        </p:txBody>
      </p:sp>
      <p:sp>
        <p:nvSpPr>
          <p:cNvPr id="6" name="Text Placeholder 5">
            <a:extLst>
              <a:ext uri="{FF2B5EF4-FFF2-40B4-BE49-F238E27FC236}">
                <a16:creationId xmlns:a16="http://schemas.microsoft.com/office/drawing/2014/main" id="{98566C7D-3074-49AD-8DAB-5FC103BEAE33}"/>
              </a:ext>
            </a:extLst>
          </p:cNvPr>
          <p:cNvSpPr>
            <a:spLocks noGrp="1"/>
          </p:cNvSpPr>
          <p:nvPr>
            <p:ph type="body" sz="quarter" idx="13"/>
          </p:nvPr>
        </p:nvSpPr>
        <p:spPr/>
        <p:txBody>
          <a:bodyPr/>
          <a:lstStyle/>
          <a:p>
            <a:r>
              <a:rPr lang="en-IN" dirty="0"/>
              <a:t>CONCLUSION</a:t>
            </a:r>
          </a:p>
        </p:txBody>
      </p:sp>
    </p:spTree>
    <p:extLst>
      <p:ext uri="{BB962C8B-B14F-4D97-AF65-F5344CB8AC3E}">
        <p14:creationId xmlns:p14="http://schemas.microsoft.com/office/powerpoint/2010/main" val="3882069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E5B6-F2A5-4234-A6B8-402983C8CC4D}"/>
              </a:ext>
            </a:extLst>
          </p:cNvPr>
          <p:cNvSpPr>
            <a:spLocks noGrp="1"/>
          </p:cNvSpPr>
          <p:nvPr>
            <p:ph type="ctrTitle"/>
          </p:nvPr>
        </p:nvSpPr>
        <p:spPr/>
        <p:txBody>
          <a:bodyPr/>
          <a:lstStyle/>
          <a:p>
            <a:r>
              <a:rPr lang="en-IN" dirty="0">
                <a:solidFill>
                  <a:schemeClr val="accent3"/>
                </a:solidFill>
              </a:rPr>
              <a:t>Thank You</a:t>
            </a:r>
          </a:p>
        </p:txBody>
      </p:sp>
      <p:sp>
        <p:nvSpPr>
          <p:cNvPr id="3" name="Footer Placeholder 2">
            <a:extLst>
              <a:ext uri="{FF2B5EF4-FFF2-40B4-BE49-F238E27FC236}">
                <a16:creationId xmlns:a16="http://schemas.microsoft.com/office/drawing/2014/main" id="{B558B059-A6D4-4787-8644-C718814BC6C4}"/>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A9CFF596-FAE9-464B-B26E-67F22A6A2E31}"/>
              </a:ext>
            </a:extLst>
          </p:cNvPr>
          <p:cNvSpPr>
            <a:spLocks noGrp="1"/>
          </p:cNvSpPr>
          <p:nvPr>
            <p:ph type="sldNum" sz="quarter" idx="12"/>
          </p:nvPr>
        </p:nvSpPr>
        <p:spPr/>
        <p:txBody>
          <a:bodyPr/>
          <a:lstStyle/>
          <a:p>
            <a:fld id="{E85640B5-D5A9-4D1D-8757-64DE9F3D7321}" type="slidenum">
              <a:rPr lang="en-IN" smtClean="0"/>
              <a:pPr/>
              <a:t>34</a:t>
            </a:fld>
            <a:endParaRPr lang="en-IN" dirty="0"/>
          </a:p>
        </p:txBody>
      </p:sp>
    </p:spTree>
    <p:extLst>
      <p:ext uri="{BB962C8B-B14F-4D97-AF65-F5344CB8AC3E}">
        <p14:creationId xmlns:p14="http://schemas.microsoft.com/office/powerpoint/2010/main" val="346957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CFAB587-F2AD-48DD-9548-D43FEC320C7F}"/>
              </a:ext>
            </a:extLst>
          </p:cNvPr>
          <p:cNvSpPr>
            <a:spLocks noGrp="1"/>
          </p:cNvSpPr>
          <p:nvPr>
            <p:ph type="title"/>
          </p:nvPr>
        </p:nvSpPr>
        <p:spPr/>
        <p:txBody>
          <a:bodyPr>
            <a:normAutofit/>
          </a:bodyPr>
          <a:lstStyle/>
          <a:p>
            <a:r>
              <a:rPr lang="en-IN" dirty="0"/>
              <a:t>Algorithms Discussed and Proposed </a:t>
            </a:r>
          </a:p>
        </p:txBody>
      </p:sp>
      <p:sp>
        <p:nvSpPr>
          <p:cNvPr id="11" name="Content Placeholder 10">
            <a:extLst>
              <a:ext uri="{FF2B5EF4-FFF2-40B4-BE49-F238E27FC236}">
                <a16:creationId xmlns:a16="http://schemas.microsoft.com/office/drawing/2014/main" id="{1569FF5A-D9FB-4643-A51C-516EC6A1B7EB}"/>
              </a:ext>
            </a:extLst>
          </p:cNvPr>
          <p:cNvSpPr>
            <a:spLocks noGrp="1"/>
          </p:cNvSpPr>
          <p:nvPr>
            <p:ph idx="1"/>
          </p:nvPr>
        </p:nvSpPr>
        <p:spPr>
          <a:xfrm>
            <a:off x="4979003" y="1654404"/>
            <a:ext cx="6729903" cy="4206646"/>
          </a:xfrm>
        </p:spPr>
        <p:txBody>
          <a:bodyPr>
            <a:normAutofit/>
          </a:bodyPr>
          <a:lstStyle/>
          <a:p>
            <a:r>
              <a:rPr lang="en-IN" sz="2400" dirty="0"/>
              <a:t>Sensor Based Random Tree ( SRT )</a:t>
            </a:r>
          </a:p>
          <a:p>
            <a:pPr lvl="1"/>
            <a:r>
              <a:rPr lang="en-IN" sz="1800" dirty="0"/>
              <a:t>Modifications to Validation Algorithm</a:t>
            </a:r>
          </a:p>
          <a:p>
            <a:pPr lvl="1"/>
            <a:r>
              <a:rPr lang="en-IN" sz="1800" dirty="0"/>
              <a:t>Modifications to Backtrack Strategy</a:t>
            </a:r>
          </a:p>
          <a:p>
            <a:r>
              <a:rPr lang="en-IN" sz="2400" dirty="0"/>
              <a:t>Frontier Detection using Rapidly Exploring Random Tree ( RRT )</a:t>
            </a:r>
          </a:p>
          <a:p>
            <a:pPr lvl="1"/>
            <a:r>
              <a:rPr lang="en-IN" sz="1800" dirty="0"/>
              <a:t>Strict and Robust Frontier Assignment</a:t>
            </a:r>
          </a:p>
          <a:p>
            <a:pPr>
              <a:buClr>
                <a:schemeClr val="accent2">
                  <a:lumMod val="60000"/>
                  <a:lumOff val="40000"/>
                </a:schemeClr>
              </a:buClr>
            </a:pPr>
            <a:r>
              <a:rPr lang="en-IN" sz="2400" dirty="0"/>
              <a:t>Post Processing Algorithm</a:t>
            </a:r>
          </a:p>
          <a:p>
            <a:pPr lvl="1"/>
            <a:r>
              <a:rPr lang="en-IN" sz="1800" dirty="0"/>
              <a:t>Clustering Regions for Linear Motion</a:t>
            </a:r>
          </a:p>
          <a:p>
            <a:pPr lvl="1"/>
            <a:r>
              <a:rPr lang="en-IN" sz="1800" dirty="0"/>
              <a:t>Path Selection based on Clusters</a:t>
            </a:r>
          </a:p>
          <a:p>
            <a:pPr lvl="1"/>
            <a:r>
              <a:rPr lang="en-IN" sz="1800" dirty="0"/>
              <a:t>Estimation of Control Points</a:t>
            </a:r>
          </a:p>
        </p:txBody>
      </p:sp>
      <p:sp>
        <p:nvSpPr>
          <p:cNvPr id="12" name="Text Placeholder 11">
            <a:extLst>
              <a:ext uri="{FF2B5EF4-FFF2-40B4-BE49-F238E27FC236}">
                <a16:creationId xmlns:a16="http://schemas.microsoft.com/office/drawing/2014/main" id="{E62DF840-0958-4598-B4B2-8B91660EFB81}"/>
              </a:ext>
            </a:extLst>
          </p:cNvPr>
          <p:cNvSpPr>
            <a:spLocks noGrp="1"/>
          </p:cNvSpPr>
          <p:nvPr>
            <p:ph type="body" sz="half" idx="2"/>
          </p:nvPr>
        </p:nvSpPr>
        <p:spPr/>
        <p:txBody>
          <a:bodyPr/>
          <a:lstStyle/>
          <a:p>
            <a:r>
              <a:rPr lang="en-IN" dirty="0"/>
              <a:t>To perform the tasks mentioned before we will be using multiple algorithms which will work in unison to perform the task and facilitate the task of exploration. The board algorithms which will be used are listed here and we will discuss how they contribute to the complete set of algorithms</a:t>
            </a:r>
          </a:p>
        </p:txBody>
      </p:sp>
      <p:sp>
        <p:nvSpPr>
          <p:cNvPr id="4" name="Footer Placeholder 3">
            <a:extLst>
              <a:ext uri="{FF2B5EF4-FFF2-40B4-BE49-F238E27FC236}">
                <a16:creationId xmlns:a16="http://schemas.microsoft.com/office/drawing/2014/main" id="{8DDD59BC-9179-4B70-880D-9B8365CA0531}"/>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EC89F746-6406-4F94-9271-FADE7C8E40E6}"/>
              </a:ext>
            </a:extLst>
          </p:cNvPr>
          <p:cNvSpPr>
            <a:spLocks noGrp="1"/>
          </p:cNvSpPr>
          <p:nvPr>
            <p:ph type="sldNum" sz="quarter" idx="12"/>
          </p:nvPr>
        </p:nvSpPr>
        <p:spPr/>
        <p:txBody>
          <a:bodyPr/>
          <a:lstStyle/>
          <a:p>
            <a:fld id="{E85640B5-D5A9-4D1D-8757-64DE9F3D7321}" type="slidenum">
              <a:rPr lang="en-IN" smtClean="0"/>
              <a:pPr/>
              <a:t>4</a:t>
            </a:fld>
            <a:endParaRPr lang="en-IN" dirty="0"/>
          </a:p>
        </p:txBody>
      </p:sp>
      <p:sp>
        <p:nvSpPr>
          <p:cNvPr id="2" name="Text Placeholder 1">
            <a:extLst>
              <a:ext uri="{FF2B5EF4-FFF2-40B4-BE49-F238E27FC236}">
                <a16:creationId xmlns:a16="http://schemas.microsoft.com/office/drawing/2014/main" id="{58ABE287-2A5B-4F46-909E-D644CE97AE13}"/>
              </a:ext>
            </a:extLst>
          </p:cNvPr>
          <p:cNvSpPr>
            <a:spLocks noGrp="1"/>
          </p:cNvSpPr>
          <p:nvPr>
            <p:ph type="body" sz="quarter" idx="13"/>
          </p:nvPr>
        </p:nvSpPr>
        <p:spPr/>
        <p:txBody>
          <a:bodyPr/>
          <a:lstStyle/>
          <a:p>
            <a:r>
              <a:rPr lang="en-IN" dirty="0"/>
              <a:t>INTRODUCTION</a:t>
            </a:r>
          </a:p>
        </p:txBody>
      </p:sp>
    </p:spTree>
    <p:extLst>
      <p:ext uri="{BB962C8B-B14F-4D97-AF65-F5344CB8AC3E}">
        <p14:creationId xmlns:p14="http://schemas.microsoft.com/office/powerpoint/2010/main" val="4443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0126EB9-5988-4CCC-B557-D4E201C66E04}"/>
              </a:ext>
            </a:extLst>
          </p:cNvPr>
          <p:cNvSpPr>
            <a:spLocks noGrp="1"/>
          </p:cNvSpPr>
          <p:nvPr>
            <p:ph type="ctrTitle"/>
          </p:nvPr>
        </p:nvSpPr>
        <p:spPr/>
        <p:txBody>
          <a:bodyPr>
            <a:normAutofit/>
          </a:bodyPr>
          <a:lstStyle/>
          <a:p>
            <a:r>
              <a:rPr lang="en-IN" dirty="0"/>
              <a:t>Sensor Based Random Tree</a:t>
            </a:r>
          </a:p>
        </p:txBody>
      </p:sp>
      <p:sp>
        <p:nvSpPr>
          <p:cNvPr id="5" name="Footer Placeholder 4">
            <a:extLst>
              <a:ext uri="{FF2B5EF4-FFF2-40B4-BE49-F238E27FC236}">
                <a16:creationId xmlns:a16="http://schemas.microsoft.com/office/drawing/2014/main" id="{FD6030A6-C367-498B-B932-BF43CEA11CCE}"/>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11" name="Content Placeholder 10">
            <a:extLst>
              <a:ext uri="{FF2B5EF4-FFF2-40B4-BE49-F238E27FC236}">
                <a16:creationId xmlns:a16="http://schemas.microsoft.com/office/drawing/2014/main" id="{5E715195-6609-46F7-8E0E-014F170CE149}"/>
              </a:ext>
            </a:extLst>
          </p:cNvPr>
          <p:cNvSpPr>
            <a:spLocks noGrp="1"/>
          </p:cNvSpPr>
          <p:nvPr>
            <p:ph type="subTitle" idx="1"/>
          </p:nvPr>
        </p:nvSpPr>
        <p:spPr/>
        <p:txBody>
          <a:bodyPr>
            <a:normAutofit fontScale="92500"/>
          </a:bodyPr>
          <a:lstStyle/>
          <a:p>
            <a:pPr marL="0" indent="0">
              <a:buNone/>
            </a:pPr>
            <a:r>
              <a:rPr lang="en-IN" dirty="0"/>
              <a:t>Sensor Based Random Tree or SRT is based on random tree search algorithm which exploits the previously stored map to help agents traverse an unknown by picking points to travel in random direction while maintaining two simple facts. First that the random next point must be at a considerable distance from the present point and second that the next point must not lie in any previously scanned area. </a:t>
            </a:r>
          </a:p>
        </p:txBody>
      </p:sp>
      <p:sp>
        <p:nvSpPr>
          <p:cNvPr id="6" name="Slide Number Placeholder 5">
            <a:extLst>
              <a:ext uri="{FF2B5EF4-FFF2-40B4-BE49-F238E27FC236}">
                <a16:creationId xmlns:a16="http://schemas.microsoft.com/office/drawing/2014/main" id="{EE973B0A-4957-4F12-B0F8-CF1A492549E7}"/>
              </a:ext>
            </a:extLst>
          </p:cNvPr>
          <p:cNvSpPr>
            <a:spLocks noGrp="1"/>
          </p:cNvSpPr>
          <p:nvPr>
            <p:ph type="sldNum" sz="quarter" idx="12"/>
          </p:nvPr>
        </p:nvSpPr>
        <p:spPr/>
        <p:txBody>
          <a:bodyPr/>
          <a:lstStyle/>
          <a:p>
            <a:fld id="{E85640B5-D5A9-4D1D-8757-64DE9F3D7321}" type="slidenum">
              <a:rPr lang="en-IN" smtClean="0"/>
              <a:t>5</a:t>
            </a:fld>
            <a:endParaRPr lang="en-IN"/>
          </a:p>
        </p:txBody>
      </p:sp>
      <p:sp>
        <p:nvSpPr>
          <p:cNvPr id="12" name="Text Placeholder 11">
            <a:extLst>
              <a:ext uri="{FF2B5EF4-FFF2-40B4-BE49-F238E27FC236}">
                <a16:creationId xmlns:a16="http://schemas.microsoft.com/office/drawing/2014/main" id="{DC3E0398-798B-4391-9159-F3A9085B9673}"/>
              </a:ext>
            </a:extLst>
          </p:cNvPr>
          <p:cNvSpPr>
            <a:spLocks noGrp="1"/>
          </p:cNvSpPr>
          <p:nvPr>
            <p:ph type="body" sz="quarter" idx="13"/>
          </p:nvPr>
        </p:nvSpPr>
        <p:spPr/>
        <p:txBody>
          <a:bodyPr/>
          <a:lstStyle/>
          <a:p>
            <a:r>
              <a:rPr lang="en-IN" dirty="0"/>
              <a:t>SENSOR BASED RANDOM TREE</a:t>
            </a:r>
          </a:p>
        </p:txBody>
      </p:sp>
    </p:spTree>
    <p:extLst>
      <p:ext uri="{BB962C8B-B14F-4D97-AF65-F5344CB8AC3E}">
        <p14:creationId xmlns:p14="http://schemas.microsoft.com/office/powerpoint/2010/main" val="81983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3BD7-25BC-4926-A2B6-A443A40638E8}"/>
              </a:ext>
            </a:extLst>
          </p:cNvPr>
          <p:cNvSpPr>
            <a:spLocks noGrp="1"/>
          </p:cNvSpPr>
          <p:nvPr>
            <p:ph type="title"/>
          </p:nvPr>
        </p:nvSpPr>
        <p:spPr/>
        <p:txBody>
          <a:bodyPr>
            <a:normAutofit fontScale="90000"/>
          </a:bodyPr>
          <a:lstStyle/>
          <a:p>
            <a:r>
              <a:rPr lang="en-IN" dirty="0"/>
              <a:t>Types of SRT</a:t>
            </a:r>
          </a:p>
        </p:txBody>
      </p:sp>
      <p:sp>
        <p:nvSpPr>
          <p:cNvPr id="8" name="Text Placeholder 7">
            <a:extLst>
              <a:ext uri="{FF2B5EF4-FFF2-40B4-BE49-F238E27FC236}">
                <a16:creationId xmlns:a16="http://schemas.microsoft.com/office/drawing/2014/main" id="{44B80976-A433-4B62-B32E-621EEF225ED7}"/>
              </a:ext>
            </a:extLst>
          </p:cNvPr>
          <p:cNvSpPr>
            <a:spLocks noGrp="1"/>
          </p:cNvSpPr>
          <p:nvPr>
            <p:ph type="body" idx="1"/>
          </p:nvPr>
        </p:nvSpPr>
        <p:spPr>
          <a:xfrm>
            <a:off x="874450" y="1139615"/>
            <a:ext cx="5328000" cy="2612521"/>
          </a:xfrm>
        </p:spPr>
        <p:txBody>
          <a:bodyPr anchor="t">
            <a:normAutofit/>
          </a:bodyPr>
          <a:lstStyle/>
          <a:p>
            <a:pPr>
              <a:lnSpc>
                <a:spcPct val="120000"/>
              </a:lnSpc>
            </a:pPr>
            <a:r>
              <a:rPr lang="en-IN" sz="1800" dirty="0"/>
              <a:t>SRT-Ball: </a:t>
            </a:r>
            <a:r>
              <a:rPr lang="en-US" sz="1800" b="0" dirty="0"/>
              <a:t>In this perception algorithm, the Local Safe Area (LSA) is a circular area of radium ‘</a:t>
            </a:r>
            <a:r>
              <a:rPr lang="en-US" sz="1800" b="0" i="1" dirty="0"/>
              <a:t>r’</a:t>
            </a:r>
            <a:r>
              <a:rPr lang="en-US" sz="1800" b="0" dirty="0"/>
              <a:t> around the robot. The area is such that the robot can traverse to any point in that area. No obstacle needs to lie inside that area of radium ‘</a:t>
            </a:r>
            <a:r>
              <a:rPr lang="en-US" sz="1800" b="0" i="1" dirty="0"/>
              <a:t>r’</a:t>
            </a:r>
            <a:r>
              <a:rPr lang="en-US" sz="1800" b="0" dirty="0"/>
              <a:t>. It is a conservative and safe exploration technique so that the robot takes only fully safe step.</a:t>
            </a:r>
            <a:endParaRPr lang="en-IN" sz="1800" dirty="0"/>
          </a:p>
        </p:txBody>
      </p:sp>
      <p:pic>
        <p:nvPicPr>
          <p:cNvPr id="12" name="Content Placeholder 11">
            <a:extLst>
              <a:ext uri="{FF2B5EF4-FFF2-40B4-BE49-F238E27FC236}">
                <a16:creationId xmlns:a16="http://schemas.microsoft.com/office/drawing/2014/main" id="{D9E883DB-C3EF-4603-85F8-8D3A8C4F0392}"/>
              </a:ext>
            </a:extLst>
          </p:cNvPr>
          <p:cNvPicPr>
            <a:picLocks noGrp="1" noChangeAspect="1"/>
          </p:cNvPicPr>
          <p:nvPr>
            <p:ph sz="half" idx="2"/>
          </p:nvPr>
        </p:nvPicPr>
        <p:blipFill>
          <a:blip r:embed="rId2"/>
          <a:stretch>
            <a:fillRect/>
          </a:stretch>
        </p:blipFill>
        <p:spPr>
          <a:xfrm>
            <a:off x="1868828" y="3873055"/>
            <a:ext cx="3339244" cy="2206009"/>
          </a:xfrm>
          <a:prstGeom prst="rect">
            <a:avLst/>
          </a:prstGeom>
        </p:spPr>
      </p:pic>
      <p:sp>
        <p:nvSpPr>
          <p:cNvPr id="10" name="Text Placeholder 9">
            <a:extLst>
              <a:ext uri="{FF2B5EF4-FFF2-40B4-BE49-F238E27FC236}">
                <a16:creationId xmlns:a16="http://schemas.microsoft.com/office/drawing/2014/main" id="{CA5010E7-C9FF-4532-9DF4-35B3D03247B2}"/>
              </a:ext>
            </a:extLst>
          </p:cNvPr>
          <p:cNvSpPr>
            <a:spLocks noGrp="1"/>
          </p:cNvSpPr>
          <p:nvPr>
            <p:ph type="body" sz="quarter" idx="3"/>
          </p:nvPr>
        </p:nvSpPr>
        <p:spPr>
          <a:xfrm>
            <a:off x="6380908" y="1144059"/>
            <a:ext cx="5328000" cy="2612521"/>
          </a:xfrm>
        </p:spPr>
        <p:txBody>
          <a:bodyPr anchor="t">
            <a:normAutofit/>
          </a:bodyPr>
          <a:lstStyle/>
          <a:p>
            <a:pPr>
              <a:lnSpc>
                <a:spcPct val="110000"/>
              </a:lnSpc>
            </a:pPr>
            <a:r>
              <a:rPr lang="en-IN" sz="1800" dirty="0"/>
              <a:t>SRT-Star: </a:t>
            </a:r>
            <a:r>
              <a:rPr lang="en-US" sz="1800" b="0" dirty="0"/>
              <a:t>This is a comparatively more confident approach where we make use of the directional nature of sensors and divide the perceived area into arcs. The radius of each arc is the minimum of the farthest obstacle in that arc and the sensor range. </a:t>
            </a:r>
            <a:r>
              <a:rPr lang="en-US" sz="1800" b="0" i="1" u="sng" dirty="0"/>
              <a:t>We will be using SRT-Star for our purpose.</a:t>
            </a:r>
            <a:r>
              <a:rPr lang="en-IN" sz="1800" b="0" i="1" u="sng" dirty="0"/>
              <a:t> </a:t>
            </a:r>
          </a:p>
        </p:txBody>
      </p:sp>
      <p:pic>
        <p:nvPicPr>
          <p:cNvPr id="13" name="Content Placeholder 12">
            <a:extLst>
              <a:ext uri="{FF2B5EF4-FFF2-40B4-BE49-F238E27FC236}">
                <a16:creationId xmlns:a16="http://schemas.microsoft.com/office/drawing/2014/main" id="{0A5C23A3-E9A9-40BE-94E0-45E2F4E91D10}"/>
              </a:ext>
            </a:extLst>
          </p:cNvPr>
          <p:cNvPicPr>
            <a:picLocks noGrp="1" noChangeAspect="1"/>
          </p:cNvPicPr>
          <p:nvPr>
            <p:ph sz="quarter" idx="4"/>
          </p:nvPr>
        </p:nvPicPr>
        <p:blipFill>
          <a:blip r:embed="rId3"/>
          <a:stretch>
            <a:fillRect/>
          </a:stretch>
        </p:blipFill>
        <p:spPr>
          <a:xfrm>
            <a:off x="7367953" y="3864972"/>
            <a:ext cx="3353911" cy="2214092"/>
          </a:xfrm>
          <a:prstGeom prst="rect">
            <a:avLst/>
          </a:prstGeom>
        </p:spPr>
      </p:pic>
      <p:sp>
        <p:nvSpPr>
          <p:cNvPr id="4" name="Footer Placeholder 3">
            <a:extLst>
              <a:ext uri="{FF2B5EF4-FFF2-40B4-BE49-F238E27FC236}">
                <a16:creationId xmlns:a16="http://schemas.microsoft.com/office/drawing/2014/main" id="{F2660631-EE1C-49AA-91B2-256F4ED9E044}"/>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5" name="Slide Number Placeholder 4">
            <a:extLst>
              <a:ext uri="{FF2B5EF4-FFF2-40B4-BE49-F238E27FC236}">
                <a16:creationId xmlns:a16="http://schemas.microsoft.com/office/drawing/2014/main" id="{52F981D4-9FF2-45E7-AAD0-D6406D121F6F}"/>
              </a:ext>
            </a:extLst>
          </p:cNvPr>
          <p:cNvSpPr>
            <a:spLocks noGrp="1"/>
          </p:cNvSpPr>
          <p:nvPr>
            <p:ph type="sldNum" sz="quarter" idx="12"/>
          </p:nvPr>
        </p:nvSpPr>
        <p:spPr/>
        <p:txBody>
          <a:bodyPr/>
          <a:lstStyle/>
          <a:p>
            <a:fld id="{E85640B5-D5A9-4D1D-8757-64DE9F3D7321}" type="slidenum">
              <a:rPr lang="en-IN" smtClean="0"/>
              <a:pPr/>
              <a:t>6</a:t>
            </a:fld>
            <a:endParaRPr lang="en-IN" dirty="0"/>
          </a:p>
        </p:txBody>
      </p:sp>
      <p:sp>
        <p:nvSpPr>
          <p:cNvPr id="14" name="Text Placeholder 13">
            <a:extLst>
              <a:ext uri="{FF2B5EF4-FFF2-40B4-BE49-F238E27FC236}">
                <a16:creationId xmlns:a16="http://schemas.microsoft.com/office/drawing/2014/main" id="{02D5E1B1-45B3-4374-90C5-9D3707498A2C}"/>
              </a:ext>
            </a:extLst>
          </p:cNvPr>
          <p:cNvSpPr>
            <a:spLocks noGrp="1"/>
          </p:cNvSpPr>
          <p:nvPr>
            <p:ph type="body" sz="quarter" idx="13"/>
          </p:nvPr>
        </p:nvSpPr>
        <p:spPr/>
        <p:txBody>
          <a:bodyPr/>
          <a:lstStyle/>
          <a:p>
            <a:r>
              <a:rPr lang="en-IN" dirty="0"/>
              <a:t>SENSOR BASED RANDOM TREE</a:t>
            </a:r>
          </a:p>
        </p:txBody>
      </p:sp>
    </p:spTree>
    <p:extLst>
      <p:ext uri="{BB962C8B-B14F-4D97-AF65-F5344CB8AC3E}">
        <p14:creationId xmlns:p14="http://schemas.microsoft.com/office/powerpoint/2010/main" val="165288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D3D304-E236-4BF6-A97A-60796C13000F}"/>
              </a:ext>
            </a:extLst>
          </p:cNvPr>
          <p:cNvSpPr>
            <a:spLocks noGrp="1"/>
          </p:cNvSpPr>
          <p:nvPr>
            <p:ph type="title"/>
          </p:nvPr>
        </p:nvSpPr>
        <p:spPr/>
        <p:txBody>
          <a:bodyPr/>
          <a:lstStyle/>
          <a:p>
            <a:r>
              <a:rPr lang="en-IN" dirty="0"/>
              <a:t>Base Algorithm</a:t>
            </a:r>
          </a:p>
        </p:txBody>
      </p:sp>
      <p:pic>
        <p:nvPicPr>
          <p:cNvPr id="13" name="Content Placeholder 12">
            <a:extLst>
              <a:ext uri="{FF2B5EF4-FFF2-40B4-BE49-F238E27FC236}">
                <a16:creationId xmlns:a16="http://schemas.microsoft.com/office/drawing/2014/main" id="{05E0ECF7-33D7-4C13-94A5-83455AFC3F04}"/>
              </a:ext>
            </a:extLst>
          </p:cNvPr>
          <p:cNvPicPr>
            <a:picLocks noGrp="1" noChangeAspect="1"/>
          </p:cNvPicPr>
          <p:nvPr>
            <p:ph idx="1"/>
          </p:nvPr>
        </p:nvPicPr>
        <p:blipFill rotWithShape="1">
          <a:blip r:embed="rId2"/>
          <a:stretch/>
        </p:blipFill>
        <p:spPr>
          <a:xfrm>
            <a:off x="5247194" y="321259"/>
            <a:ext cx="5369290" cy="5923999"/>
          </a:xfrm>
          <a:prstGeom prst="rect">
            <a:avLst/>
          </a:prstGeom>
        </p:spPr>
      </p:pic>
      <p:sp>
        <p:nvSpPr>
          <p:cNvPr id="11" name="Text Placeholder 10">
            <a:extLst>
              <a:ext uri="{FF2B5EF4-FFF2-40B4-BE49-F238E27FC236}">
                <a16:creationId xmlns:a16="http://schemas.microsoft.com/office/drawing/2014/main" id="{DFAE5EF6-3DEB-4245-A156-7FB438C3F390}"/>
              </a:ext>
            </a:extLst>
          </p:cNvPr>
          <p:cNvSpPr>
            <a:spLocks noGrp="1"/>
          </p:cNvSpPr>
          <p:nvPr>
            <p:ph type="body" sz="half" idx="2"/>
          </p:nvPr>
        </p:nvSpPr>
        <p:spPr/>
        <p:txBody>
          <a:bodyPr>
            <a:normAutofit fontScale="92500"/>
          </a:bodyPr>
          <a:lstStyle/>
          <a:p>
            <a:r>
              <a:rPr lang="en-IN" dirty="0"/>
              <a:t>Here we have the complete algorithm which we will break down step by step and explain how this whole algorithm works. Below we state two important variables which is consistent across the code.</a:t>
            </a:r>
          </a:p>
          <a:p>
            <a:pPr marL="179388" indent="-179388">
              <a:buFont typeface="Arial" panose="020B0604020202020204" pitchFamily="34" charset="0"/>
              <a:buChar char="•"/>
            </a:pPr>
            <a:r>
              <a:rPr lang="en-US" b="1" dirty="0"/>
              <a:t>Position</a:t>
            </a:r>
            <a:r>
              <a:rPr lang="en-US" dirty="0"/>
              <a:t> P: Set of all points on map to which the robot has travelled. States the location on the map and is represented in form of </a:t>
            </a:r>
            <a:r>
              <a:rPr lang="en-US" dirty="0" err="1"/>
              <a:t>p</a:t>
            </a:r>
            <a:r>
              <a:rPr lang="en-US" baseline="-25000" dirty="0" err="1"/>
              <a:t>something</a:t>
            </a:r>
            <a:r>
              <a:rPr lang="en-US" dirty="0"/>
              <a:t>.</a:t>
            </a:r>
          </a:p>
          <a:p>
            <a:pPr marL="179388" indent="-179388">
              <a:buFont typeface="Arial" panose="020B0604020202020204" pitchFamily="34" charset="0"/>
              <a:buChar char="•"/>
            </a:pPr>
            <a:r>
              <a:rPr lang="en-US" b="1" dirty="0"/>
              <a:t>Graph Map </a:t>
            </a:r>
            <a:r>
              <a:rPr lang="en-US" dirty="0">
                <a:sym typeface="Symbol" panose="05050102010706020507" pitchFamily="18" charset="2"/>
              </a:rPr>
              <a:t></a:t>
            </a:r>
            <a:r>
              <a:rPr lang="en-US" i="1" dirty="0">
                <a:sym typeface="Symbol" panose="05050102010706020507" pitchFamily="18" charset="2"/>
              </a:rPr>
              <a:t> </a:t>
            </a:r>
            <a:r>
              <a:rPr lang="en-US" b="1" dirty="0">
                <a:sym typeface="Symbol" panose="05050102010706020507" pitchFamily="18" charset="2"/>
              </a:rPr>
              <a:t>= </a:t>
            </a:r>
            <a:r>
              <a:rPr lang="en-US" b="1" dirty="0"/>
              <a:t>([p </a:t>
            </a:r>
            <a:r>
              <a:rPr lang="en-US" b="1" dirty="0">
                <a:sym typeface="Symbol" panose="05050102010706020507" pitchFamily="18" charset="2"/>
              </a:rPr>
              <a:t> </a:t>
            </a:r>
            <a:r>
              <a:rPr lang="en-US" b="1" dirty="0"/>
              <a:t>P] , A) </a:t>
            </a:r>
            <a:r>
              <a:rPr lang="en-US" dirty="0"/>
              <a:t>is modified data-structure which consists of points with scanned area </a:t>
            </a:r>
            <a:r>
              <a:rPr lang="en-US" b="1" dirty="0"/>
              <a:t>A</a:t>
            </a:r>
            <a:r>
              <a:rPr lang="en-US" dirty="0"/>
              <a:t> around it. It is build by merging the position </a:t>
            </a:r>
            <a:r>
              <a:rPr lang="en-US" dirty="0" err="1"/>
              <a:t>p</a:t>
            </a:r>
            <a:r>
              <a:rPr lang="en-US" baseline="-25000" dirty="0" err="1"/>
              <a:t>scan</a:t>
            </a:r>
            <a:r>
              <a:rPr lang="en-US" dirty="0"/>
              <a:t> and the scan </a:t>
            </a:r>
            <a:r>
              <a:rPr lang="en-IN" dirty="0"/>
              <a:t>associated with it together.</a:t>
            </a:r>
          </a:p>
        </p:txBody>
      </p:sp>
      <p:sp>
        <p:nvSpPr>
          <p:cNvPr id="7" name="Footer Placeholder 6">
            <a:extLst>
              <a:ext uri="{FF2B5EF4-FFF2-40B4-BE49-F238E27FC236}">
                <a16:creationId xmlns:a16="http://schemas.microsoft.com/office/drawing/2014/main" id="{2E682A34-CA8B-4735-A72B-F39F738E1A16}"/>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8" name="Slide Number Placeholder 7">
            <a:extLst>
              <a:ext uri="{FF2B5EF4-FFF2-40B4-BE49-F238E27FC236}">
                <a16:creationId xmlns:a16="http://schemas.microsoft.com/office/drawing/2014/main" id="{61ED5D00-B5F2-49F3-BE3A-5C65B902175F}"/>
              </a:ext>
            </a:extLst>
          </p:cNvPr>
          <p:cNvSpPr>
            <a:spLocks noGrp="1"/>
          </p:cNvSpPr>
          <p:nvPr>
            <p:ph type="sldNum" sz="quarter" idx="12"/>
          </p:nvPr>
        </p:nvSpPr>
        <p:spPr/>
        <p:txBody>
          <a:bodyPr/>
          <a:lstStyle/>
          <a:p>
            <a:fld id="{E85640B5-D5A9-4D1D-8757-64DE9F3D7321}" type="slidenum">
              <a:rPr lang="en-IN" smtClean="0"/>
              <a:t>7</a:t>
            </a:fld>
            <a:endParaRPr lang="en-IN"/>
          </a:p>
        </p:txBody>
      </p:sp>
      <p:sp>
        <p:nvSpPr>
          <p:cNvPr id="14" name="Text Placeholder 13">
            <a:extLst>
              <a:ext uri="{FF2B5EF4-FFF2-40B4-BE49-F238E27FC236}">
                <a16:creationId xmlns:a16="http://schemas.microsoft.com/office/drawing/2014/main" id="{8555679D-7E47-4F54-86FE-344577577C1D}"/>
              </a:ext>
            </a:extLst>
          </p:cNvPr>
          <p:cNvSpPr>
            <a:spLocks noGrp="1"/>
          </p:cNvSpPr>
          <p:nvPr>
            <p:ph type="body" sz="quarter" idx="13"/>
          </p:nvPr>
        </p:nvSpPr>
        <p:spPr/>
        <p:txBody>
          <a:bodyPr/>
          <a:lstStyle/>
          <a:p>
            <a:r>
              <a:rPr lang="en-IN" dirty="0"/>
              <a:t>SENSOR BASED RANDOM TREE</a:t>
            </a:r>
          </a:p>
        </p:txBody>
      </p:sp>
    </p:spTree>
    <p:extLst>
      <p:ext uri="{BB962C8B-B14F-4D97-AF65-F5344CB8AC3E}">
        <p14:creationId xmlns:p14="http://schemas.microsoft.com/office/powerpoint/2010/main" val="4164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4A2FE-E3CA-45B2-BB33-69359A24456B}"/>
              </a:ext>
            </a:extLst>
          </p:cNvPr>
          <p:cNvSpPr>
            <a:spLocks noGrp="1"/>
          </p:cNvSpPr>
          <p:nvPr>
            <p:ph type="title"/>
          </p:nvPr>
        </p:nvSpPr>
        <p:spPr/>
        <p:txBody>
          <a:bodyPr>
            <a:normAutofit fontScale="90000"/>
          </a:bodyPr>
          <a:lstStyle/>
          <a:p>
            <a:r>
              <a:rPr lang="en-IN" dirty="0"/>
              <a:t>Functions</a:t>
            </a:r>
          </a:p>
        </p:txBody>
      </p:sp>
      <p:sp>
        <p:nvSpPr>
          <p:cNvPr id="10" name="Content Placeholder 9">
            <a:extLst>
              <a:ext uri="{FF2B5EF4-FFF2-40B4-BE49-F238E27FC236}">
                <a16:creationId xmlns:a16="http://schemas.microsoft.com/office/drawing/2014/main" id="{0F332603-D154-4E88-A9E3-D2801B52F0C8}"/>
              </a:ext>
            </a:extLst>
          </p:cNvPr>
          <p:cNvSpPr>
            <a:spLocks noGrp="1"/>
          </p:cNvSpPr>
          <p:nvPr>
            <p:ph sz="half" idx="2"/>
          </p:nvPr>
        </p:nvSpPr>
        <p:spPr/>
        <p:txBody>
          <a:bodyPr>
            <a:normAutofit fontScale="70000" lnSpcReduction="20000"/>
          </a:bodyPr>
          <a:lstStyle/>
          <a:p>
            <a:pPr>
              <a:lnSpc>
                <a:spcPct val="120000"/>
              </a:lnSpc>
            </a:pPr>
            <a:r>
              <a:rPr lang="en-US" b="1" dirty="0"/>
              <a:t>Scan</a:t>
            </a:r>
            <a:r>
              <a:rPr lang="en-US" dirty="0"/>
              <a:t> A: Returns the scan perceived by the robot from its present position and returns it as a </a:t>
            </a:r>
            <a:r>
              <a:rPr lang="en-US" i="1" dirty="0"/>
              <a:t>map </a:t>
            </a:r>
            <a:r>
              <a:rPr lang="en-US" i="1" dirty="0">
                <a:sym typeface="Symbol" panose="05050102010706020507" pitchFamily="18" charset="2"/>
              </a:rPr>
              <a:t></a:t>
            </a:r>
            <a:r>
              <a:rPr lang="en-US" i="1" dirty="0"/>
              <a:t> X</a:t>
            </a:r>
            <a:r>
              <a:rPr lang="en-US" dirty="0"/>
              <a:t> which can be concatenated to already known region.</a:t>
            </a:r>
          </a:p>
          <a:p>
            <a:pPr>
              <a:lnSpc>
                <a:spcPct val="120000"/>
              </a:lnSpc>
            </a:pPr>
            <a:r>
              <a:rPr lang="en-US" b="1" dirty="0" err="1"/>
              <a:t>RandomSample</a:t>
            </a:r>
            <a:r>
              <a:rPr lang="en-US" dirty="0"/>
              <a:t> </a:t>
            </a:r>
            <a:r>
              <a:rPr lang="en-US" i="1" dirty="0">
                <a:sym typeface="Symbol" panose="05050102010706020507" pitchFamily="18" charset="2"/>
              </a:rPr>
              <a:t></a:t>
            </a:r>
            <a:r>
              <a:rPr lang="en-US" dirty="0"/>
              <a:t>: A function that returns random angle which are independent and identically sampled around the given position </a:t>
            </a:r>
            <a:r>
              <a:rPr lang="en-US" i="1" dirty="0"/>
              <a:t>x</a:t>
            </a:r>
            <a:r>
              <a:rPr lang="en-US" dirty="0"/>
              <a:t>.</a:t>
            </a:r>
          </a:p>
          <a:p>
            <a:pPr>
              <a:lnSpc>
                <a:spcPct val="120000"/>
              </a:lnSpc>
            </a:pPr>
            <a:r>
              <a:rPr lang="en-US" b="1" dirty="0"/>
              <a:t>Ray</a:t>
            </a:r>
            <a:r>
              <a:rPr lang="en-US" dirty="0"/>
              <a:t>: Takes an angle </a:t>
            </a:r>
            <a:r>
              <a:rPr lang="en-US" i="1" dirty="0">
                <a:sym typeface="Symbol" panose="05050102010706020507" pitchFamily="18" charset="2"/>
              </a:rPr>
              <a:t></a:t>
            </a:r>
            <a:r>
              <a:rPr lang="en-US" dirty="0"/>
              <a:t> and area A and return the maximum radius possible in LSA</a:t>
            </a:r>
            <a:r>
              <a:rPr lang="en-IN" dirty="0"/>
              <a:t>.</a:t>
            </a:r>
          </a:p>
          <a:p>
            <a:pPr>
              <a:lnSpc>
                <a:spcPct val="120000"/>
              </a:lnSpc>
            </a:pPr>
            <a:r>
              <a:rPr lang="en-US" b="1" dirty="0"/>
              <a:t>Displace</a:t>
            </a:r>
            <a:r>
              <a:rPr lang="en-US" dirty="0"/>
              <a:t>: This function takes a location </a:t>
            </a:r>
            <a:r>
              <a:rPr lang="en-US" i="1" dirty="0"/>
              <a:t>p</a:t>
            </a:r>
            <a:r>
              <a:rPr lang="en-US" dirty="0"/>
              <a:t>, a distance </a:t>
            </a:r>
            <a:r>
              <a:rPr lang="en-US" i="1" dirty="0"/>
              <a:t>r</a:t>
            </a:r>
            <a:r>
              <a:rPr lang="en-US" dirty="0"/>
              <a:t>, and angle </a:t>
            </a:r>
            <a:r>
              <a:rPr lang="en-US" i="1" dirty="0">
                <a:sym typeface="Symbol" panose="05050102010706020507" pitchFamily="18" charset="2"/>
              </a:rPr>
              <a:t></a:t>
            </a:r>
            <a:r>
              <a:rPr lang="en-US" dirty="0"/>
              <a:t> and a constant factor </a:t>
            </a:r>
            <a:r>
              <a:rPr lang="en-US" i="1" dirty="0">
                <a:sym typeface="Symbol" panose="05050102010706020507" pitchFamily="18" charset="2"/>
              </a:rPr>
              <a:t></a:t>
            </a:r>
            <a:r>
              <a:rPr lang="en-US" dirty="0"/>
              <a:t> and returns a point </a:t>
            </a:r>
            <a:r>
              <a:rPr lang="en-US" dirty="0" err="1"/>
              <a:t>p</a:t>
            </a:r>
            <a:r>
              <a:rPr lang="en-US" baseline="-25000" dirty="0" err="1"/>
              <a:t>next</a:t>
            </a:r>
            <a:r>
              <a:rPr lang="en-US" dirty="0"/>
              <a:t> in the </a:t>
            </a:r>
            <a:r>
              <a:rPr lang="en-US" i="1" dirty="0">
                <a:sym typeface="Symbol" panose="05050102010706020507" pitchFamily="18" charset="2"/>
              </a:rPr>
              <a:t></a:t>
            </a:r>
            <a:r>
              <a:rPr lang="en-US" dirty="0"/>
              <a:t> direction at a distance </a:t>
            </a:r>
            <a:r>
              <a:rPr lang="en-US" i="1" dirty="0">
                <a:sym typeface="Symbol" panose="05050102010706020507" pitchFamily="18" charset="2"/>
              </a:rPr>
              <a:t>.</a:t>
            </a:r>
            <a:r>
              <a:rPr lang="en-US" i="1" dirty="0"/>
              <a:t>r</a:t>
            </a:r>
            <a:r>
              <a:rPr lang="en-US" dirty="0"/>
              <a:t>. This is done so as maintain safe travelling distance from the present location and that the bot always falls in LSA.</a:t>
            </a:r>
          </a:p>
          <a:p>
            <a:pPr>
              <a:lnSpc>
                <a:spcPct val="120000"/>
              </a:lnSpc>
            </a:pPr>
            <a:r>
              <a:rPr lang="en-US" b="1" dirty="0"/>
              <a:t>Move</a:t>
            </a:r>
            <a:r>
              <a:rPr lang="en-US" dirty="0"/>
              <a:t>: Moves the current robot physically to the new position specified.</a:t>
            </a:r>
          </a:p>
          <a:p>
            <a:pPr>
              <a:lnSpc>
                <a:spcPct val="120000"/>
              </a:lnSpc>
            </a:pPr>
            <a:r>
              <a:rPr lang="en-US" b="1" dirty="0"/>
              <a:t>Valid</a:t>
            </a:r>
            <a:r>
              <a:rPr lang="en-US" dirty="0"/>
              <a:t>: Takes two points </a:t>
            </a:r>
            <a:r>
              <a:rPr lang="en-US" i="1" dirty="0"/>
              <a:t>x</a:t>
            </a:r>
            <a:r>
              <a:rPr lang="en-US" i="1" baseline="-25000" dirty="0"/>
              <a:t>1</a:t>
            </a:r>
            <a:r>
              <a:rPr lang="en-US" dirty="0"/>
              <a:t>, </a:t>
            </a:r>
            <a:r>
              <a:rPr lang="en-US" i="1" dirty="0" err="1"/>
              <a:t>x</a:t>
            </a:r>
            <a:r>
              <a:rPr lang="en-US" i="1" baseline="-25000" dirty="0" err="1"/>
              <a:t>nex</a:t>
            </a:r>
            <a:r>
              <a:rPr lang="en-US" baseline="-25000" dirty="0" err="1"/>
              <a:t>t</a:t>
            </a:r>
            <a:r>
              <a:rPr lang="en-US" dirty="0"/>
              <a:t>, a map </a:t>
            </a:r>
            <a:r>
              <a:rPr lang="en-US" i="1" dirty="0">
                <a:sym typeface="Symbol" panose="05050102010706020507" pitchFamily="18" charset="2"/>
              </a:rPr>
              <a:t></a:t>
            </a:r>
            <a:r>
              <a:rPr lang="en-US" dirty="0"/>
              <a:t> and a minimum distance </a:t>
            </a:r>
            <a:r>
              <a:rPr lang="en-US" i="1" dirty="0">
                <a:sym typeface="Symbol" panose="05050102010706020507" pitchFamily="18" charset="2"/>
              </a:rPr>
              <a:t></a:t>
            </a:r>
            <a:r>
              <a:rPr lang="en-US" i="1" baseline="-25000" dirty="0"/>
              <a:t>min</a:t>
            </a:r>
            <a:r>
              <a:rPr lang="en-US" i="1" dirty="0"/>
              <a:t> </a:t>
            </a:r>
            <a:r>
              <a:rPr lang="en-US" dirty="0"/>
              <a:t>and checks two condition. First that the distance between </a:t>
            </a:r>
            <a:r>
              <a:rPr lang="en-US" i="1" dirty="0"/>
              <a:t>x</a:t>
            </a:r>
            <a:r>
              <a:rPr lang="en-US" i="1" baseline="-25000" dirty="0"/>
              <a:t>1</a:t>
            </a:r>
            <a:r>
              <a:rPr lang="en-US" dirty="0"/>
              <a:t>, </a:t>
            </a:r>
            <a:r>
              <a:rPr lang="en-US" i="1" dirty="0" err="1"/>
              <a:t>x</a:t>
            </a:r>
            <a:r>
              <a:rPr lang="en-US" i="1" baseline="-25000" dirty="0" err="1"/>
              <a:t>next</a:t>
            </a:r>
            <a:r>
              <a:rPr lang="en-US" dirty="0"/>
              <a:t> is more than </a:t>
            </a:r>
            <a:r>
              <a:rPr lang="en-US" i="1" dirty="0" err="1"/>
              <a:t>d</a:t>
            </a:r>
            <a:r>
              <a:rPr lang="en-US" i="1" baseline="-25000" dirty="0" err="1"/>
              <a:t>min</a:t>
            </a:r>
            <a:r>
              <a:rPr lang="en-US" dirty="0"/>
              <a:t>. Secondly that the second point </a:t>
            </a:r>
            <a:r>
              <a:rPr lang="en-US" i="1" dirty="0" err="1"/>
              <a:t>x</a:t>
            </a:r>
            <a:r>
              <a:rPr lang="en-US" i="1" baseline="-25000" dirty="0" err="1"/>
              <a:t>next</a:t>
            </a:r>
            <a:r>
              <a:rPr lang="en-US" dirty="0"/>
              <a:t> doesn’t lie in LSA of any other previously explored point.</a:t>
            </a:r>
            <a:endParaRPr lang="en-IN" dirty="0"/>
          </a:p>
        </p:txBody>
      </p:sp>
      <p:sp>
        <p:nvSpPr>
          <p:cNvPr id="5" name="Footer Placeholder 4">
            <a:extLst>
              <a:ext uri="{FF2B5EF4-FFF2-40B4-BE49-F238E27FC236}">
                <a16:creationId xmlns:a16="http://schemas.microsoft.com/office/drawing/2014/main" id="{7F0059A8-E7F8-4848-9C0F-C22A483E803A}"/>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45E33B23-EEB4-4EDA-9C3E-A23A29859168}"/>
              </a:ext>
            </a:extLst>
          </p:cNvPr>
          <p:cNvSpPr>
            <a:spLocks noGrp="1"/>
          </p:cNvSpPr>
          <p:nvPr>
            <p:ph type="sldNum" sz="quarter" idx="12"/>
          </p:nvPr>
        </p:nvSpPr>
        <p:spPr/>
        <p:txBody>
          <a:bodyPr/>
          <a:lstStyle/>
          <a:p>
            <a:fld id="{E85640B5-D5A9-4D1D-8757-64DE9F3D7321}" type="slidenum">
              <a:rPr lang="en-IN" smtClean="0"/>
              <a:t>8</a:t>
            </a:fld>
            <a:endParaRPr lang="en-IN"/>
          </a:p>
        </p:txBody>
      </p:sp>
      <p:sp>
        <p:nvSpPr>
          <p:cNvPr id="11" name="Text Placeholder 10">
            <a:extLst>
              <a:ext uri="{FF2B5EF4-FFF2-40B4-BE49-F238E27FC236}">
                <a16:creationId xmlns:a16="http://schemas.microsoft.com/office/drawing/2014/main" id="{1BE9BFD0-26FF-48DC-B557-2781D9E65D47}"/>
              </a:ext>
            </a:extLst>
          </p:cNvPr>
          <p:cNvSpPr>
            <a:spLocks noGrp="1"/>
          </p:cNvSpPr>
          <p:nvPr>
            <p:ph type="body" sz="quarter" idx="13"/>
          </p:nvPr>
        </p:nvSpPr>
        <p:spPr/>
        <p:txBody>
          <a:bodyPr/>
          <a:lstStyle/>
          <a:p>
            <a:r>
              <a:rPr lang="en-IN" dirty="0"/>
              <a:t>SENSOR BASED RANDOM TREE</a:t>
            </a:r>
          </a:p>
        </p:txBody>
      </p:sp>
      <p:pic>
        <p:nvPicPr>
          <p:cNvPr id="12" name="Content Placeholder 12">
            <a:extLst>
              <a:ext uri="{FF2B5EF4-FFF2-40B4-BE49-F238E27FC236}">
                <a16:creationId xmlns:a16="http://schemas.microsoft.com/office/drawing/2014/main" id="{5190DAB6-0D98-446C-AB92-A0283CA604C2}"/>
              </a:ext>
            </a:extLst>
          </p:cNvPr>
          <p:cNvPicPr>
            <a:picLocks noGrp="1" noChangeAspect="1"/>
          </p:cNvPicPr>
          <p:nvPr>
            <p:ph sz="half" idx="1"/>
          </p:nvPr>
        </p:nvPicPr>
        <p:blipFill rotWithShape="1">
          <a:blip r:embed="rId2"/>
          <a:stretch/>
        </p:blipFill>
        <p:spPr>
          <a:xfrm>
            <a:off x="1258558" y="1154097"/>
            <a:ext cx="4552537" cy="5022866"/>
          </a:xfrm>
          <a:prstGeom prst="rect">
            <a:avLst/>
          </a:prstGeom>
        </p:spPr>
      </p:pic>
    </p:spTree>
    <p:extLst>
      <p:ext uri="{BB962C8B-B14F-4D97-AF65-F5344CB8AC3E}">
        <p14:creationId xmlns:p14="http://schemas.microsoft.com/office/powerpoint/2010/main" val="318107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4A2FE-E3CA-45B2-BB33-69359A24456B}"/>
              </a:ext>
            </a:extLst>
          </p:cNvPr>
          <p:cNvSpPr>
            <a:spLocks noGrp="1"/>
          </p:cNvSpPr>
          <p:nvPr>
            <p:ph type="title"/>
          </p:nvPr>
        </p:nvSpPr>
        <p:spPr/>
        <p:txBody>
          <a:bodyPr>
            <a:normAutofit fontScale="90000"/>
          </a:bodyPr>
          <a:lstStyle/>
          <a:p>
            <a:r>
              <a:rPr lang="en-IN" dirty="0"/>
              <a:t>Algorithm Explanation</a:t>
            </a:r>
          </a:p>
        </p:txBody>
      </p:sp>
      <p:sp>
        <p:nvSpPr>
          <p:cNvPr id="10" name="Content Placeholder 9">
            <a:extLst>
              <a:ext uri="{FF2B5EF4-FFF2-40B4-BE49-F238E27FC236}">
                <a16:creationId xmlns:a16="http://schemas.microsoft.com/office/drawing/2014/main" id="{0F332603-D154-4E88-A9E3-D2801B52F0C8}"/>
              </a:ext>
            </a:extLst>
          </p:cNvPr>
          <p:cNvSpPr>
            <a:spLocks noGrp="1"/>
          </p:cNvSpPr>
          <p:nvPr>
            <p:ph sz="half" idx="2"/>
          </p:nvPr>
        </p:nvSpPr>
        <p:spPr/>
        <p:txBody>
          <a:bodyPr>
            <a:normAutofit fontScale="85000" lnSpcReduction="10000"/>
          </a:bodyPr>
          <a:lstStyle/>
          <a:p>
            <a:r>
              <a:rPr lang="en-US" dirty="0"/>
              <a:t>The algorithm starts with us initializing the current position of agent p</a:t>
            </a:r>
            <a:r>
              <a:rPr lang="en-US" baseline="-25000" dirty="0"/>
              <a:t>int</a:t>
            </a:r>
            <a:r>
              <a:rPr lang="en-US" dirty="0"/>
              <a:t> and the new </a:t>
            </a:r>
            <a:r>
              <a:rPr lang="en-US" dirty="0" err="1"/>
              <a:t>GraphMap</a:t>
            </a:r>
            <a:r>
              <a:rPr lang="en-US" dirty="0"/>
              <a:t> </a:t>
            </a:r>
            <a:r>
              <a:rPr lang="en-US" dirty="0">
                <a:sym typeface="Symbol" panose="05050102010706020507" pitchFamily="18" charset="2"/>
              </a:rPr>
              <a:t></a:t>
            </a:r>
            <a:r>
              <a:rPr lang="en-US" dirty="0"/>
              <a:t>. </a:t>
            </a:r>
          </a:p>
          <a:p>
            <a:r>
              <a:rPr lang="en-US" dirty="0"/>
              <a:t>The area </a:t>
            </a:r>
            <a:r>
              <a:rPr lang="en-US" i="1" dirty="0"/>
              <a:t>A</a:t>
            </a:r>
            <a:r>
              <a:rPr lang="en-US" dirty="0"/>
              <a:t> around the current position </a:t>
            </a:r>
            <a:r>
              <a:rPr lang="en-US" i="1" dirty="0" err="1"/>
              <a:t>p</a:t>
            </a:r>
            <a:r>
              <a:rPr lang="en-US" i="1" baseline="-25000" dirty="0" err="1"/>
              <a:t>curr</a:t>
            </a:r>
            <a:r>
              <a:rPr lang="en-US" dirty="0"/>
              <a:t> is scanned and added to the map.</a:t>
            </a:r>
          </a:p>
          <a:p>
            <a:r>
              <a:rPr lang="en-US" dirty="0"/>
              <a:t>Loop for finding a new point is begun. </a:t>
            </a:r>
          </a:p>
          <a:p>
            <a:r>
              <a:rPr lang="en-US" dirty="0"/>
              <a:t>A random angle </a:t>
            </a:r>
            <a:r>
              <a:rPr lang="en-US" i="1" dirty="0">
                <a:sym typeface="Symbol" panose="05050102010706020507" pitchFamily="18" charset="2"/>
              </a:rPr>
              <a:t></a:t>
            </a:r>
            <a:r>
              <a:rPr lang="en-US" i="1" baseline="-25000" dirty="0"/>
              <a:t>rand</a:t>
            </a:r>
            <a:r>
              <a:rPr lang="en-US" i="1" dirty="0"/>
              <a:t> </a:t>
            </a:r>
            <a:r>
              <a:rPr lang="en-US" dirty="0"/>
              <a:t>is sampled </a:t>
            </a:r>
          </a:p>
          <a:p>
            <a:r>
              <a:rPr lang="en-US" dirty="0"/>
              <a:t>A line connecting </a:t>
            </a:r>
            <a:r>
              <a:rPr lang="en-US" i="1" dirty="0" err="1"/>
              <a:t>p</a:t>
            </a:r>
            <a:r>
              <a:rPr lang="en-US" i="1" baseline="-25000" dirty="0" err="1"/>
              <a:t>curr</a:t>
            </a:r>
            <a:r>
              <a:rPr lang="en-US" dirty="0"/>
              <a:t> location to the farthest obstacle-free point in the direction </a:t>
            </a:r>
            <a:r>
              <a:rPr lang="en-US" i="1" dirty="0">
                <a:sym typeface="Symbol" panose="05050102010706020507" pitchFamily="18" charset="2"/>
              </a:rPr>
              <a:t></a:t>
            </a:r>
            <a:r>
              <a:rPr lang="en-US" i="1" baseline="-25000" dirty="0"/>
              <a:t>rand</a:t>
            </a:r>
            <a:r>
              <a:rPr lang="en-US" dirty="0"/>
              <a:t> is returned as the length </a:t>
            </a:r>
            <a:r>
              <a:rPr lang="en-IN" i="1" dirty="0"/>
              <a:t>r  </a:t>
            </a:r>
            <a:r>
              <a:rPr lang="en-IN" dirty="0"/>
              <a:t>via </a:t>
            </a:r>
            <a:r>
              <a:rPr lang="en-IN" b="1" dirty="0"/>
              <a:t>Ray </a:t>
            </a:r>
            <a:r>
              <a:rPr lang="en-IN" dirty="0"/>
              <a:t>function.</a:t>
            </a:r>
            <a:r>
              <a:rPr lang="en-US" dirty="0"/>
              <a:t> </a:t>
            </a:r>
          </a:p>
          <a:p>
            <a:r>
              <a:rPr lang="en-US" dirty="0"/>
              <a:t>The new point </a:t>
            </a:r>
            <a:r>
              <a:rPr lang="en-US" i="1" dirty="0" err="1"/>
              <a:t>p</a:t>
            </a:r>
            <a:r>
              <a:rPr lang="en-US" i="1" baseline="-25000" dirty="0" err="1"/>
              <a:t>cand</a:t>
            </a:r>
            <a:r>
              <a:rPr lang="en-US" dirty="0"/>
              <a:t> is sampled using </a:t>
            </a:r>
            <a:r>
              <a:rPr lang="en-US" b="1" dirty="0"/>
              <a:t>Displace</a:t>
            </a:r>
            <a:r>
              <a:rPr lang="en-US" dirty="0"/>
              <a:t> function at a distance </a:t>
            </a:r>
            <a:r>
              <a:rPr lang="en-US" i="1" dirty="0">
                <a:sym typeface="Symbol" panose="05050102010706020507" pitchFamily="18" charset="2"/>
              </a:rPr>
              <a:t>.</a:t>
            </a:r>
            <a:r>
              <a:rPr lang="en-US" i="1" dirty="0"/>
              <a:t>r</a:t>
            </a:r>
            <a:r>
              <a:rPr lang="en-US" dirty="0"/>
              <a:t>. </a:t>
            </a:r>
          </a:p>
          <a:p>
            <a:r>
              <a:rPr lang="en-US" dirty="0"/>
              <a:t>New points are sampled unless either a </a:t>
            </a:r>
            <a:r>
              <a:rPr lang="en-US" b="1" dirty="0"/>
              <a:t>Valid</a:t>
            </a:r>
            <a:r>
              <a:rPr lang="en-US" dirty="0"/>
              <a:t> candidate point is found or the number of </a:t>
            </a:r>
            <a:r>
              <a:rPr lang="en-IN" dirty="0"/>
              <a:t>iterations reaches </a:t>
            </a:r>
            <a:r>
              <a:rPr lang="en-IN" i="1" dirty="0"/>
              <a:t>I</a:t>
            </a:r>
            <a:r>
              <a:rPr lang="en-IN" i="1" baseline="-25000" dirty="0"/>
              <a:t>max</a:t>
            </a:r>
            <a:r>
              <a:rPr lang="en-IN" dirty="0"/>
              <a:t>.</a:t>
            </a:r>
          </a:p>
          <a:p>
            <a:r>
              <a:rPr lang="en-US" dirty="0"/>
              <a:t>The limit to the number of points being sampled is kept so as to see if the robot has reached any dead-ends.</a:t>
            </a:r>
            <a:endParaRPr lang="en-IN" dirty="0"/>
          </a:p>
        </p:txBody>
      </p:sp>
      <p:sp>
        <p:nvSpPr>
          <p:cNvPr id="5" name="Footer Placeholder 4">
            <a:extLst>
              <a:ext uri="{FF2B5EF4-FFF2-40B4-BE49-F238E27FC236}">
                <a16:creationId xmlns:a16="http://schemas.microsoft.com/office/drawing/2014/main" id="{7F0059A8-E7F8-4848-9C0F-C22A483E803A}"/>
              </a:ext>
            </a:extLst>
          </p:cNvPr>
          <p:cNvSpPr>
            <a:spLocks noGrp="1"/>
          </p:cNvSpPr>
          <p:nvPr>
            <p:ph type="ftr" sz="quarter" idx="11"/>
          </p:nvPr>
        </p:nvSpPr>
        <p:spPr/>
        <p:txBody>
          <a:bodyPr/>
          <a:lstStyle/>
          <a:p>
            <a:r>
              <a:rPr lang="en-IN"/>
              <a:t>Collaboration of Multiple Agents for Exploration and Mapping</a:t>
            </a:r>
            <a:endParaRPr lang="en-IN" dirty="0"/>
          </a:p>
        </p:txBody>
      </p:sp>
      <p:sp>
        <p:nvSpPr>
          <p:cNvPr id="6" name="Slide Number Placeholder 5">
            <a:extLst>
              <a:ext uri="{FF2B5EF4-FFF2-40B4-BE49-F238E27FC236}">
                <a16:creationId xmlns:a16="http://schemas.microsoft.com/office/drawing/2014/main" id="{45E33B23-EEB4-4EDA-9C3E-A23A29859168}"/>
              </a:ext>
            </a:extLst>
          </p:cNvPr>
          <p:cNvSpPr>
            <a:spLocks noGrp="1"/>
          </p:cNvSpPr>
          <p:nvPr>
            <p:ph type="sldNum" sz="quarter" idx="12"/>
          </p:nvPr>
        </p:nvSpPr>
        <p:spPr/>
        <p:txBody>
          <a:bodyPr/>
          <a:lstStyle/>
          <a:p>
            <a:fld id="{E85640B5-D5A9-4D1D-8757-64DE9F3D7321}" type="slidenum">
              <a:rPr lang="en-IN" smtClean="0"/>
              <a:t>9</a:t>
            </a:fld>
            <a:endParaRPr lang="en-IN"/>
          </a:p>
        </p:txBody>
      </p:sp>
      <p:sp>
        <p:nvSpPr>
          <p:cNvPr id="11" name="Text Placeholder 10">
            <a:extLst>
              <a:ext uri="{FF2B5EF4-FFF2-40B4-BE49-F238E27FC236}">
                <a16:creationId xmlns:a16="http://schemas.microsoft.com/office/drawing/2014/main" id="{1BE9BFD0-26FF-48DC-B557-2781D9E65D47}"/>
              </a:ext>
            </a:extLst>
          </p:cNvPr>
          <p:cNvSpPr>
            <a:spLocks noGrp="1"/>
          </p:cNvSpPr>
          <p:nvPr>
            <p:ph type="body" sz="quarter" idx="13"/>
          </p:nvPr>
        </p:nvSpPr>
        <p:spPr/>
        <p:txBody>
          <a:bodyPr/>
          <a:lstStyle/>
          <a:p>
            <a:r>
              <a:rPr lang="en-IN" dirty="0"/>
              <a:t>SENSOR BASED RANDOM TREE</a:t>
            </a:r>
          </a:p>
        </p:txBody>
      </p:sp>
      <p:pic>
        <p:nvPicPr>
          <p:cNvPr id="12" name="Content Placeholder 12">
            <a:extLst>
              <a:ext uri="{FF2B5EF4-FFF2-40B4-BE49-F238E27FC236}">
                <a16:creationId xmlns:a16="http://schemas.microsoft.com/office/drawing/2014/main" id="{5190DAB6-0D98-446C-AB92-A0283CA604C2}"/>
              </a:ext>
            </a:extLst>
          </p:cNvPr>
          <p:cNvPicPr>
            <a:picLocks noGrp="1" noChangeAspect="1"/>
          </p:cNvPicPr>
          <p:nvPr>
            <p:ph sz="half" idx="1"/>
          </p:nvPr>
        </p:nvPicPr>
        <p:blipFill rotWithShape="1">
          <a:blip r:embed="rId2"/>
          <a:stretch/>
        </p:blipFill>
        <p:spPr>
          <a:xfrm>
            <a:off x="1258558" y="1154097"/>
            <a:ext cx="4552537" cy="5022866"/>
          </a:xfrm>
          <a:prstGeom prst="rect">
            <a:avLst/>
          </a:prstGeom>
        </p:spPr>
      </p:pic>
    </p:spTree>
    <p:extLst>
      <p:ext uri="{BB962C8B-B14F-4D97-AF65-F5344CB8AC3E}">
        <p14:creationId xmlns:p14="http://schemas.microsoft.com/office/powerpoint/2010/main" val="345366328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1526</TotalTime>
  <Words>4353</Words>
  <Application>Microsoft Office PowerPoint</Application>
  <PresentationFormat>Widescreen</PresentationFormat>
  <Paragraphs>255</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Cambria Math</vt:lpstr>
      <vt:lpstr>Frank Ruhl Libre</vt:lpstr>
      <vt:lpstr>Montserrat</vt:lpstr>
      <vt:lpstr>Playfair Display SemiBold</vt:lpstr>
      <vt:lpstr>Source Sans Pro</vt:lpstr>
      <vt:lpstr>Symbol</vt:lpstr>
      <vt:lpstr>Office Theme</vt:lpstr>
      <vt:lpstr>Collaboration of Multiple Agents for Exploration and Mapping</vt:lpstr>
      <vt:lpstr>Abstract</vt:lpstr>
      <vt:lpstr>Introduction</vt:lpstr>
      <vt:lpstr>Algorithms Discussed and Proposed </vt:lpstr>
      <vt:lpstr>Sensor Based Random Tree</vt:lpstr>
      <vt:lpstr>Types of SRT</vt:lpstr>
      <vt:lpstr>Base Algorithm</vt:lpstr>
      <vt:lpstr>Functions</vt:lpstr>
      <vt:lpstr>Algorithm Explanation</vt:lpstr>
      <vt:lpstr>Algorithm Explanation</vt:lpstr>
      <vt:lpstr>Validation Condition</vt:lpstr>
      <vt:lpstr>Modifications to Sensor Based Random Tree</vt:lpstr>
      <vt:lpstr>Validation Condition</vt:lpstr>
      <vt:lpstr>Backtracking Strategy</vt:lpstr>
      <vt:lpstr>Frontier Detection Using RRT</vt:lpstr>
      <vt:lpstr>Frontier Detection Using RRT</vt:lpstr>
      <vt:lpstr>Functions</vt:lpstr>
      <vt:lpstr>Algorithm</vt:lpstr>
      <vt:lpstr>Modifications to Frontier Detection and Assignement</vt:lpstr>
      <vt:lpstr>Cost based Frontier Assignment</vt:lpstr>
      <vt:lpstr>Global and Strict Frontier Assignment</vt:lpstr>
      <vt:lpstr>Global and Strict Frontier Assignment</vt:lpstr>
      <vt:lpstr>Search Processing and Path Planning</vt:lpstr>
      <vt:lpstr>Clustering and Its Need</vt:lpstr>
      <vt:lpstr>Algorithm</vt:lpstr>
      <vt:lpstr>Path Selection</vt:lpstr>
      <vt:lpstr>Estimation of Control Points</vt:lpstr>
      <vt:lpstr>Estimation of Control Points</vt:lpstr>
      <vt:lpstr>Results and Conclusion</vt:lpstr>
      <vt:lpstr>Improved Exploration Results</vt:lpstr>
      <vt:lpstr>Clustering Results</vt:lpstr>
      <vt:lpstr>Path Planning 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KUMAR</dc:creator>
  <cp:lastModifiedBy>Anupam Khandelwal</cp:lastModifiedBy>
  <cp:revision>96</cp:revision>
  <dcterms:created xsi:type="dcterms:W3CDTF">2020-06-15T03:10:12Z</dcterms:created>
  <dcterms:modified xsi:type="dcterms:W3CDTF">2020-06-20T10:18:53Z</dcterms:modified>
</cp:coreProperties>
</file>