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502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hyperlink" Target="https://www.kaggle.com/datasets/afridirahman/brain-stroke-ct-image-dataset"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sp>
        <p:nvSpPr>
          <p:cNvPr id="4" name="Text 1"/>
          <p:cNvSpPr/>
          <p:nvPr/>
        </p:nvSpPr>
        <p:spPr>
          <a:xfrm>
            <a:off x="2348389" y="754142"/>
            <a:ext cx="9933503" cy="1916430"/>
          </a:xfrm>
          <a:prstGeom prst="rect">
            <a:avLst/>
          </a:prstGeom>
          <a:noFill/>
          <a:ln/>
        </p:spPr>
        <p:txBody>
          <a:bodyPr wrap="square" rtlCol="0" anchor="t"/>
          <a:lstStyle/>
          <a:p>
            <a:pPr marL="0" indent="0" algn="ctr">
              <a:lnSpc>
                <a:spcPts val="7545"/>
              </a:lnSpc>
              <a:buNone/>
            </a:pPr>
            <a:r>
              <a:rPr lang="en-US" sz="6036" b="1" dirty="0">
                <a:solidFill>
                  <a:srgbClr val="00002E"/>
                </a:solidFill>
                <a:latin typeface="Nunito" pitchFamily="34" charset="0"/>
                <a:ea typeface="Nunito" pitchFamily="34" charset="-122"/>
                <a:cs typeface="Nunito" pitchFamily="34" charset="-120"/>
              </a:rPr>
              <a:t>BRAIN STROKE IMAGE CLASSIFICATION</a:t>
            </a:r>
            <a:endParaRPr lang="en-US" sz="6036" dirty="0"/>
          </a:p>
        </p:txBody>
      </p:sp>
      <p:pic>
        <p:nvPicPr>
          <p:cNvPr id="5" name="Image 1" descr="preencoded.png"/>
          <p:cNvPicPr>
            <a:picLocks noChangeAspect="1"/>
          </p:cNvPicPr>
          <p:nvPr/>
        </p:nvPicPr>
        <p:blipFill>
          <a:blip r:embed="rId4"/>
          <a:stretch>
            <a:fillRect/>
          </a:stretch>
        </p:blipFill>
        <p:spPr>
          <a:xfrm>
            <a:off x="4474488" y="3114913"/>
            <a:ext cx="5681305" cy="1939290"/>
          </a:xfrm>
          <a:prstGeom prst="rect">
            <a:avLst/>
          </a:prstGeom>
        </p:spPr>
      </p:pic>
      <p:sp>
        <p:nvSpPr>
          <p:cNvPr id="6" name="Text 2"/>
          <p:cNvSpPr/>
          <p:nvPr/>
        </p:nvSpPr>
        <p:spPr>
          <a:xfrm>
            <a:off x="2348389" y="5304115"/>
            <a:ext cx="9933503" cy="355402"/>
          </a:xfrm>
          <a:prstGeom prst="rect">
            <a:avLst/>
          </a:prstGeom>
          <a:noFill/>
          <a:ln/>
        </p:spPr>
        <p:txBody>
          <a:bodyPr wrap="none" rtlCol="0" anchor="t"/>
          <a:lstStyle/>
          <a:p>
            <a:pPr marL="0" indent="0" algn="ctr">
              <a:lnSpc>
                <a:spcPts val="2799"/>
              </a:lnSpc>
              <a:buNone/>
            </a:pPr>
            <a:r>
              <a:rPr lang="en-US" sz="1750" dirty="0">
                <a:solidFill>
                  <a:srgbClr val="00002E"/>
                </a:solidFill>
                <a:latin typeface="PT Sans" pitchFamily="34" charset="0"/>
                <a:ea typeface="PT Sans" pitchFamily="34" charset="-122"/>
                <a:cs typeface="PT Sans" pitchFamily="34" charset="-120"/>
              </a:rPr>
              <a:t>SUBMITTED BY GROUP-1</a:t>
            </a:r>
            <a:endParaRPr lang="en-US" sz="1750" dirty="0"/>
          </a:p>
        </p:txBody>
      </p:sp>
      <p:sp>
        <p:nvSpPr>
          <p:cNvPr id="7" name="Text 3"/>
          <p:cNvSpPr/>
          <p:nvPr/>
        </p:nvSpPr>
        <p:spPr>
          <a:xfrm>
            <a:off x="2348389" y="5909429"/>
            <a:ext cx="9933503" cy="355402"/>
          </a:xfrm>
          <a:prstGeom prst="rect">
            <a:avLst/>
          </a:prstGeom>
          <a:noFill/>
          <a:ln/>
        </p:spPr>
        <p:txBody>
          <a:bodyPr wrap="none" rtlCol="0" anchor="t"/>
          <a:lstStyle/>
          <a:p>
            <a:pPr marL="0" indent="0" algn="ctr">
              <a:lnSpc>
                <a:spcPts val="2799"/>
              </a:lnSpc>
              <a:buNone/>
            </a:pPr>
            <a:r>
              <a:rPr lang="en-US" sz="1750" dirty="0">
                <a:solidFill>
                  <a:srgbClr val="00002E"/>
                </a:solidFill>
                <a:latin typeface="PT Sans" pitchFamily="34" charset="0"/>
                <a:ea typeface="PT Sans" pitchFamily="34" charset="-122"/>
                <a:cs typeface="PT Sans" pitchFamily="34" charset="-120"/>
              </a:rPr>
              <a:t>Under the Supervision of </a:t>
            </a:r>
            <a:endParaRPr lang="en-US" sz="1750" dirty="0"/>
          </a:p>
        </p:txBody>
      </p:sp>
      <p:sp>
        <p:nvSpPr>
          <p:cNvPr id="8" name="Text 4"/>
          <p:cNvSpPr/>
          <p:nvPr/>
        </p:nvSpPr>
        <p:spPr>
          <a:xfrm>
            <a:off x="2348389" y="6514743"/>
            <a:ext cx="9933503" cy="355402"/>
          </a:xfrm>
          <a:prstGeom prst="rect">
            <a:avLst/>
          </a:prstGeom>
          <a:noFill/>
          <a:ln/>
        </p:spPr>
        <p:txBody>
          <a:bodyPr wrap="none" rtlCol="0" anchor="t"/>
          <a:lstStyle/>
          <a:p>
            <a:pPr marL="0" indent="0" algn="ctr">
              <a:lnSpc>
                <a:spcPts val="2799"/>
              </a:lnSpc>
              <a:buNone/>
            </a:pPr>
            <a:r>
              <a:rPr lang="en-US" sz="1750" b="1" dirty="0">
                <a:solidFill>
                  <a:srgbClr val="00002E"/>
                </a:solidFill>
                <a:latin typeface="PT Sans" pitchFamily="34" charset="0"/>
                <a:ea typeface="PT Sans" pitchFamily="34" charset="-122"/>
                <a:cs typeface="PT Sans" pitchFamily="34" charset="-120"/>
              </a:rPr>
              <a:t>PRATIK BHATTACHARJEE</a:t>
            </a:r>
            <a:endParaRPr lang="en-US" sz="1750" dirty="0"/>
          </a:p>
        </p:txBody>
      </p:sp>
      <p:sp>
        <p:nvSpPr>
          <p:cNvPr id="9" name="Text 5"/>
          <p:cNvSpPr/>
          <p:nvPr/>
        </p:nvSpPr>
        <p:spPr>
          <a:xfrm>
            <a:off x="2348389" y="7120057"/>
            <a:ext cx="9933503" cy="355402"/>
          </a:xfrm>
          <a:prstGeom prst="rect">
            <a:avLst/>
          </a:prstGeom>
          <a:noFill/>
          <a:ln/>
        </p:spPr>
        <p:txBody>
          <a:bodyPr wrap="none" rtlCol="0" anchor="t"/>
          <a:lstStyle/>
          <a:p>
            <a:pPr marL="0" indent="0">
              <a:lnSpc>
                <a:spcPts val="2799"/>
              </a:lnSpc>
              <a:buNone/>
            </a:pPr>
            <a:r>
              <a:rPr lang="en-US" sz="1750" b="1" dirty="0">
                <a:solidFill>
                  <a:srgbClr val="00002E"/>
                </a:solidFill>
                <a:latin typeface="PT Sans" pitchFamily="34" charset="0"/>
                <a:ea typeface="PT Sans" pitchFamily="34" charset="-122"/>
                <a:cs typeface="PT Sans" pitchFamily="34" charset="-120"/>
              </a:rPr>
              <a:t>                                    ASSISTANT PROFESSOR - COMPUTER SCIENCE &amp; ENGINEERING</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433"/>
          </a:xfrm>
          <a:prstGeom prst="rect">
            <a:avLst/>
          </a:prstGeom>
          <a:solidFill>
            <a:srgbClr val="F3F3FF">
              <a:alpha val="75000"/>
            </a:srgbClr>
          </a:solidFill>
          <a:ln/>
        </p:spPr>
      </p:sp>
      <p:pic>
        <p:nvPicPr>
          <p:cNvPr id="4" name="Image 1" descr="preencoded.png"/>
          <p:cNvPicPr>
            <a:picLocks noChangeAspect="1"/>
          </p:cNvPicPr>
          <p:nvPr/>
        </p:nvPicPr>
        <p:blipFill>
          <a:blip r:embed="rId4"/>
          <a:stretch>
            <a:fillRect/>
          </a:stretch>
        </p:blipFill>
        <p:spPr>
          <a:xfrm>
            <a:off x="3329940" y="490180"/>
            <a:ext cx="7970401" cy="4440555"/>
          </a:xfrm>
          <a:prstGeom prst="rect">
            <a:avLst/>
          </a:prstGeom>
        </p:spPr>
      </p:pic>
      <p:sp>
        <p:nvSpPr>
          <p:cNvPr id="5" name="Text 1"/>
          <p:cNvSpPr/>
          <p:nvPr/>
        </p:nvSpPr>
        <p:spPr>
          <a:xfrm>
            <a:off x="3329940" y="5198150"/>
            <a:ext cx="2228493" cy="278606"/>
          </a:xfrm>
          <a:prstGeom prst="rect">
            <a:avLst/>
          </a:prstGeom>
          <a:noFill/>
          <a:ln/>
        </p:spPr>
        <p:txBody>
          <a:bodyPr wrap="none" rtlCol="0" anchor="t"/>
          <a:lstStyle/>
          <a:p>
            <a:pPr marL="0" indent="0">
              <a:lnSpc>
                <a:spcPts val="2193"/>
              </a:lnSpc>
              <a:buNone/>
            </a:pPr>
            <a:r>
              <a:rPr lang="en-US" sz="1755" b="1" dirty="0">
                <a:solidFill>
                  <a:srgbClr val="2D4DF2"/>
                </a:solidFill>
                <a:latin typeface="Nunito" pitchFamily="34" charset="0"/>
                <a:ea typeface="Nunito" pitchFamily="34" charset="-122"/>
                <a:cs typeface="Nunito" pitchFamily="34" charset="-120"/>
              </a:rPr>
              <a:t>Model Training</a:t>
            </a:r>
            <a:endParaRPr lang="en-US" sz="1755" dirty="0"/>
          </a:p>
        </p:txBody>
      </p:sp>
      <p:sp>
        <p:nvSpPr>
          <p:cNvPr id="6" name="Text 2"/>
          <p:cNvSpPr/>
          <p:nvPr/>
        </p:nvSpPr>
        <p:spPr>
          <a:xfrm>
            <a:off x="3329940" y="5744170"/>
            <a:ext cx="7970401" cy="1996083"/>
          </a:xfrm>
          <a:prstGeom prst="rect">
            <a:avLst/>
          </a:prstGeom>
          <a:noFill/>
          <a:ln/>
        </p:spPr>
        <p:txBody>
          <a:bodyPr wrap="square" rtlCol="0" anchor="t"/>
          <a:lstStyle/>
          <a:p>
            <a:pPr marL="0" indent="0">
              <a:lnSpc>
                <a:spcPts val="2246"/>
              </a:lnSpc>
              <a:buNone/>
            </a:pPr>
            <a:r>
              <a:rPr lang="en-US" sz="1404" dirty="0">
                <a:solidFill>
                  <a:srgbClr val="00002E"/>
                </a:solidFill>
                <a:latin typeface="PT Sans" pitchFamily="34" charset="0"/>
                <a:ea typeface="PT Sans" pitchFamily="34" charset="-122"/>
                <a:cs typeface="PT Sans" pitchFamily="34" charset="-120"/>
              </a:rPr>
              <a:t>The CNN-VGG architecture underwent fine-tuning on carefully curated brain CT datasets, harnessing the power of transfer learning to accelerate the training process and enhance overall performance. By leveraging transfer learning, the model could efficiently inherit knowledge from pre-trained layers, adapting its features to the specific nuances of the brain CT data. This approach not only expedited the training procedure but also significantly improved the model's ability to accurately analyze and interpret the intricate patterns present in the CT scans. Consequently, the utilization of transfer learning played a pivotal role in optimizing the model's performance within the context of brain image analysis.</a:t>
            </a:r>
            <a:endParaRPr lang="en-US" sz="1404"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624"/>
          </a:xfrm>
          <a:prstGeom prst="rect">
            <a:avLst/>
          </a:prstGeom>
          <a:solidFill>
            <a:srgbClr val="F3F3FF">
              <a:alpha val="75000"/>
            </a:srgbClr>
          </a:solidFill>
          <a:ln/>
        </p:spPr>
      </p:sp>
      <p:sp>
        <p:nvSpPr>
          <p:cNvPr id="4" name="Text 1"/>
          <p:cNvSpPr/>
          <p:nvPr/>
        </p:nvSpPr>
        <p:spPr>
          <a:xfrm>
            <a:off x="3595211" y="457557"/>
            <a:ext cx="4160401" cy="519946"/>
          </a:xfrm>
          <a:prstGeom prst="rect">
            <a:avLst/>
          </a:prstGeom>
          <a:noFill/>
          <a:ln/>
        </p:spPr>
        <p:txBody>
          <a:bodyPr wrap="none" rtlCol="0" anchor="t"/>
          <a:lstStyle/>
          <a:p>
            <a:pPr marL="0" indent="0">
              <a:lnSpc>
                <a:spcPts val="4095"/>
              </a:lnSpc>
              <a:buNone/>
            </a:pPr>
            <a:endParaRPr lang="en-US" sz="3276" dirty="0"/>
          </a:p>
        </p:txBody>
      </p:sp>
      <p:pic>
        <p:nvPicPr>
          <p:cNvPr id="5" name="Image 1" descr="preencoded.png"/>
          <p:cNvPicPr>
            <a:picLocks noChangeAspect="1"/>
          </p:cNvPicPr>
          <p:nvPr/>
        </p:nvPicPr>
        <p:blipFill>
          <a:blip r:embed="rId4"/>
          <a:stretch>
            <a:fillRect/>
          </a:stretch>
        </p:blipFill>
        <p:spPr>
          <a:xfrm>
            <a:off x="3595211" y="1414224"/>
            <a:ext cx="3515439" cy="3550087"/>
          </a:xfrm>
          <a:prstGeom prst="rect">
            <a:avLst/>
          </a:prstGeom>
        </p:spPr>
      </p:pic>
      <p:pic>
        <p:nvPicPr>
          <p:cNvPr id="6" name="Image 2" descr="preencoded.png"/>
          <p:cNvPicPr>
            <a:picLocks noChangeAspect="1"/>
          </p:cNvPicPr>
          <p:nvPr/>
        </p:nvPicPr>
        <p:blipFill>
          <a:blip r:embed="rId5"/>
          <a:stretch>
            <a:fillRect/>
          </a:stretch>
        </p:blipFill>
        <p:spPr>
          <a:xfrm>
            <a:off x="7525703" y="1419582"/>
            <a:ext cx="3515439" cy="3539252"/>
          </a:xfrm>
          <a:prstGeom prst="rect">
            <a:avLst/>
          </a:prstGeom>
        </p:spPr>
      </p:pic>
      <p:sp>
        <p:nvSpPr>
          <p:cNvPr id="7" name="Text 2"/>
          <p:cNvSpPr/>
          <p:nvPr/>
        </p:nvSpPr>
        <p:spPr>
          <a:xfrm>
            <a:off x="3595211" y="5401032"/>
            <a:ext cx="2321957" cy="259913"/>
          </a:xfrm>
          <a:prstGeom prst="rect">
            <a:avLst/>
          </a:prstGeom>
          <a:noFill/>
          <a:ln/>
        </p:spPr>
        <p:txBody>
          <a:bodyPr wrap="none" rtlCol="0" anchor="t"/>
          <a:lstStyle/>
          <a:p>
            <a:pPr marL="0" indent="0">
              <a:lnSpc>
                <a:spcPts val="2047"/>
              </a:lnSpc>
              <a:buNone/>
            </a:pPr>
            <a:r>
              <a:rPr lang="en-US" sz="1638" b="1" dirty="0">
                <a:solidFill>
                  <a:srgbClr val="2D4DF2"/>
                </a:solidFill>
                <a:latin typeface="Nunito" pitchFamily="34" charset="0"/>
                <a:ea typeface="Nunito" pitchFamily="34" charset="-122"/>
                <a:cs typeface="Nunito" pitchFamily="34" charset="-120"/>
              </a:rPr>
              <a:t>Testing and Deployment</a:t>
            </a:r>
            <a:endParaRPr lang="en-US" sz="1638" dirty="0"/>
          </a:p>
        </p:txBody>
      </p:sp>
      <p:sp>
        <p:nvSpPr>
          <p:cNvPr id="8" name="Text 3"/>
          <p:cNvSpPr/>
          <p:nvPr/>
        </p:nvSpPr>
        <p:spPr>
          <a:xfrm>
            <a:off x="3595211" y="5910501"/>
            <a:ext cx="7439858" cy="1863566"/>
          </a:xfrm>
          <a:prstGeom prst="rect">
            <a:avLst/>
          </a:prstGeom>
          <a:noFill/>
          <a:ln/>
        </p:spPr>
        <p:txBody>
          <a:bodyPr wrap="square" rtlCol="0" anchor="t"/>
          <a:lstStyle/>
          <a:p>
            <a:pPr marL="0" indent="0">
              <a:lnSpc>
                <a:spcPts val="2097"/>
              </a:lnSpc>
              <a:buNone/>
            </a:pPr>
            <a:r>
              <a:rPr lang="en-US" sz="1310" dirty="0">
                <a:solidFill>
                  <a:srgbClr val="00002E"/>
                </a:solidFill>
                <a:latin typeface="PT Sans" pitchFamily="34" charset="0"/>
                <a:ea typeface="PT Sans" pitchFamily="34" charset="-122"/>
                <a:cs typeface="PT Sans" pitchFamily="34" charset="-120"/>
              </a:rPr>
              <a:t>The utilization of the model extended to testing new images, with the subsequent display of results facilitated through the Flask app interface. Employing the model for this purpose enabled the assessment of its performance on unseen data, ensuring its applicability in real-world scenarios. Through the Flask app interface, users could conveniently access and interpret the outcomes of the image testing process, facilitating seamless integration into various applications or workflows. This approach not only validated the model's effectiveness but also provided a user-friendly means of interacting with and utilizing its capabilities for tasks such as image analysis or classification.</a:t>
            </a:r>
            <a:endParaRPr lang="en-US" sz="131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6863"/>
          </a:xfrm>
          <a:prstGeom prst="rect">
            <a:avLst/>
          </a:prstGeom>
          <a:solidFill>
            <a:srgbClr val="F3F3FF">
              <a:alpha val="75000"/>
            </a:srgbClr>
          </a:solidFill>
          <a:ln/>
        </p:spPr>
      </p:sp>
      <p:sp>
        <p:nvSpPr>
          <p:cNvPr id="4" name="Text 1"/>
          <p:cNvSpPr/>
          <p:nvPr/>
        </p:nvSpPr>
        <p:spPr>
          <a:xfrm>
            <a:off x="2654737" y="573286"/>
            <a:ext cx="9320808" cy="1303020"/>
          </a:xfrm>
          <a:prstGeom prst="rect">
            <a:avLst/>
          </a:prstGeom>
          <a:noFill/>
          <a:ln/>
        </p:spPr>
        <p:txBody>
          <a:bodyPr wrap="square" rtlCol="0" anchor="t"/>
          <a:lstStyle/>
          <a:p>
            <a:pPr marL="0" indent="0">
              <a:lnSpc>
                <a:spcPts val="5130"/>
              </a:lnSpc>
              <a:buNone/>
            </a:pPr>
            <a:r>
              <a:rPr lang="en-US" sz="4104" b="1" dirty="0">
                <a:solidFill>
                  <a:srgbClr val="00002E"/>
                </a:solidFill>
                <a:latin typeface="Nunito" pitchFamily="34" charset="0"/>
                <a:ea typeface="Nunito" pitchFamily="34" charset="-122"/>
                <a:cs typeface="Nunito" pitchFamily="34" charset="-120"/>
              </a:rPr>
              <a:t>Shortcomings and Limitations of the Current System</a:t>
            </a:r>
            <a:endParaRPr lang="en-US" sz="4104" dirty="0"/>
          </a:p>
        </p:txBody>
      </p:sp>
      <p:sp>
        <p:nvSpPr>
          <p:cNvPr id="5" name="Shape 2"/>
          <p:cNvSpPr/>
          <p:nvPr/>
        </p:nvSpPr>
        <p:spPr>
          <a:xfrm>
            <a:off x="2654737" y="2293263"/>
            <a:ext cx="4556165" cy="2580918"/>
          </a:xfrm>
          <a:prstGeom prst="roundRect">
            <a:avLst>
              <a:gd name="adj" fmla="val 14541"/>
            </a:avLst>
          </a:prstGeom>
          <a:solidFill>
            <a:srgbClr val="F3F3FF"/>
          </a:solidFill>
          <a:ln w="22860">
            <a:solidFill>
              <a:srgbClr val="00002E"/>
            </a:solidFill>
            <a:prstDash val="solid"/>
          </a:ln>
        </p:spPr>
      </p:sp>
      <p:sp>
        <p:nvSpPr>
          <p:cNvPr id="6" name="Text 3"/>
          <p:cNvSpPr/>
          <p:nvPr/>
        </p:nvSpPr>
        <p:spPr>
          <a:xfrm>
            <a:off x="2886075" y="2524601"/>
            <a:ext cx="2804755" cy="325755"/>
          </a:xfrm>
          <a:prstGeom prst="rect">
            <a:avLst/>
          </a:prstGeom>
          <a:noFill/>
          <a:ln/>
        </p:spPr>
        <p:txBody>
          <a:bodyPr wrap="none" rtlCol="0" anchor="t"/>
          <a:lstStyle/>
          <a:p>
            <a:pPr marL="0" indent="0">
              <a:lnSpc>
                <a:spcPts val="2565"/>
              </a:lnSpc>
              <a:buNone/>
            </a:pPr>
            <a:r>
              <a:rPr lang="en-US" sz="2052" b="1" dirty="0">
                <a:solidFill>
                  <a:srgbClr val="2D4DF2"/>
                </a:solidFill>
                <a:latin typeface="Nunito" pitchFamily="34" charset="0"/>
                <a:ea typeface="Nunito" pitchFamily="34" charset="-122"/>
                <a:cs typeface="Nunito" pitchFamily="34" charset="-120"/>
              </a:rPr>
              <a:t>Limited Generalizability</a:t>
            </a:r>
            <a:endParaRPr lang="en-US" sz="2052" dirty="0"/>
          </a:p>
        </p:txBody>
      </p:sp>
      <p:sp>
        <p:nvSpPr>
          <p:cNvPr id="7" name="Text 4"/>
          <p:cNvSpPr/>
          <p:nvPr/>
        </p:nvSpPr>
        <p:spPr>
          <a:xfrm>
            <a:off x="2886075" y="2975372"/>
            <a:ext cx="4093488" cy="1667470"/>
          </a:xfrm>
          <a:prstGeom prst="rect">
            <a:avLst/>
          </a:prstGeom>
          <a:noFill/>
          <a:ln/>
        </p:spPr>
        <p:txBody>
          <a:bodyPr wrap="square" rtlCol="0" anchor="t"/>
          <a:lstStyle/>
          <a:p>
            <a:pPr marL="0" indent="0">
              <a:lnSpc>
                <a:spcPts val="2627"/>
              </a:lnSpc>
              <a:buNone/>
            </a:pPr>
            <a:r>
              <a:rPr lang="en-US" sz="1642" dirty="0">
                <a:solidFill>
                  <a:srgbClr val="00002E"/>
                </a:solidFill>
                <a:latin typeface="PT Sans" pitchFamily="34" charset="0"/>
                <a:ea typeface="PT Sans" pitchFamily="34" charset="-122"/>
                <a:cs typeface="PT Sans" pitchFamily="34" charset="-120"/>
              </a:rPr>
              <a:t>The model's performance may be constrained by the diversity of the training datasets, potentially limiting its ability to accurately detect strokes in real-world clinical settings with more varied patient populations.</a:t>
            </a:r>
            <a:endParaRPr lang="en-US" sz="1642" dirty="0"/>
          </a:p>
        </p:txBody>
      </p:sp>
      <p:sp>
        <p:nvSpPr>
          <p:cNvPr id="8" name="Shape 5"/>
          <p:cNvSpPr/>
          <p:nvPr/>
        </p:nvSpPr>
        <p:spPr>
          <a:xfrm>
            <a:off x="7419380" y="2293263"/>
            <a:ext cx="4556165" cy="2580918"/>
          </a:xfrm>
          <a:prstGeom prst="roundRect">
            <a:avLst>
              <a:gd name="adj" fmla="val 14541"/>
            </a:avLst>
          </a:prstGeom>
          <a:solidFill>
            <a:srgbClr val="F3F3FF"/>
          </a:solidFill>
          <a:ln w="22860">
            <a:solidFill>
              <a:srgbClr val="00002E"/>
            </a:solidFill>
            <a:prstDash val="solid"/>
          </a:ln>
        </p:spPr>
      </p:sp>
      <p:sp>
        <p:nvSpPr>
          <p:cNvPr id="9" name="Text 6"/>
          <p:cNvSpPr/>
          <p:nvPr/>
        </p:nvSpPr>
        <p:spPr>
          <a:xfrm>
            <a:off x="7650718" y="2524601"/>
            <a:ext cx="2606159" cy="325755"/>
          </a:xfrm>
          <a:prstGeom prst="rect">
            <a:avLst/>
          </a:prstGeom>
          <a:noFill/>
          <a:ln/>
        </p:spPr>
        <p:txBody>
          <a:bodyPr wrap="none" rtlCol="0" anchor="t"/>
          <a:lstStyle/>
          <a:p>
            <a:pPr marL="0" indent="0">
              <a:lnSpc>
                <a:spcPts val="2565"/>
              </a:lnSpc>
              <a:buNone/>
            </a:pPr>
            <a:r>
              <a:rPr lang="en-US" sz="2052" b="1" dirty="0">
                <a:solidFill>
                  <a:srgbClr val="015F98"/>
                </a:solidFill>
                <a:latin typeface="Nunito" pitchFamily="34" charset="0"/>
                <a:ea typeface="Nunito" pitchFamily="34" charset="-122"/>
                <a:cs typeface="Nunito" pitchFamily="34" charset="-120"/>
              </a:rPr>
              <a:t>Lack of Explainability</a:t>
            </a:r>
            <a:endParaRPr lang="en-US" sz="2052" dirty="0"/>
          </a:p>
        </p:txBody>
      </p:sp>
      <p:sp>
        <p:nvSpPr>
          <p:cNvPr id="10" name="Text 7"/>
          <p:cNvSpPr/>
          <p:nvPr/>
        </p:nvSpPr>
        <p:spPr>
          <a:xfrm>
            <a:off x="7650718" y="2975372"/>
            <a:ext cx="4093488" cy="1667470"/>
          </a:xfrm>
          <a:prstGeom prst="rect">
            <a:avLst/>
          </a:prstGeom>
          <a:noFill/>
          <a:ln/>
        </p:spPr>
        <p:txBody>
          <a:bodyPr wrap="square" rtlCol="0" anchor="t"/>
          <a:lstStyle/>
          <a:p>
            <a:pPr marL="0" indent="0">
              <a:lnSpc>
                <a:spcPts val="2627"/>
              </a:lnSpc>
              <a:buNone/>
            </a:pPr>
            <a:r>
              <a:rPr lang="en-US" sz="1642" dirty="0">
                <a:solidFill>
                  <a:srgbClr val="00002E"/>
                </a:solidFill>
                <a:latin typeface="PT Sans" pitchFamily="34" charset="0"/>
                <a:ea typeface="PT Sans" pitchFamily="34" charset="-122"/>
                <a:cs typeface="PT Sans" pitchFamily="34" charset="-120"/>
              </a:rPr>
              <a:t>As a black-box model, the CNN-VGG architecture does not provide clear explanations for its predictions, which can hinder clinicians' trust and understanding of the system's decision-making process.</a:t>
            </a:r>
            <a:endParaRPr lang="en-US" sz="1642" dirty="0"/>
          </a:p>
        </p:txBody>
      </p:sp>
      <p:sp>
        <p:nvSpPr>
          <p:cNvPr id="11" name="Shape 8"/>
          <p:cNvSpPr/>
          <p:nvPr/>
        </p:nvSpPr>
        <p:spPr>
          <a:xfrm>
            <a:off x="2654737" y="5082659"/>
            <a:ext cx="4556165" cy="2580918"/>
          </a:xfrm>
          <a:prstGeom prst="roundRect">
            <a:avLst>
              <a:gd name="adj" fmla="val 14541"/>
            </a:avLst>
          </a:prstGeom>
          <a:solidFill>
            <a:srgbClr val="F3F3FF"/>
          </a:solidFill>
          <a:ln w="22860">
            <a:solidFill>
              <a:srgbClr val="00002E"/>
            </a:solidFill>
            <a:prstDash val="solid"/>
          </a:ln>
        </p:spPr>
      </p:sp>
      <p:sp>
        <p:nvSpPr>
          <p:cNvPr id="12" name="Text 9"/>
          <p:cNvSpPr/>
          <p:nvPr/>
        </p:nvSpPr>
        <p:spPr>
          <a:xfrm>
            <a:off x="2886075" y="5313998"/>
            <a:ext cx="3169206" cy="325755"/>
          </a:xfrm>
          <a:prstGeom prst="rect">
            <a:avLst/>
          </a:prstGeom>
          <a:noFill/>
          <a:ln/>
        </p:spPr>
        <p:txBody>
          <a:bodyPr wrap="none" rtlCol="0" anchor="t"/>
          <a:lstStyle/>
          <a:p>
            <a:pPr marL="0" indent="0">
              <a:lnSpc>
                <a:spcPts val="2565"/>
              </a:lnSpc>
              <a:buNone/>
            </a:pPr>
            <a:r>
              <a:rPr lang="en-US" sz="2052" b="1" dirty="0">
                <a:solidFill>
                  <a:srgbClr val="AD1F96"/>
                </a:solidFill>
                <a:latin typeface="Nunito" pitchFamily="34" charset="0"/>
                <a:ea typeface="Nunito" pitchFamily="34" charset="-122"/>
                <a:cs typeface="Nunito" pitchFamily="34" charset="-120"/>
              </a:rPr>
              <a:t>Computational Complexity</a:t>
            </a:r>
            <a:endParaRPr lang="en-US" sz="2052" dirty="0"/>
          </a:p>
        </p:txBody>
      </p:sp>
      <p:sp>
        <p:nvSpPr>
          <p:cNvPr id="13" name="Text 10"/>
          <p:cNvSpPr/>
          <p:nvPr/>
        </p:nvSpPr>
        <p:spPr>
          <a:xfrm>
            <a:off x="2886075" y="5764768"/>
            <a:ext cx="4093488" cy="1667470"/>
          </a:xfrm>
          <a:prstGeom prst="rect">
            <a:avLst/>
          </a:prstGeom>
          <a:noFill/>
          <a:ln/>
        </p:spPr>
        <p:txBody>
          <a:bodyPr wrap="square" rtlCol="0" anchor="t"/>
          <a:lstStyle/>
          <a:p>
            <a:pPr marL="0" indent="0">
              <a:lnSpc>
                <a:spcPts val="2627"/>
              </a:lnSpc>
              <a:buNone/>
            </a:pPr>
            <a:r>
              <a:rPr lang="en-US" sz="1642" dirty="0">
                <a:solidFill>
                  <a:srgbClr val="00002E"/>
                </a:solidFill>
                <a:latin typeface="PT Sans" pitchFamily="34" charset="0"/>
                <a:ea typeface="PT Sans" pitchFamily="34" charset="-122"/>
                <a:cs typeface="PT Sans" pitchFamily="34" charset="-120"/>
              </a:rPr>
              <a:t>The deep, multi-layered architecture of the CNN-VGG model requires significant computational resources and may not be easily deployable in resource-constrained clinical environments.</a:t>
            </a:r>
            <a:endParaRPr lang="en-US" sz="1642" dirty="0"/>
          </a:p>
        </p:txBody>
      </p:sp>
      <p:sp>
        <p:nvSpPr>
          <p:cNvPr id="14" name="Shape 11"/>
          <p:cNvSpPr/>
          <p:nvPr/>
        </p:nvSpPr>
        <p:spPr>
          <a:xfrm>
            <a:off x="7419380" y="5082659"/>
            <a:ext cx="4556165" cy="2580918"/>
          </a:xfrm>
          <a:prstGeom prst="roundRect">
            <a:avLst>
              <a:gd name="adj" fmla="val 14541"/>
            </a:avLst>
          </a:prstGeom>
          <a:solidFill>
            <a:srgbClr val="F3F3FF"/>
          </a:solidFill>
          <a:ln w="22860">
            <a:solidFill>
              <a:srgbClr val="00002E"/>
            </a:solidFill>
            <a:prstDash val="solid"/>
          </a:ln>
        </p:spPr>
      </p:sp>
      <p:sp>
        <p:nvSpPr>
          <p:cNvPr id="15" name="Text 12"/>
          <p:cNvSpPr/>
          <p:nvPr/>
        </p:nvSpPr>
        <p:spPr>
          <a:xfrm>
            <a:off x="7650718" y="5313998"/>
            <a:ext cx="4082772" cy="325755"/>
          </a:xfrm>
          <a:prstGeom prst="rect">
            <a:avLst/>
          </a:prstGeom>
          <a:noFill/>
          <a:ln/>
        </p:spPr>
        <p:txBody>
          <a:bodyPr wrap="none" rtlCol="0" anchor="t"/>
          <a:lstStyle/>
          <a:p>
            <a:pPr marL="0" indent="0">
              <a:lnSpc>
                <a:spcPts val="2565"/>
              </a:lnSpc>
              <a:buNone/>
            </a:pPr>
            <a:r>
              <a:rPr lang="en-US" sz="2052" b="1" dirty="0">
                <a:solidFill>
                  <a:srgbClr val="2D4DF2"/>
                </a:solidFill>
                <a:latin typeface="Nunito" pitchFamily="34" charset="0"/>
                <a:ea typeface="Nunito" pitchFamily="34" charset="-122"/>
                <a:cs typeface="Nunito" pitchFamily="34" charset="-120"/>
              </a:rPr>
              <a:t>Need for Continuous Improvement</a:t>
            </a:r>
            <a:endParaRPr lang="en-US" sz="2052" dirty="0"/>
          </a:p>
        </p:txBody>
      </p:sp>
      <p:sp>
        <p:nvSpPr>
          <p:cNvPr id="16" name="Text 13"/>
          <p:cNvSpPr/>
          <p:nvPr/>
        </p:nvSpPr>
        <p:spPr>
          <a:xfrm>
            <a:off x="7650718" y="5764768"/>
            <a:ext cx="4093488" cy="1667470"/>
          </a:xfrm>
          <a:prstGeom prst="rect">
            <a:avLst/>
          </a:prstGeom>
          <a:noFill/>
          <a:ln/>
        </p:spPr>
        <p:txBody>
          <a:bodyPr wrap="square" rtlCol="0" anchor="t"/>
          <a:lstStyle/>
          <a:p>
            <a:pPr marL="0" indent="0">
              <a:lnSpc>
                <a:spcPts val="2627"/>
              </a:lnSpc>
              <a:buNone/>
            </a:pPr>
            <a:r>
              <a:rPr lang="en-US" sz="1642" dirty="0">
                <a:solidFill>
                  <a:srgbClr val="00002E"/>
                </a:solidFill>
                <a:latin typeface="PT Sans" pitchFamily="34" charset="0"/>
                <a:ea typeface="PT Sans" pitchFamily="34" charset="-122"/>
                <a:cs typeface="PT Sans" pitchFamily="34" charset="-120"/>
              </a:rPr>
              <a:t>As medical imaging techniques and stroke diagnostic practices evolve, the model will require ongoing fine-tuning and retraining to maintain its high level of accuracy and relevance.</a:t>
            </a:r>
            <a:endParaRPr lang="en-US" sz="1642"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sp>
        <p:nvSpPr>
          <p:cNvPr id="4" name="Text 1"/>
          <p:cNvSpPr/>
          <p:nvPr/>
        </p:nvSpPr>
        <p:spPr>
          <a:xfrm>
            <a:off x="2348389" y="757476"/>
            <a:ext cx="9933503" cy="1388745"/>
          </a:xfrm>
          <a:prstGeom prst="rect">
            <a:avLst/>
          </a:prstGeom>
          <a:noFill/>
          <a:ln/>
        </p:spPr>
        <p:txBody>
          <a:bodyPr wrap="square" rtlCol="0" anchor="t"/>
          <a:lstStyle/>
          <a:p>
            <a:pPr marL="0" indent="0">
              <a:lnSpc>
                <a:spcPts val="5468"/>
              </a:lnSpc>
              <a:buNone/>
            </a:pPr>
            <a:r>
              <a:rPr lang="en-US" sz="4374" b="1" dirty="0">
                <a:solidFill>
                  <a:srgbClr val="00002E"/>
                </a:solidFill>
                <a:latin typeface="Nunito" pitchFamily="34" charset="0"/>
                <a:ea typeface="Nunito" pitchFamily="34" charset="-122"/>
                <a:cs typeface="Nunito" pitchFamily="34" charset="-120"/>
              </a:rPr>
              <a:t>Future Improvements and Enhancements</a:t>
            </a:r>
            <a:endParaRPr lang="en-US" sz="4374" dirty="0"/>
          </a:p>
        </p:txBody>
      </p:sp>
      <p:sp>
        <p:nvSpPr>
          <p:cNvPr id="5" name="Shape 2"/>
          <p:cNvSpPr/>
          <p:nvPr/>
        </p:nvSpPr>
        <p:spPr>
          <a:xfrm>
            <a:off x="2348389" y="2764155"/>
            <a:ext cx="499943" cy="499943"/>
          </a:xfrm>
          <a:prstGeom prst="roundRect">
            <a:avLst>
              <a:gd name="adj" fmla="val 80001"/>
            </a:avLst>
          </a:prstGeom>
          <a:solidFill>
            <a:srgbClr val="F3F3FF"/>
          </a:solidFill>
          <a:ln w="22860">
            <a:solidFill>
              <a:srgbClr val="00002E"/>
            </a:solidFill>
            <a:prstDash val="solid"/>
          </a:ln>
        </p:spPr>
      </p:sp>
      <p:sp>
        <p:nvSpPr>
          <p:cNvPr id="6" name="Text 3"/>
          <p:cNvSpPr/>
          <p:nvPr/>
        </p:nvSpPr>
        <p:spPr>
          <a:xfrm>
            <a:off x="2498288" y="2805827"/>
            <a:ext cx="200025" cy="416481"/>
          </a:xfrm>
          <a:prstGeom prst="rect">
            <a:avLst/>
          </a:prstGeom>
          <a:noFill/>
          <a:ln/>
        </p:spPr>
        <p:txBody>
          <a:bodyPr wrap="none" rtlCol="0" anchor="t"/>
          <a:lstStyle/>
          <a:p>
            <a:pPr marL="0" indent="0" algn="ctr">
              <a:lnSpc>
                <a:spcPts val="3281"/>
              </a:lnSpc>
              <a:buNone/>
            </a:pPr>
            <a:r>
              <a:rPr lang="en-US" sz="2624" b="1" dirty="0">
                <a:solidFill>
                  <a:srgbClr val="2D4DF2"/>
                </a:solidFill>
                <a:latin typeface="Nunito" pitchFamily="34" charset="0"/>
                <a:ea typeface="Nunito" pitchFamily="34" charset="-122"/>
                <a:cs typeface="Nunito" pitchFamily="34" charset="-120"/>
              </a:rPr>
              <a:t>1</a:t>
            </a:r>
            <a:endParaRPr lang="en-US" sz="2624" dirty="0"/>
          </a:p>
        </p:txBody>
      </p:sp>
      <p:sp>
        <p:nvSpPr>
          <p:cNvPr id="7" name="Text 4"/>
          <p:cNvSpPr/>
          <p:nvPr/>
        </p:nvSpPr>
        <p:spPr>
          <a:xfrm>
            <a:off x="3070503" y="2840474"/>
            <a:ext cx="3792855" cy="347186"/>
          </a:xfrm>
          <a:prstGeom prst="rect">
            <a:avLst/>
          </a:prstGeom>
          <a:noFill/>
          <a:ln/>
        </p:spPr>
        <p:txBody>
          <a:bodyPr wrap="none" rtlCol="0" anchor="t"/>
          <a:lstStyle/>
          <a:p>
            <a:pPr marL="0" indent="0">
              <a:lnSpc>
                <a:spcPts val="2734"/>
              </a:lnSpc>
              <a:buNone/>
            </a:pPr>
            <a:r>
              <a:rPr lang="en-US" sz="2187" b="1" dirty="0">
                <a:solidFill>
                  <a:srgbClr val="2D4DF2"/>
                </a:solidFill>
                <a:latin typeface="Nunito" pitchFamily="34" charset="0"/>
                <a:ea typeface="Nunito" pitchFamily="34" charset="-122"/>
                <a:cs typeface="Nunito" pitchFamily="34" charset="-120"/>
              </a:rPr>
              <a:t>Expand to Other Stroke Types</a:t>
            </a:r>
            <a:endParaRPr lang="en-US" sz="2187" dirty="0"/>
          </a:p>
        </p:txBody>
      </p:sp>
      <p:sp>
        <p:nvSpPr>
          <p:cNvPr id="8" name="Text 5"/>
          <p:cNvSpPr/>
          <p:nvPr/>
        </p:nvSpPr>
        <p:spPr>
          <a:xfrm>
            <a:off x="3070503" y="3320891"/>
            <a:ext cx="4133612" cy="1777008"/>
          </a:xfrm>
          <a:prstGeom prst="rect">
            <a:avLst/>
          </a:prstGeom>
          <a:noFill/>
          <a:ln/>
        </p:spPr>
        <p:txBody>
          <a:bodyPr wrap="square" rtlCol="0" anchor="t"/>
          <a:lstStyle/>
          <a:p>
            <a:pPr marL="0" indent="0">
              <a:lnSpc>
                <a:spcPts val="2799"/>
              </a:lnSpc>
              <a:buNone/>
            </a:pPr>
            <a:r>
              <a:rPr lang="en-US" sz="1750" dirty="0">
                <a:solidFill>
                  <a:srgbClr val="00002E"/>
                </a:solidFill>
                <a:latin typeface="PT Sans" pitchFamily="34" charset="0"/>
                <a:ea typeface="PT Sans" pitchFamily="34" charset="-122"/>
                <a:cs typeface="PT Sans" pitchFamily="34" charset="-120"/>
              </a:rPr>
              <a:t>Enhance the model to accurately detect a wider range of stroke types, including ischemic, hemorrhagic, and transient ischemic attacks, to provide a more comprehensive stroke detection solution.</a:t>
            </a:r>
            <a:endParaRPr lang="en-US" sz="1750" dirty="0"/>
          </a:p>
        </p:txBody>
      </p:sp>
      <p:sp>
        <p:nvSpPr>
          <p:cNvPr id="9" name="Shape 6"/>
          <p:cNvSpPr/>
          <p:nvPr/>
        </p:nvSpPr>
        <p:spPr>
          <a:xfrm>
            <a:off x="7426285" y="2764155"/>
            <a:ext cx="499943" cy="499943"/>
          </a:xfrm>
          <a:prstGeom prst="roundRect">
            <a:avLst>
              <a:gd name="adj" fmla="val 80001"/>
            </a:avLst>
          </a:prstGeom>
          <a:solidFill>
            <a:srgbClr val="F3F3FF"/>
          </a:solidFill>
          <a:ln w="22860">
            <a:solidFill>
              <a:srgbClr val="00002E"/>
            </a:solidFill>
            <a:prstDash val="solid"/>
          </a:ln>
        </p:spPr>
      </p:sp>
      <p:sp>
        <p:nvSpPr>
          <p:cNvPr id="10" name="Text 7"/>
          <p:cNvSpPr/>
          <p:nvPr/>
        </p:nvSpPr>
        <p:spPr>
          <a:xfrm>
            <a:off x="7576185" y="2805827"/>
            <a:ext cx="200025" cy="416481"/>
          </a:xfrm>
          <a:prstGeom prst="rect">
            <a:avLst/>
          </a:prstGeom>
          <a:noFill/>
          <a:ln/>
        </p:spPr>
        <p:txBody>
          <a:bodyPr wrap="none" rtlCol="0" anchor="t"/>
          <a:lstStyle/>
          <a:p>
            <a:pPr marL="0" indent="0" algn="ctr">
              <a:lnSpc>
                <a:spcPts val="3281"/>
              </a:lnSpc>
              <a:buNone/>
            </a:pPr>
            <a:r>
              <a:rPr lang="en-US" sz="2624" b="1" dirty="0">
                <a:solidFill>
                  <a:srgbClr val="015F98"/>
                </a:solidFill>
                <a:latin typeface="Nunito" pitchFamily="34" charset="0"/>
                <a:ea typeface="Nunito" pitchFamily="34" charset="-122"/>
                <a:cs typeface="Nunito" pitchFamily="34" charset="-120"/>
              </a:rPr>
              <a:t>2</a:t>
            </a:r>
            <a:endParaRPr lang="en-US" sz="2624" dirty="0"/>
          </a:p>
        </p:txBody>
      </p:sp>
      <p:sp>
        <p:nvSpPr>
          <p:cNvPr id="11" name="Text 8"/>
          <p:cNvSpPr/>
          <p:nvPr/>
        </p:nvSpPr>
        <p:spPr>
          <a:xfrm>
            <a:off x="8148399" y="2840474"/>
            <a:ext cx="3588187" cy="347186"/>
          </a:xfrm>
          <a:prstGeom prst="rect">
            <a:avLst/>
          </a:prstGeom>
          <a:noFill/>
          <a:ln/>
        </p:spPr>
        <p:txBody>
          <a:bodyPr wrap="none" rtlCol="0" anchor="t"/>
          <a:lstStyle/>
          <a:p>
            <a:pPr marL="0" indent="0">
              <a:lnSpc>
                <a:spcPts val="2734"/>
              </a:lnSpc>
              <a:buNone/>
            </a:pPr>
            <a:r>
              <a:rPr lang="en-US" sz="2187" b="1" dirty="0">
                <a:solidFill>
                  <a:srgbClr val="015F98"/>
                </a:solidFill>
                <a:latin typeface="Nunito" pitchFamily="34" charset="0"/>
                <a:ea typeface="Nunito" pitchFamily="34" charset="-122"/>
                <a:cs typeface="Nunito" pitchFamily="34" charset="-120"/>
              </a:rPr>
              <a:t>Multimodal Data Integration</a:t>
            </a:r>
            <a:endParaRPr lang="en-US" sz="2187" dirty="0"/>
          </a:p>
        </p:txBody>
      </p:sp>
      <p:sp>
        <p:nvSpPr>
          <p:cNvPr id="12" name="Text 9"/>
          <p:cNvSpPr/>
          <p:nvPr/>
        </p:nvSpPr>
        <p:spPr>
          <a:xfrm>
            <a:off x="8148399" y="3320891"/>
            <a:ext cx="4133612" cy="1421606"/>
          </a:xfrm>
          <a:prstGeom prst="rect">
            <a:avLst/>
          </a:prstGeom>
          <a:noFill/>
          <a:ln/>
        </p:spPr>
        <p:txBody>
          <a:bodyPr wrap="square" rtlCol="0" anchor="t"/>
          <a:lstStyle/>
          <a:p>
            <a:pPr marL="0" indent="0">
              <a:lnSpc>
                <a:spcPts val="2799"/>
              </a:lnSpc>
              <a:buNone/>
            </a:pPr>
            <a:r>
              <a:rPr lang="en-US" sz="1750" dirty="0">
                <a:solidFill>
                  <a:srgbClr val="00002E"/>
                </a:solidFill>
                <a:latin typeface="PT Sans" pitchFamily="34" charset="0"/>
                <a:ea typeface="PT Sans" pitchFamily="34" charset="-122"/>
                <a:cs typeface="PT Sans" pitchFamily="34" charset="-120"/>
              </a:rPr>
              <a:t>Incorporate additional medical imaging modalities, such as MRI and PET scans, to further improve the model's diagnostic accuracy and robustness.</a:t>
            </a:r>
            <a:endParaRPr lang="en-US" sz="1750" dirty="0"/>
          </a:p>
        </p:txBody>
      </p:sp>
      <p:sp>
        <p:nvSpPr>
          <p:cNvPr id="13" name="Shape 10"/>
          <p:cNvSpPr/>
          <p:nvPr/>
        </p:nvSpPr>
        <p:spPr>
          <a:xfrm>
            <a:off x="2348389" y="5493663"/>
            <a:ext cx="499943" cy="499943"/>
          </a:xfrm>
          <a:prstGeom prst="roundRect">
            <a:avLst>
              <a:gd name="adj" fmla="val 80001"/>
            </a:avLst>
          </a:prstGeom>
          <a:solidFill>
            <a:srgbClr val="F3F3FF"/>
          </a:solidFill>
          <a:ln w="22860">
            <a:solidFill>
              <a:srgbClr val="00002E"/>
            </a:solidFill>
            <a:prstDash val="solid"/>
          </a:ln>
        </p:spPr>
      </p:sp>
      <p:sp>
        <p:nvSpPr>
          <p:cNvPr id="14" name="Text 11"/>
          <p:cNvSpPr/>
          <p:nvPr/>
        </p:nvSpPr>
        <p:spPr>
          <a:xfrm>
            <a:off x="2498288" y="5535335"/>
            <a:ext cx="200025" cy="416481"/>
          </a:xfrm>
          <a:prstGeom prst="rect">
            <a:avLst/>
          </a:prstGeom>
          <a:noFill/>
          <a:ln/>
        </p:spPr>
        <p:txBody>
          <a:bodyPr wrap="none" rtlCol="0" anchor="t"/>
          <a:lstStyle/>
          <a:p>
            <a:pPr marL="0" indent="0" algn="ctr">
              <a:lnSpc>
                <a:spcPts val="3281"/>
              </a:lnSpc>
              <a:buNone/>
            </a:pPr>
            <a:r>
              <a:rPr lang="en-US" sz="2624" b="1" dirty="0">
                <a:solidFill>
                  <a:srgbClr val="AD1F96"/>
                </a:solidFill>
                <a:latin typeface="Nunito" pitchFamily="34" charset="0"/>
                <a:ea typeface="Nunito" pitchFamily="34" charset="-122"/>
                <a:cs typeface="Nunito" pitchFamily="34" charset="-120"/>
              </a:rPr>
              <a:t>3</a:t>
            </a:r>
            <a:endParaRPr lang="en-US" sz="2624" dirty="0"/>
          </a:p>
        </p:txBody>
      </p:sp>
      <p:sp>
        <p:nvSpPr>
          <p:cNvPr id="15" name="Text 12"/>
          <p:cNvSpPr/>
          <p:nvPr/>
        </p:nvSpPr>
        <p:spPr>
          <a:xfrm>
            <a:off x="3070503" y="5569982"/>
            <a:ext cx="3558183" cy="347186"/>
          </a:xfrm>
          <a:prstGeom prst="rect">
            <a:avLst/>
          </a:prstGeom>
          <a:noFill/>
          <a:ln/>
        </p:spPr>
        <p:txBody>
          <a:bodyPr wrap="none" rtlCol="0" anchor="t"/>
          <a:lstStyle/>
          <a:p>
            <a:pPr marL="0" indent="0">
              <a:lnSpc>
                <a:spcPts val="2734"/>
              </a:lnSpc>
              <a:buNone/>
            </a:pPr>
            <a:r>
              <a:rPr lang="en-US" sz="2187" b="1" dirty="0">
                <a:solidFill>
                  <a:srgbClr val="AD1F96"/>
                </a:solidFill>
                <a:latin typeface="Nunito" pitchFamily="34" charset="0"/>
                <a:ea typeface="Nunito" pitchFamily="34" charset="-122"/>
                <a:cs typeface="Nunito" pitchFamily="34" charset="-120"/>
              </a:rPr>
              <a:t>Interpretable AI Capabilities</a:t>
            </a:r>
            <a:endParaRPr lang="en-US" sz="2187" dirty="0"/>
          </a:p>
        </p:txBody>
      </p:sp>
      <p:sp>
        <p:nvSpPr>
          <p:cNvPr id="16" name="Text 13"/>
          <p:cNvSpPr/>
          <p:nvPr/>
        </p:nvSpPr>
        <p:spPr>
          <a:xfrm>
            <a:off x="3070503" y="6050399"/>
            <a:ext cx="4133612" cy="1421606"/>
          </a:xfrm>
          <a:prstGeom prst="rect">
            <a:avLst/>
          </a:prstGeom>
          <a:noFill/>
          <a:ln/>
        </p:spPr>
        <p:txBody>
          <a:bodyPr wrap="square" rtlCol="0" anchor="t"/>
          <a:lstStyle/>
          <a:p>
            <a:pPr marL="0" indent="0">
              <a:lnSpc>
                <a:spcPts val="2799"/>
              </a:lnSpc>
              <a:buNone/>
            </a:pPr>
            <a:r>
              <a:rPr lang="en-US" sz="1750" dirty="0">
                <a:solidFill>
                  <a:srgbClr val="00002E"/>
                </a:solidFill>
                <a:latin typeface="PT Sans" pitchFamily="34" charset="0"/>
                <a:ea typeface="PT Sans" pitchFamily="34" charset="-122"/>
                <a:cs typeface="PT Sans" pitchFamily="34" charset="-120"/>
              </a:rPr>
              <a:t>Develop an explainable AI framework to provide clinicians with clear insights into the model's decision-making process, fostering greater trust and adoption.</a:t>
            </a:r>
            <a:endParaRPr lang="en-US" sz="1750" dirty="0"/>
          </a:p>
        </p:txBody>
      </p:sp>
      <p:sp>
        <p:nvSpPr>
          <p:cNvPr id="17" name="Shape 14"/>
          <p:cNvSpPr/>
          <p:nvPr/>
        </p:nvSpPr>
        <p:spPr>
          <a:xfrm>
            <a:off x="7426285" y="5493663"/>
            <a:ext cx="499943" cy="499943"/>
          </a:xfrm>
          <a:prstGeom prst="roundRect">
            <a:avLst>
              <a:gd name="adj" fmla="val 80001"/>
            </a:avLst>
          </a:prstGeom>
          <a:solidFill>
            <a:srgbClr val="F3F3FF"/>
          </a:solidFill>
          <a:ln w="22860">
            <a:solidFill>
              <a:srgbClr val="00002E"/>
            </a:solidFill>
            <a:prstDash val="solid"/>
          </a:ln>
        </p:spPr>
      </p:sp>
      <p:sp>
        <p:nvSpPr>
          <p:cNvPr id="18" name="Text 15"/>
          <p:cNvSpPr/>
          <p:nvPr/>
        </p:nvSpPr>
        <p:spPr>
          <a:xfrm>
            <a:off x="7576185" y="5535335"/>
            <a:ext cx="200025" cy="416481"/>
          </a:xfrm>
          <a:prstGeom prst="rect">
            <a:avLst/>
          </a:prstGeom>
          <a:noFill/>
          <a:ln/>
        </p:spPr>
        <p:txBody>
          <a:bodyPr wrap="none" rtlCol="0" anchor="t"/>
          <a:lstStyle/>
          <a:p>
            <a:pPr marL="0" indent="0" algn="ctr">
              <a:lnSpc>
                <a:spcPts val="3281"/>
              </a:lnSpc>
              <a:buNone/>
            </a:pPr>
            <a:r>
              <a:rPr lang="en-US" sz="2624" b="1" dirty="0">
                <a:solidFill>
                  <a:srgbClr val="2D4DF2"/>
                </a:solidFill>
                <a:latin typeface="Nunito" pitchFamily="34" charset="0"/>
                <a:ea typeface="Nunito" pitchFamily="34" charset="-122"/>
                <a:cs typeface="Nunito" pitchFamily="34" charset="-120"/>
              </a:rPr>
              <a:t>4</a:t>
            </a:r>
            <a:endParaRPr lang="en-US" sz="2624" dirty="0"/>
          </a:p>
        </p:txBody>
      </p:sp>
      <p:sp>
        <p:nvSpPr>
          <p:cNvPr id="19" name="Text 16"/>
          <p:cNvSpPr/>
          <p:nvPr/>
        </p:nvSpPr>
        <p:spPr>
          <a:xfrm>
            <a:off x="8148399" y="5569982"/>
            <a:ext cx="3568422" cy="347186"/>
          </a:xfrm>
          <a:prstGeom prst="rect">
            <a:avLst/>
          </a:prstGeom>
          <a:noFill/>
          <a:ln/>
        </p:spPr>
        <p:txBody>
          <a:bodyPr wrap="none" rtlCol="0" anchor="t"/>
          <a:lstStyle/>
          <a:p>
            <a:pPr marL="0" indent="0">
              <a:lnSpc>
                <a:spcPts val="2734"/>
              </a:lnSpc>
              <a:buNone/>
            </a:pPr>
            <a:r>
              <a:rPr lang="en-US" sz="2187" b="1" dirty="0">
                <a:solidFill>
                  <a:srgbClr val="2D4DF2"/>
                </a:solidFill>
                <a:latin typeface="Nunito" pitchFamily="34" charset="0"/>
                <a:ea typeface="Nunito" pitchFamily="34" charset="-122"/>
                <a:cs typeface="Nunito" pitchFamily="34" charset="-120"/>
              </a:rPr>
              <a:t>Edge Computing Integration</a:t>
            </a:r>
            <a:endParaRPr lang="en-US" sz="2187" dirty="0"/>
          </a:p>
        </p:txBody>
      </p:sp>
      <p:sp>
        <p:nvSpPr>
          <p:cNvPr id="20" name="Text 17"/>
          <p:cNvSpPr/>
          <p:nvPr/>
        </p:nvSpPr>
        <p:spPr>
          <a:xfrm>
            <a:off x="8148399" y="6050399"/>
            <a:ext cx="4133612" cy="1421606"/>
          </a:xfrm>
          <a:prstGeom prst="rect">
            <a:avLst/>
          </a:prstGeom>
          <a:noFill/>
          <a:ln/>
        </p:spPr>
        <p:txBody>
          <a:bodyPr wrap="square" rtlCol="0" anchor="t"/>
          <a:lstStyle/>
          <a:p>
            <a:pPr marL="0" indent="0">
              <a:lnSpc>
                <a:spcPts val="2799"/>
              </a:lnSpc>
              <a:buNone/>
            </a:pPr>
            <a:r>
              <a:rPr lang="en-US" sz="1750" dirty="0">
                <a:solidFill>
                  <a:srgbClr val="00002E"/>
                </a:solidFill>
                <a:latin typeface="PT Sans" pitchFamily="34" charset="0"/>
                <a:ea typeface="PT Sans" pitchFamily="34" charset="-122"/>
                <a:cs typeface="PT Sans" pitchFamily="34" charset="-120"/>
              </a:rPr>
              <a:t>Optimize the model for deployment on edge devices, enabling real-time stroke detection and diagnosis at the point of care, even in resource-constrained settings.</a:t>
            </a:r>
            <a:endParaRPr lang="en-US" sz="17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sp>
        <p:nvSpPr>
          <p:cNvPr id="4" name="Text 1"/>
          <p:cNvSpPr/>
          <p:nvPr/>
        </p:nvSpPr>
        <p:spPr>
          <a:xfrm>
            <a:off x="2348389" y="2157055"/>
            <a:ext cx="5554980" cy="694373"/>
          </a:xfrm>
          <a:prstGeom prst="rect">
            <a:avLst/>
          </a:prstGeom>
          <a:noFill/>
          <a:ln/>
        </p:spPr>
        <p:txBody>
          <a:bodyPr wrap="none" rtlCol="0" anchor="t"/>
          <a:lstStyle/>
          <a:p>
            <a:pPr marL="0" indent="0">
              <a:lnSpc>
                <a:spcPts val="5468"/>
              </a:lnSpc>
              <a:buNone/>
            </a:pPr>
            <a:endParaRPr lang="en-US" sz="4374" dirty="0"/>
          </a:p>
        </p:txBody>
      </p:sp>
      <p:sp>
        <p:nvSpPr>
          <p:cNvPr id="5" name="Text 2"/>
          <p:cNvSpPr/>
          <p:nvPr/>
        </p:nvSpPr>
        <p:spPr>
          <a:xfrm>
            <a:off x="2348389" y="3295769"/>
            <a:ext cx="9933503" cy="355402"/>
          </a:xfrm>
          <a:prstGeom prst="rect">
            <a:avLst/>
          </a:prstGeom>
          <a:noFill/>
          <a:ln/>
        </p:spPr>
        <p:txBody>
          <a:bodyPr wrap="none" rtlCol="0" anchor="t"/>
          <a:lstStyle/>
          <a:p>
            <a:pPr marL="0" indent="0">
              <a:lnSpc>
                <a:spcPts val="2799"/>
              </a:lnSpc>
              <a:buNone/>
            </a:pPr>
            <a:r>
              <a:rPr lang="en-US" sz="1750" dirty="0">
                <a:solidFill>
                  <a:srgbClr val="00002E"/>
                </a:solidFill>
                <a:latin typeface="PT Sans" pitchFamily="34" charset="0"/>
                <a:ea typeface="PT Sans" pitchFamily="34" charset="-122"/>
                <a:cs typeface="PT Sans" pitchFamily="34" charset="-120"/>
              </a:rPr>
              <a:t>SPECIAL THANKS TO </a:t>
            </a:r>
            <a:endParaRPr lang="en-US" sz="1750" dirty="0"/>
          </a:p>
        </p:txBody>
      </p:sp>
      <p:sp>
        <p:nvSpPr>
          <p:cNvPr id="6" name="Text 3"/>
          <p:cNvSpPr/>
          <p:nvPr/>
        </p:nvSpPr>
        <p:spPr>
          <a:xfrm>
            <a:off x="2348389" y="3901083"/>
            <a:ext cx="9933503" cy="355402"/>
          </a:xfrm>
          <a:prstGeom prst="rect">
            <a:avLst/>
          </a:prstGeom>
          <a:noFill/>
          <a:ln/>
        </p:spPr>
        <p:txBody>
          <a:bodyPr wrap="none" rtlCol="0" anchor="t"/>
          <a:lstStyle/>
          <a:p>
            <a:pPr marL="0" indent="0">
              <a:lnSpc>
                <a:spcPts val="2799"/>
              </a:lnSpc>
              <a:buNone/>
            </a:pPr>
            <a:r>
              <a:rPr lang="en-US" sz="1750" b="1" dirty="0">
                <a:solidFill>
                  <a:srgbClr val="00002E"/>
                </a:solidFill>
                <a:latin typeface="PT Sans" pitchFamily="34" charset="0"/>
                <a:ea typeface="PT Sans" pitchFamily="34" charset="-122"/>
                <a:cs typeface="PT Sans" pitchFamily="34" charset="-120"/>
              </a:rPr>
              <a:t>SUPERVISOR        Dr. PRATIK BHATTACHARJEE                 </a:t>
            </a:r>
            <a:endParaRPr lang="en-US" sz="1750" dirty="0"/>
          </a:p>
        </p:txBody>
      </p:sp>
      <p:sp>
        <p:nvSpPr>
          <p:cNvPr id="7" name="Text 4"/>
          <p:cNvSpPr/>
          <p:nvPr/>
        </p:nvSpPr>
        <p:spPr>
          <a:xfrm>
            <a:off x="2348389" y="4506397"/>
            <a:ext cx="9933503" cy="355402"/>
          </a:xfrm>
          <a:prstGeom prst="rect">
            <a:avLst/>
          </a:prstGeom>
          <a:noFill/>
          <a:ln/>
        </p:spPr>
        <p:txBody>
          <a:bodyPr wrap="none" rtlCol="0" anchor="t"/>
          <a:lstStyle/>
          <a:p>
            <a:pPr marL="0" indent="0">
              <a:lnSpc>
                <a:spcPts val="2799"/>
              </a:lnSpc>
              <a:buNone/>
            </a:pPr>
            <a:r>
              <a:rPr lang="en-US" sz="1750" b="1" dirty="0">
                <a:solidFill>
                  <a:srgbClr val="00002E"/>
                </a:solidFill>
                <a:latin typeface="PT Sans" pitchFamily="34" charset="0"/>
                <a:ea typeface="PT Sans" pitchFamily="34" charset="-122"/>
                <a:cs typeface="PT Sans" pitchFamily="34" charset="-120"/>
              </a:rPr>
              <a:t>HOD                      Dr. ANIRBAN MITRA</a:t>
            </a:r>
            <a:endParaRPr lang="en-US" sz="1750" dirty="0"/>
          </a:p>
        </p:txBody>
      </p:sp>
      <p:sp>
        <p:nvSpPr>
          <p:cNvPr id="8" name="Text 5"/>
          <p:cNvSpPr/>
          <p:nvPr/>
        </p:nvSpPr>
        <p:spPr>
          <a:xfrm>
            <a:off x="2348389" y="5111710"/>
            <a:ext cx="9933503" cy="355402"/>
          </a:xfrm>
          <a:prstGeom prst="rect">
            <a:avLst/>
          </a:prstGeom>
          <a:noFill/>
          <a:ln/>
        </p:spPr>
        <p:txBody>
          <a:bodyPr wrap="none" rtlCol="0" anchor="t"/>
          <a:lstStyle/>
          <a:p>
            <a:pPr marL="0" indent="0">
              <a:lnSpc>
                <a:spcPts val="2799"/>
              </a:lnSpc>
              <a:buNone/>
            </a:pPr>
            <a:r>
              <a:rPr lang="en-US" sz="1750" dirty="0">
                <a:solidFill>
                  <a:srgbClr val="00002E"/>
                </a:solidFill>
                <a:latin typeface="PT Sans" pitchFamily="34" charset="0"/>
                <a:ea typeface="PT Sans" pitchFamily="34" charset="-122"/>
                <a:cs typeface="PT Sans" pitchFamily="34" charset="-120"/>
              </a:rPr>
              <a:t>SUBMITTED BY</a:t>
            </a:r>
            <a:endParaRPr lang="en-US" sz="1750" dirty="0"/>
          </a:p>
        </p:txBody>
      </p:sp>
      <p:sp>
        <p:nvSpPr>
          <p:cNvPr id="9" name="Text 6"/>
          <p:cNvSpPr/>
          <p:nvPr/>
        </p:nvSpPr>
        <p:spPr>
          <a:xfrm>
            <a:off x="2348389" y="5717024"/>
            <a:ext cx="9933503" cy="355402"/>
          </a:xfrm>
          <a:prstGeom prst="rect">
            <a:avLst/>
          </a:prstGeom>
          <a:noFill/>
          <a:ln/>
        </p:spPr>
        <p:txBody>
          <a:bodyPr wrap="none" rtlCol="0" anchor="t"/>
          <a:lstStyle/>
          <a:p>
            <a:pPr marL="0" indent="0">
              <a:lnSpc>
                <a:spcPts val="2799"/>
              </a:lnSpc>
              <a:buNone/>
            </a:pPr>
            <a:r>
              <a:rPr lang="en-US" sz="1750" dirty="0">
                <a:solidFill>
                  <a:srgbClr val="00002E"/>
                </a:solidFill>
                <a:latin typeface="PT Sans" pitchFamily="34" charset="0"/>
                <a:ea typeface="PT Sans" pitchFamily="34" charset="-122"/>
                <a:cs typeface="PT Sans" pitchFamily="34" charset="-120"/>
              </a:rPr>
              <a:t>ANUPAM KUMAR RAM    RIDDHITH BANERJEE     SHIVAM BASAK    KUNTAL MONDAL </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2542937"/>
            <a:ext cx="7477601" cy="1388745"/>
          </a:xfrm>
          <a:prstGeom prst="rect">
            <a:avLst/>
          </a:prstGeom>
          <a:noFill/>
          <a:ln/>
        </p:spPr>
        <p:txBody>
          <a:bodyPr wrap="square" rtlCol="0" anchor="t"/>
          <a:lstStyle/>
          <a:p>
            <a:pPr marL="0" indent="0" algn="ctr">
              <a:lnSpc>
                <a:spcPts val="5468"/>
              </a:lnSpc>
              <a:buNone/>
            </a:pPr>
            <a:r>
              <a:rPr lang="en-US" sz="4374" b="1" dirty="0">
                <a:solidFill>
                  <a:srgbClr val="00002E"/>
                </a:solidFill>
                <a:latin typeface="Nunito" pitchFamily="34" charset="0"/>
                <a:ea typeface="Nunito" pitchFamily="34" charset="-122"/>
                <a:cs typeface="Nunito" pitchFamily="34" charset="-120"/>
              </a:rPr>
              <a:t>Brain Stroke Classification using Deep Learning</a:t>
            </a:r>
            <a:endParaRPr lang="en-US" sz="4374" dirty="0"/>
          </a:p>
        </p:txBody>
      </p:sp>
      <p:sp>
        <p:nvSpPr>
          <p:cNvPr id="6" name="Text 2"/>
          <p:cNvSpPr/>
          <p:nvPr/>
        </p:nvSpPr>
        <p:spPr>
          <a:xfrm>
            <a:off x="833199" y="4264938"/>
            <a:ext cx="7477601" cy="1421606"/>
          </a:xfrm>
          <a:prstGeom prst="rect">
            <a:avLst/>
          </a:prstGeom>
          <a:noFill/>
          <a:ln/>
        </p:spPr>
        <p:txBody>
          <a:bodyPr wrap="square" rtlCol="0" anchor="t"/>
          <a:lstStyle/>
          <a:p>
            <a:pPr marL="0" indent="0">
              <a:lnSpc>
                <a:spcPts val="2799"/>
              </a:lnSpc>
              <a:buNone/>
            </a:pPr>
            <a:r>
              <a:rPr lang="en-US" sz="1750" dirty="0">
                <a:solidFill>
                  <a:srgbClr val="00002E"/>
                </a:solidFill>
                <a:latin typeface="PT Sans" pitchFamily="34" charset="0"/>
                <a:ea typeface="PT Sans" pitchFamily="34" charset="-122"/>
                <a:cs typeface="PT Sans" pitchFamily="34" charset="-120"/>
              </a:rPr>
              <a:t>This project leverages the powerful Convolutional Neural Network (CNN) architecture, specifically the VGG model, to accurately detect signs of brain stroke in CT scans. The goal is to provide clinicians with a reliable, AI-driven tool that can expedite diagnosis and enable prompt treatment for patients.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sp>
        <p:nvSpPr>
          <p:cNvPr id="4" name="Text 1"/>
          <p:cNvSpPr/>
          <p:nvPr/>
        </p:nvSpPr>
        <p:spPr>
          <a:xfrm>
            <a:off x="2348389" y="2043232"/>
            <a:ext cx="9933503" cy="1388745"/>
          </a:xfrm>
          <a:prstGeom prst="rect">
            <a:avLst/>
          </a:prstGeom>
          <a:noFill/>
          <a:ln/>
        </p:spPr>
        <p:txBody>
          <a:bodyPr wrap="square" rtlCol="0" anchor="t"/>
          <a:lstStyle/>
          <a:p>
            <a:pPr marL="0" indent="0">
              <a:lnSpc>
                <a:spcPts val="5468"/>
              </a:lnSpc>
              <a:buNone/>
            </a:pPr>
            <a:r>
              <a:rPr lang="en-US" sz="4374" b="1" dirty="0">
                <a:solidFill>
                  <a:srgbClr val="00002E"/>
                </a:solidFill>
                <a:latin typeface="Nunito" pitchFamily="34" charset="0"/>
                <a:ea typeface="Nunito" pitchFamily="34" charset="-122"/>
                <a:cs typeface="Nunito" pitchFamily="34" charset="-120"/>
              </a:rPr>
              <a:t>Rationale behind the choice of CNN-VGG model</a:t>
            </a:r>
            <a:endParaRPr lang="en-US" sz="4374" dirty="0"/>
          </a:p>
        </p:txBody>
      </p:sp>
      <p:sp>
        <p:nvSpPr>
          <p:cNvPr id="5" name="Text 2"/>
          <p:cNvSpPr/>
          <p:nvPr/>
        </p:nvSpPr>
        <p:spPr>
          <a:xfrm>
            <a:off x="2703790" y="3876318"/>
            <a:ext cx="9578102" cy="710803"/>
          </a:xfrm>
          <a:prstGeom prst="rect">
            <a:avLst/>
          </a:prstGeom>
          <a:noFill/>
          <a:ln/>
        </p:spPr>
        <p:txBody>
          <a:bodyPr wrap="square" rtlCol="0" anchor="t"/>
          <a:lstStyle/>
          <a:p>
            <a:pPr marL="342900" indent="-342900" algn="l">
              <a:lnSpc>
                <a:spcPts val="2799"/>
              </a:lnSpc>
              <a:buSzPct val="100000"/>
              <a:buFont typeface="+mj-lt"/>
              <a:buAutoNum type="arabicPeriod"/>
            </a:pPr>
            <a:r>
              <a:rPr lang="en-US" sz="1750" dirty="0">
                <a:solidFill>
                  <a:srgbClr val="00002E"/>
                </a:solidFill>
                <a:latin typeface="PT Sans" pitchFamily="34" charset="0"/>
                <a:ea typeface="PT Sans" pitchFamily="34" charset="-122"/>
                <a:cs typeface="PT Sans" pitchFamily="34" charset="-120"/>
              </a:rPr>
              <a:t>The CNN-VGG model is renowned for its exceptional performance in image recognition and classification tasks, making it well-suited for medical image analysis.</a:t>
            </a:r>
            <a:endParaRPr lang="en-US" sz="1750" dirty="0"/>
          </a:p>
        </p:txBody>
      </p:sp>
      <p:sp>
        <p:nvSpPr>
          <p:cNvPr id="6" name="Text 3"/>
          <p:cNvSpPr/>
          <p:nvPr/>
        </p:nvSpPr>
        <p:spPr>
          <a:xfrm>
            <a:off x="2703790" y="4675942"/>
            <a:ext cx="9578102" cy="710803"/>
          </a:xfrm>
          <a:prstGeom prst="rect">
            <a:avLst/>
          </a:prstGeom>
          <a:noFill/>
          <a:ln/>
        </p:spPr>
        <p:txBody>
          <a:bodyPr wrap="square" rtlCol="0" anchor="t"/>
          <a:lstStyle/>
          <a:p>
            <a:pPr marL="342900" indent="-342900" algn="l">
              <a:lnSpc>
                <a:spcPts val="2799"/>
              </a:lnSpc>
              <a:buSzPct val="100000"/>
              <a:buFont typeface="+mj-lt"/>
              <a:buAutoNum type="arabicPeriod" startAt="2"/>
            </a:pPr>
            <a:r>
              <a:rPr lang="en-US" sz="1750" dirty="0">
                <a:solidFill>
                  <a:srgbClr val="00002E"/>
                </a:solidFill>
                <a:latin typeface="PT Sans" pitchFamily="34" charset="0"/>
                <a:ea typeface="PT Sans" pitchFamily="34" charset="-122"/>
                <a:cs typeface="PT Sans" pitchFamily="34" charset="-120"/>
              </a:rPr>
              <a:t>The deep, multi-layer architecture of the VGG model allows it to extract rich, hierarchical features from CT scans, enabling accurate identification of stroke patterns.</a:t>
            </a:r>
            <a:endParaRPr lang="en-US" sz="1750" dirty="0"/>
          </a:p>
        </p:txBody>
      </p:sp>
      <p:sp>
        <p:nvSpPr>
          <p:cNvPr id="7" name="Text 4"/>
          <p:cNvSpPr/>
          <p:nvPr/>
        </p:nvSpPr>
        <p:spPr>
          <a:xfrm>
            <a:off x="2703790" y="5475565"/>
            <a:ext cx="9578102" cy="710803"/>
          </a:xfrm>
          <a:prstGeom prst="rect">
            <a:avLst/>
          </a:prstGeom>
          <a:noFill/>
          <a:ln/>
        </p:spPr>
        <p:txBody>
          <a:bodyPr wrap="square" rtlCol="0" anchor="t"/>
          <a:lstStyle/>
          <a:p>
            <a:pPr marL="342900" indent="-342900" algn="l">
              <a:lnSpc>
                <a:spcPts val="2799"/>
              </a:lnSpc>
              <a:buSzPct val="100000"/>
              <a:buFont typeface="+mj-lt"/>
              <a:buAutoNum type="arabicPeriod" startAt="3"/>
            </a:pPr>
            <a:r>
              <a:rPr lang="en-US" sz="1750" dirty="0">
                <a:solidFill>
                  <a:srgbClr val="00002E"/>
                </a:solidFill>
                <a:latin typeface="PT Sans" pitchFamily="34" charset="0"/>
                <a:ea typeface="PT Sans" pitchFamily="34" charset="-122"/>
                <a:cs typeface="PT Sans" pitchFamily="34" charset="-120"/>
              </a:rPr>
              <a:t>The pre-trained weights of the VGG model provide a strong starting point, reducing the need for extensive training on our dataset and expediting the development process.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sp>
        <p:nvSpPr>
          <p:cNvPr id="4" name="Text 1"/>
          <p:cNvSpPr/>
          <p:nvPr/>
        </p:nvSpPr>
        <p:spPr>
          <a:xfrm>
            <a:off x="2530078" y="590312"/>
            <a:ext cx="9570244" cy="1337786"/>
          </a:xfrm>
          <a:prstGeom prst="rect">
            <a:avLst/>
          </a:prstGeom>
          <a:noFill/>
          <a:ln/>
        </p:spPr>
        <p:txBody>
          <a:bodyPr wrap="square" rtlCol="0" anchor="t"/>
          <a:lstStyle/>
          <a:p>
            <a:pPr marL="0" indent="0">
              <a:lnSpc>
                <a:spcPts val="5268"/>
              </a:lnSpc>
              <a:buNone/>
            </a:pPr>
            <a:r>
              <a:rPr lang="en-US" sz="4214" b="1" dirty="0">
                <a:solidFill>
                  <a:srgbClr val="00002E"/>
                </a:solidFill>
                <a:latin typeface="Nunito" pitchFamily="34" charset="0"/>
                <a:ea typeface="Nunito" pitchFamily="34" charset="-122"/>
                <a:cs typeface="Nunito" pitchFamily="34" charset="-120"/>
              </a:rPr>
              <a:t>Advantages of the CNN-VGG model over other models</a:t>
            </a:r>
            <a:endParaRPr lang="en-US" sz="4214" dirty="0"/>
          </a:p>
        </p:txBody>
      </p:sp>
      <p:sp>
        <p:nvSpPr>
          <p:cNvPr id="5" name="Text 2"/>
          <p:cNvSpPr/>
          <p:nvPr/>
        </p:nvSpPr>
        <p:spPr>
          <a:xfrm>
            <a:off x="2530078" y="2463046"/>
            <a:ext cx="2000845" cy="1002983"/>
          </a:xfrm>
          <a:prstGeom prst="rect">
            <a:avLst/>
          </a:prstGeom>
          <a:noFill/>
          <a:ln/>
        </p:spPr>
        <p:txBody>
          <a:bodyPr wrap="square" rtlCol="0" anchor="t"/>
          <a:lstStyle/>
          <a:p>
            <a:pPr marL="0" indent="0">
              <a:lnSpc>
                <a:spcPts val="2634"/>
              </a:lnSpc>
              <a:buNone/>
            </a:pPr>
            <a:r>
              <a:rPr lang="en-US" sz="2107" b="1" dirty="0">
                <a:solidFill>
                  <a:srgbClr val="00002E"/>
                </a:solidFill>
                <a:latin typeface="Nunito" pitchFamily="34" charset="0"/>
                <a:ea typeface="Nunito" pitchFamily="34" charset="-122"/>
                <a:cs typeface="Nunito" pitchFamily="34" charset="-120"/>
              </a:rPr>
              <a:t>Superior Feature Extraction</a:t>
            </a:r>
            <a:endParaRPr lang="en-US" sz="2107" dirty="0"/>
          </a:p>
        </p:txBody>
      </p:sp>
      <p:sp>
        <p:nvSpPr>
          <p:cNvPr id="6" name="Text 3"/>
          <p:cNvSpPr/>
          <p:nvPr/>
        </p:nvSpPr>
        <p:spPr>
          <a:xfrm>
            <a:off x="2530078" y="3679984"/>
            <a:ext cx="2000845" cy="3766661"/>
          </a:xfrm>
          <a:prstGeom prst="rect">
            <a:avLst/>
          </a:prstGeom>
          <a:noFill/>
          <a:ln/>
        </p:spPr>
        <p:txBody>
          <a:bodyPr wrap="square" rtlCol="0" anchor="t"/>
          <a:lstStyle/>
          <a:p>
            <a:pPr marL="0" indent="0">
              <a:lnSpc>
                <a:spcPts val="2697"/>
              </a:lnSpc>
              <a:buNone/>
            </a:pPr>
            <a:r>
              <a:rPr lang="en-US" sz="1686" dirty="0">
                <a:solidFill>
                  <a:srgbClr val="00002E"/>
                </a:solidFill>
                <a:latin typeface="PT Sans" pitchFamily="34" charset="0"/>
                <a:ea typeface="PT Sans" pitchFamily="34" charset="-122"/>
                <a:cs typeface="PT Sans" pitchFamily="34" charset="-120"/>
              </a:rPr>
              <a:t>The deep, multi-layered architecture of the VGG model allows it to extract rich, hierarchical visual features from medical images, enabling more accurate identification of stroke patterns.</a:t>
            </a:r>
            <a:endParaRPr lang="en-US" sz="1686" dirty="0"/>
          </a:p>
        </p:txBody>
      </p:sp>
      <p:sp>
        <p:nvSpPr>
          <p:cNvPr id="7" name="Text 4"/>
          <p:cNvSpPr/>
          <p:nvPr/>
        </p:nvSpPr>
        <p:spPr>
          <a:xfrm>
            <a:off x="5060752" y="2463046"/>
            <a:ext cx="2000845" cy="334328"/>
          </a:xfrm>
          <a:prstGeom prst="rect">
            <a:avLst/>
          </a:prstGeom>
          <a:noFill/>
          <a:ln/>
        </p:spPr>
        <p:txBody>
          <a:bodyPr wrap="none" rtlCol="0" anchor="t"/>
          <a:lstStyle/>
          <a:p>
            <a:pPr marL="0" indent="0">
              <a:lnSpc>
                <a:spcPts val="2634"/>
              </a:lnSpc>
              <a:buNone/>
            </a:pPr>
            <a:r>
              <a:rPr lang="en-US" sz="2107" b="1" dirty="0">
                <a:solidFill>
                  <a:srgbClr val="00002E"/>
                </a:solidFill>
                <a:latin typeface="Nunito" pitchFamily="34" charset="0"/>
                <a:ea typeface="Nunito" pitchFamily="34" charset="-122"/>
                <a:cs typeface="Nunito" pitchFamily="34" charset="-120"/>
              </a:rPr>
              <a:t>Faster Training</a:t>
            </a:r>
            <a:endParaRPr lang="en-US" sz="2107" dirty="0"/>
          </a:p>
        </p:txBody>
      </p:sp>
      <p:sp>
        <p:nvSpPr>
          <p:cNvPr id="8" name="Text 5"/>
          <p:cNvSpPr/>
          <p:nvPr/>
        </p:nvSpPr>
        <p:spPr>
          <a:xfrm>
            <a:off x="5060752" y="3011329"/>
            <a:ext cx="2000845" cy="2739390"/>
          </a:xfrm>
          <a:prstGeom prst="rect">
            <a:avLst/>
          </a:prstGeom>
          <a:noFill/>
          <a:ln/>
        </p:spPr>
        <p:txBody>
          <a:bodyPr wrap="square" rtlCol="0" anchor="t"/>
          <a:lstStyle/>
          <a:p>
            <a:pPr marL="0" indent="0">
              <a:lnSpc>
                <a:spcPts val="2697"/>
              </a:lnSpc>
              <a:buNone/>
            </a:pPr>
            <a:r>
              <a:rPr lang="en-US" sz="1686" dirty="0">
                <a:solidFill>
                  <a:srgbClr val="00002E"/>
                </a:solidFill>
                <a:latin typeface="PT Sans" pitchFamily="34" charset="0"/>
                <a:ea typeface="PT Sans" pitchFamily="34" charset="-122"/>
                <a:cs typeface="PT Sans" pitchFamily="34" charset="-120"/>
              </a:rPr>
              <a:t>The availability of pre-trained VGG weights reduces the need for extensive training on our dataset, accelerating the model development process.</a:t>
            </a:r>
            <a:endParaRPr lang="en-US" sz="1686" dirty="0"/>
          </a:p>
        </p:txBody>
      </p:sp>
      <p:sp>
        <p:nvSpPr>
          <p:cNvPr id="9" name="Text 6"/>
          <p:cNvSpPr/>
          <p:nvPr/>
        </p:nvSpPr>
        <p:spPr>
          <a:xfrm>
            <a:off x="7591425" y="2463046"/>
            <a:ext cx="2000845" cy="668655"/>
          </a:xfrm>
          <a:prstGeom prst="rect">
            <a:avLst/>
          </a:prstGeom>
          <a:noFill/>
          <a:ln/>
        </p:spPr>
        <p:txBody>
          <a:bodyPr wrap="square" rtlCol="0" anchor="t"/>
          <a:lstStyle/>
          <a:p>
            <a:pPr marL="0" indent="0">
              <a:lnSpc>
                <a:spcPts val="2634"/>
              </a:lnSpc>
              <a:buNone/>
            </a:pPr>
            <a:r>
              <a:rPr lang="en-US" sz="2107" b="1" dirty="0">
                <a:solidFill>
                  <a:srgbClr val="00002E"/>
                </a:solidFill>
                <a:latin typeface="Nunito" pitchFamily="34" charset="0"/>
                <a:ea typeface="Nunito" pitchFamily="34" charset="-122"/>
                <a:cs typeface="Nunito" pitchFamily="34" charset="-120"/>
              </a:rPr>
              <a:t>Proven Effectiveness</a:t>
            </a:r>
            <a:endParaRPr lang="en-US" sz="2107" dirty="0"/>
          </a:p>
        </p:txBody>
      </p:sp>
      <p:sp>
        <p:nvSpPr>
          <p:cNvPr id="10" name="Text 7"/>
          <p:cNvSpPr/>
          <p:nvPr/>
        </p:nvSpPr>
        <p:spPr>
          <a:xfrm>
            <a:off x="7591425" y="3345656"/>
            <a:ext cx="2000845" cy="3424238"/>
          </a:xfrm>
          <a:prstGeom prst="rect">
            <a:avLst/>
          </a:prstGeom>
          <a:noFill/>
          <a:ln/>
        </p:spPr>
        <p:txBody>
          <a:bodyPr wrap="square" rtlCol="0" anchor="t"/>
          <a:lstStyle/>
          <a:p>
            <a:pPr marL="0" indent="0">
              <a:lnSpc>
                <a:spcPts val="2697"/>
              </a:lnSpc>
              <a:buNone/>
            </a:pPr>
            <a:r>
              <a:rPr lang="en-US" sz="1686" dirty="0">
                <a:solidFill>
                  <a:srgbClr val="00002E"/>
                </a:solidFill>
                <a:latin typeface="PT Sans" pitchFamily="34" charset="0"/>
                <a:ea typeface="PT Sans" pitchFamily="34" charset="-122"/>
                <a:cs typeface="PT Sans" pitchFamily="34" charset="-120"/>
              </a:rPr>
              <a:t>The VGG model has demonstrated exceptional performance in image recognition and classification tasks, making it a reliable choice for medical image analysis applications.</a:t>
            </a:r>
            <a:endParaRPr lang="en-US" sz="1686" dirty="0"/>
          </a:p>
        </p:txBody>
      </p:sp>
      <p:sp>
        <p:nvSpPr>
          <p:cNvPr id="11" name="Text 8"/>
          <p:cNvSpPr/>
          <p:nvPr/>
        </p:nvSpPr>
        <p:spPr>
          <a:xfrm>
            <a:off x="10122098" y="2463046"/>
            <a:ext cx="2000845" cy="334328"/>
          </a:xfrm>
          <a:prstGeom prst="rect">
            <a:avLst/>
          </a:prstGeom>
          <a:noFill/>
          <a:ln/>
        </p:spPr>
        <p:txBody>
          <a:bodyPr wrap="none" rtlCol="0" anchor="t"/>
          <a:lstStyle/>
          <a:p>
            <a:pPr marL="0" indent="0">
              <a:lnSpc>
                <a:spcPts val="2634"/>
              </a:lnSpc>
              <a:buNone/>
            </a:pPr>
            <a:r>
              <a:rPr lang="en-US" sz="2107" b="1" dirty="0">
                <a:solidFill>
                  <a:srgbClr val="00002E"/>
                </a:solidFill>
                <a:latin typeface="Nunito" pitchFamily="34" charset="0"/>
                <a:ea typeface="Nunito" pitchFamily="34" charset="-122"/>
                <a:cs typeface="Nunito" pitchFamily="34" charset="-120"/>
              </a:rPr>
              <a:t>Scalability</a:t>
            </a:r>
            <a:endParaRPr lang="en-US" sz="2107" dirty="0"/>
          </a:p>
        </p:txBody>
      </p:sp>
      <p:sp>
        <p:nvSpPr>
          <p:cNvPr id="12" name="Text 9"/>
          <p:cNvSpPr/>
          <p:nvPr/>
        </p:nvSpPr>
        <p:spPr>
          <a:xfrm>
            <a:off x="10122098" y="3011329"/>
            <a:ext cx="2000845" cy="3081814"/>
          </a:xfrm>
          <a:prstGeom prst="rect">
            <a:avLst/>
          </a:prstGeom>
          <a:noFill/>
          <a:ln/>
        </p:spPr>
        <p:txBody>
          <a:bodyPr wrap="square" rtlCol="0" anchor="t"/>
          <a:lstStyle/>
          <a:p>
            <a:pPr marL="0" indent="0">
              <a:lnSpc>
                <a:spcPts val="2697"/>
              </a:lnSpc>
              <a:buNone/>
            </a:pPr>
            <a:r>
              <a:rPr lang="en-US" sz="1686" dirty="0">
                <a:solidFill>
                  <a:srgbClr val="00002E"/>
                </a:solidFill>
                <a:latin typeface="PT Sans" pitchFamily="34" charset="0"/>
                <a:ea typeface="PT Sans" pitchFamily="34" charset="-122"/>
                <a:cs typeface="PT Sans" pitchFamily="34" charset="-120"/>
              </a:rPr>
              <a:t>The modular architecture of the VGG model allows for easy customisation and scaling to accommodate larger datasets and more complex medical imaging tasks.</a:t>
            </a:r>
            <a:endParaRPr lang="en-US" sz="1686"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314"/>
          </a:xfrm>
          <a:prstGeom prst="rect">
            <a:avLst/>
          </a:prstGeom>
          <a:solidFill>
            <a:srgbClr val="F3F3FF">
              <a:alpha val="75000"/>
            </a:srgbClr>
          </a:solidFill>
          <a:ln/>
        </p:spPr>
      </p:sp>
      <p:sp>
        <p:nvSpPr>
          <p:cNvPr id="4" name="Text 1"/>
          <p:cNvSpPr/>
          <p:nvPr/>
        </p:nvSpPr>
        <p:spPr>
          <a:xfrm>
            <a:off x="2517219" y="590193"/>
            <a:ext cx="9595961" cy="1341358"/>
          </a:xfrm>
          <a:prstGeom prst="rect">
            <a:avLst/>
          </a:prstGeom>
          <a:noFill/>
          <a:ln/>
        </p:spPr>
        <p:txBody>
          <a:bodyPr wrap="square" rtlCol="0" anchor="t"/>
          <a:lstStyle/>
          <a:p>
            <a:pPr marL="0" indent="0">
              <a:lnSpc>
                <a:spcPts val="5282"/>
              </a:lnSpc>
              <a:buNone/>
            </a:pPr>
            <a:r>
              <a:rPr lang="en-US" sz="4225" b="1" dirty="0">
                <a:solidFill>
                  <a:srgbClr val="00002E"/>
                </a:solidFill>
                <a:latin typeface="Nunito" pitchFamily="34" charset="0"/>
                <a:ea typeface="Nunito" pitchFamily="34" charset="-122"/>
                <a:cs typeface="Nunito" pitchFamily="34" charset="-120"/>
              </a:rPr>
              <a:t>Architecture of the CNN-VGG Model Used for Segmentation</a:t>
            </a:r>
            <a:endParaRPr lang="en-US" sz="4225" dirty="0"/>
          </a:p>
        </p:txBody>
      </p:sp>
      <p:sp>
        <p:nvSpPr>
          <p:cNvPr id="5" name="Text 2"/>
          <p:cNvSpPr/>
          <p:nvPr/>
        </p:nvSpPr>
        <p:spPr>
          <a:xfrm>
            <a:off x="2517219" y="2446615"/>
            <a:ext cx="4536162" cy="2403634"/>
          </a:xfrm>
          <a:prstGeom prst="rect">
            <a:avLst/>
          </a:prstGeom>
          <a:noFill/>
          <a:ln/>
        </p:spPr>
        <p:txBody>
          <a:bodyPr wrap="square" rtlCol="0" anchor="t"/>
          <a:lstStyle/>
          <a:p>
            <a:pPr marL="0" indent="0">
              <a:lnSpc>
                <a:spcPts val="2704"/>
              </a:lnSpc>
              <a:buNone/>
            </a:pPr>
            <a:r>
              <a:rPr lang="en-US" sz="1690" dirty="0">
                <a:solidFill>
                  <a:srgbClr val="00002E"/>
                </a:solidFill>
                <a:latin typeface="PT Sans" pitchFamily="34" charset="0"/>
                <a:ea typeface="PT Sans" pitchFamily="34" charset="-122"/>
                <a:cs typeface="PT Sans" pitchFamily="34" charset="-120"/>
              </a:rPr>
              <a:t>The CNN-VGG model used in this project comprises 16 convolutional layers, followed by 3 fully connected layers. The convolutional layers extract hierarchical visual features from the input CT scans, while the fully connected layers perform the final classification into stroke and non-stroke regions.</a:t>
            </a:r>
            <a:endParaRPr lang="en-US" sz="1690" dirty="0"/>
          </a:p>
        </p:txBody>
      </p:sp>
      <p:sp>
        <p:nvSpPr>
          <p:cNvPr id="6" name="Text 3"/>
          <p:cNvSpPr/>
          <p:nvPr/>
        </p:nvSpPr>
        <p:spPr>
          <a:xfrm>
            <a:off x="2517219" y="5043368"/>
            <a:ext cx="4536162" cy="2403634"/>
          </a:xfrm>
          <a:prstGeom prst="rect">
            <a:avLst/>
          </a:prstGeom>
          <a:noFill/>
          <a:ln/>
        </p:spPr>
        <p:txBody>
          <a:bodyPr wrap="square" rtlCol="0" anchor="t"/>
          <a:lstStyle/>
          <a:p>
            <a:pPr marL="0" indent="0">
              <a:lnSpc>
                <a:spcPts val="2704"/>
              </a:lnSpc>
              <a:buNone/>
            </a:pPr>
            <a:r>
              <a:rPr lang="en-US" sz="1690" dirty="0">
                <a:solidFill>
                  <a:srgbClr val="00002E"/>
                </a:solidFill>
                <a:latin typeface="PT Sans" pitchFamily="34" charset="0"/>
                <a:ea typeface="PT Sans" pitchFamily="34" charset="-122"/>
                <a:cs typeface="PT Sans" pitchFamily="34" charset="-120"/>
              </a:rPr>
              <a:t>The model leverages small 3x3 convolutional filters and max-pooling layers to progressively reduce the spatial dimensions while increasing the number of feature channels. This architecture allows the model to capture both local and global contextual information essential for accurate stroke segmentation.</a:t>
            </a:r>
            <a:endParaRPr lang="en-US" sz="1690" dirty="0"/>
          </a:p>
        </p:txBody>
      </p:sp>
      <p:pic>
        <p:nvPicPr>
          <p:cNvPr id="7" name="Image 1" descr="preencoded.png"/>
          <p:cNvPicPr>
            <a:picLocks noChangeAspect="1"/>
          </p:cNvPicPr>
          <p:nvPr/>
        </p:nvPicPr>
        <p:blipFill>
          <a:blip r:embed="rId4"/>
          <a:stretch>
            <a:fillRect/>
          </a:stretch>
        </p:blipFill>
        <p:spPr>
          <a:xfrm>
            <a:off x="7584638" y="2494955"/>
            <a:ext cx="4536162" cy="264675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029"/>
          </a:xfrm>
          <a:prstGeom prst="rect">
            <a:avLst/>
          </a:prstGeom>
          <a:solidFill>
            <a:srgbClr val="F3F3FF">
              <a:alpha val="75000"/>
            </a:srgbClr>
          </a:solidFill>
          <a:ln/>
        </p:spPr>
      </p:sp>
      <p:sp>
        <p:nvSpPr>
          <p:cNvPr id="4" name="Text 1"/>
          <p:cNvSpPr/>
          <p:nvPr/>
        </p:nvSpPr>
        <p:spPr>
          <a:xfrm>
            <a:off x="2690932" y="568881"/>
            <a:ext cx="6330315" cy="646509"/>
          </a:xfrm>
          <a:prstGeom prst="rect">
            <a:avLst/>
          </a:prstGeom>
          <a:noFill/>
          <a:ln/>
        </p:spPr>
        <p:txBody>
          <a:bodyPr wrap="none" rtlCol="0" anchor="t"/>
          <a:lstStyle/>
          <a:p>
            <a:pPr marL="0" indent="0">
              <a:lnSpc>
                <a:spcPts val="5090"/>
              </a:lnSpc>
              <a:buNone/>
            </a:pPr>
            <a:r>
              <a:rPr lang="en-US" sz="4072" b="1" dirty="0">
                <a:solidFill>
                  <a:srgbClr val="00002E"/>
                </a:solidFill>
                <a:latin typeface="Nunito" pitchFamily="34" charset="0"/>
                <a:ea typeface="Nunito" pitchFamily="34" charset="-122"/>
                <a:cs typeface="Nunito" pitchFamily="34" charset="-120"/>
              </a:rPr>
              <a:t>Evaluation metric: F1 score</a:t>
            </a:r>
            <a:endParaRPr lang="en-US" sz="4072" dirty="0"/>
          </a:p>
        </p:txBody>
      </p:sp>
      <p:sp>
        <p:nvSpPr>
          <p:cNvPr id="5" name="Text 2"/>
          <p:cNvSpPr/>
          <p:nvPr/>
        </p:nvSpPr>
        <p:spPr>
          <a:xfrm>
            <a:off x="2690932" y="1732478"/>
            <a:ext cx="9248418" cy="682585"/>
          </a:xfrm>
          <a:prstGeom prst="rect">
            <a:avLst/>
          </a:prstGeom>
          <a:noFill/>
          <a:ln/>
        </p:spPr>
        <p:txBody>
          <a:bodyPr wrap="none" rtlCol="0" anchor="t"/>
          <a:lstStyle/>
          <a:p>
            <a:pPr marL="0" indent="0" algn="ctr">
              <a:lnSpc>
                <a:spcPts val="5375"/>
              </a:lnSpc>
              <a:buNone/>
            </a:pPr>
            <a:r>
              <a:rPr lang="en-US" sz="5375" b="1" dirty="0">
                <a:solidFill>
                  <a:srgbClr val="2D4DF2"/>
                </a:solidFill>
                <a:latin typeface="Nunito" pitchFamily="34" charset="0"/>
                <a:ea typeface="Nunito" pitchFamily="34" charset="-122"/>
                <a:cs typeface="Nunito" pitchFamily="34" charset="-120"/>
              </a:rPr>
              <a:t>86.73%</a:t>
            </a:r>
            <a:endParaRPr lang="en-US" sz="5375" dirty="0"/>
          </a:p>
        </p:txBody>
      </p:sp>
      <p:sp>
        <p:nvSpPr>
          <p:cNvPr id="6" name="Text 3"/>
          <p:cNvSpPr/>
          <p:nvPr/>
        </p:nvSpPr>
        <p:spPr>
          <a:xfrm>
            <a:off x="6022181" y="2673548"/>
            <a:ext cx="2585918" cy="323255"/>
          </a:xfrm>
          <a:prstGeom prst="rect">
            <a:avLst/>
          </a:prstGeom>
          <a:noFill/>
          <a:ln/>
        </p:spPr>
        <p:txBody>
          <a:bodyPr wrap="none" rtlCol="0" anchor="t"/>
          <a:lstStyle/>
          <a:p>
            <a:pPr marL="0" indent="0" algn="ctr">
              <a:lnSpc>
                <a:spcPts val="2545"/>
              </a:lnSpc>
              <a:buNone/>
            </a:pPr>
            <a:r>
              <a:rPr lang="en-US" sz="2036" b="1" dirty="0">
                <a:solidFill>
                  <a:srgbClr val="2D4DF2"/>
                </a:solidFill>
                <a:latin typeface="Nunito" pitchFamily="34" charset="0"/>
                <a:ea typeface="Nunito" pitchFamily="34" charset="-122"/>
                <a:cs typeface="Nunito" pitchFamily="34" charset="-120"/>
              </a:rPr>
              <a:t>F1 Score</a:t>
            </a:r>
            <a:endParaRPr lang="en-US" sz="2036" dirty="0"/>
          </a:p>
        </p:txBody>
      </p:sp>
      <p:sp>
        <p:nvSpPr>
          <p:cNvPr id="7" name="Text 4"/>
          <p:cNvSpPr/>
          <p:nvPr/>
        </p:nvSpPr>
        <p:spPr>
          <a:xfrm>
            <a:off x="2690932" y="3120866"/>
            <a:ext cx="9248418" cy="661988"/>
          </a:xfrm>
          <a:prstGeom prst="rect">
            <a:avLst/>
          </a:prstGeom>
          <a:noFill/>
          <a:ln/>
        </p:spPr>
        <p:txBody>
          <a:bodyPr wrap="square" rtlCol="0" anchor="t"/>
          <a:lstStyle/>
          <a:p>
            <a:pPr marL="0" indent="0" algn="ctr">
              <a:lnSpc>
                <a:spcPts val="2606"/>
              </a:lnSpc>
              <a:buNone/>
            </a:pPr>
            <a:r>
              <a:rPr lang="en-US" sz="1629" dirty="0">
                <a:solidFill>
                  <a:srgbClr val="00002E"/>
                </a:solidFill>
                <a:latin typeface="PT Sans" pitchFamily="34" charset="0"/>
                <a:ea typeface="PT Sans" pitchFamily="34" charset="-122"/>
                <a:cs typeface="PT Sans" pitchFamily="34" charset="-120"/>
              </a:rPr>
              <a:t>The model achieved an impressive F1 score of 86.73% on the test dataset, demonstrating its exceptional ability to accurately detect brain strokes.</a:t>
            </a:r>
            <a:endParaRPr lang="en-US" sz="1629" dirty="0"/>
          </a:p>
        </p:txBody>
      </p:sp>
      <p:sp>
        <p:nvSpPr>
          <p:cNvPr id="8" name="Text 5"/>
          <p:cNvSpPr/>
          <p:nvPr/>
        </p:nvSpPr>
        <p:spPr>
          <a:xfrm>
            <a:off x="2690932" y="4015502"/>
            <a:ext cx="9248418" cy="330994"/>
          </a:xfrm>
          <a:prstGeom prst="rect">
            <a:avLst/>
          </a:prstGeom>
          <a:noFill/>
          <a:ln/>
        </p:spPr>
        <p:txBody>
          <a:bodyPr wrap="none" rtlCol="0" anchor="t"/>
          <a:lstStyle/>
          <a:p>
            <a:pPr marL="0" indent="0">
              <a:lnSpc>
                <a:spcPts val="2606"/>
              </a:lnSpc>
              <a:buNone/>
            </a:pPr>
            <a:endParaRPr lang="en-US" sz="1629" dirty="0"/>
          </a:p>
        </p:txBody>
      </p:sp>
      <p:pic>
        <p:nvPicPr>
          <p:cNvPr id="9" name="Image 1" descr="preencoded.png"/>
          <p:cNvPicPr>
            <a:picLocks noChangeAspect="1"/>
          </p:cNvPicPr>
          <p:nvPr/>
        </p:nvPicPr>
        <p:blipFill>
          <a:blip r:embed="rId4"/>
          <a:stretch>
            <a:fillRect/>
          </a:stretch>
        </p:blipFill>
        <p:spPr>
          <a:xfrm>
            <a:off x="2690932" y="4579144"/>
            <a:ext cx="9248418" cy="1955721"/>
          </a:xfrm>
          <a:prstGeom prst="rect">
            <a:avLst/>
          </a:prstGeom>
        </p:spPr>
      </p:pic>
      <p:sp>
        <p:nvSpPr>
          <p:cNvPr id="10" name="Text 6"/>
          <p:cNvSpPr/>
          <p:nvPr/>
        </p:nvSpPr>
        <p:spPr>
          <a:xfrm>
            <a:off x="2690932" y="6767513"/>
            <a:ext cx="9248418" cy="330994"/>
          </a:xfrm>
          <a:prstGeom prst="rect">
            <a:avLst/>
          </a:prstGeom>
          <a:noFill/>
          <a:ln/>
        </p:spPr>
        <p:txBody>
          <a:bodyPr wrap="none" rtlCol="0" anchor="t"/>
          <a:lstStyle/>
          <a:p>
            <a:pPr marL="0" indent="0">
              <a:lnSpc>
                <a:spcPts val="2606"/>
              </a:lnSpc>
              <a:buNone/>
            </a:pPr>
            <a:endParaRPr lang="en-US" sz="1629" dirty="0"/>
          </a:p>
        </p:txBody>
      </p:sp>
      <p:sp>
        <p:nvSpPr>
          <p:cNvPr id="11" name="Text 7"/>
          <p:cNvSpPr/>
          <p:nvPr/>
        </p:nvSpPr>
        <p:spPr>
          <a:xfrm>
            <a:off x="2690932" y="7331154"/>
            <a:ext cx="9248418" cy="330994"/>
          </a:xfrm>
          <a:prstGeom prst="rect">
            <a:avLst/>
          </a:prstGeom>
          <a:noFill/>
          <a:ln/>
        </p:spPr>
        <p:txBody>
          <a:bodyPr wrap="none" rtlCol="0" anchor="t"/>
          <a:lstStyle/>
          <a:p>
            <a:pPr marL="0" indent="0">
              <a:lnSpc>
                <a:spcPts val="2606"/>
              </a:lnSpc>
              <a:buNone/>
            </a:pPr>
            <a:endParaRPr lang="en-US" sz="1629"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sp>
        <p:nvSpPr>
          <p:cNvPr id="4" name="Text 1"/>
          <p:cNvSpPr/>
          <p:nvPr/>
        </p:nvSpPr>
        <p:spPr>
          <a:xfrm>
            <a:off x="2547104" y="588169"/>
            <a:ext cx="7142798" cy="666512"/>
          </a:xfrm>
          <a:prstGeom prst="rect">
            <a:avLst/>
          </a:prstGeom>
          <a:noFill/>
          <a:ln/>
        </p:spPr>
        <p:txBody>
          <a:bodyPr wrap="none" rtlCol="0" anchor="t"/>
          <a:lstStyle/>
          <a:p>
            <a:pPr marL="0" indent="0">
              <a:lnSpc>
                <a:spcPts val="5249"/>
              </a:lnSpc>
              <a:buNone/>
            </a:pPr>
            <a:r>
              <a:rPr lang="en-US" sz="4199" b="1" dirty="0">
                <a:solidFill>
                  <a:srgbClr val="00002E"/>
                </a:solidFill>
                <a:latin typeface="Nunito" pitchFamily="34" charset="0"/>
                <a:ea typeface="Nunito" pitchFamily="34" charset="-122"/>
                <a:cs typeface="Nunito" pitchFamily="34" charset="-120"/>
              </a:rPr>
              <a:t>Datasets Used for the Project</a:t>
            </a:r>
            <a:endParaRPr lang="en-US" sz="4199" dirty="0"/>
          </a:p>
        </p:txBody>
      </p:sp>
      <p:pic>
        <p:nvPicPr>
          <p:cNvPr id="5" name="Image 1" descr="preencoded.png"/>
          <p:cNvPicPr>
            <a:picLocks noChangeAspect="1"/>
          </p:cNvPicPr>
          <p:nvPr/>
        </p:nvPicPr>
        <p:blipFill>
          <a:blip r:embed="rId4"/>
          <a:stretch>
            <a:fillRect/>
          </a:stretch>
        </p:blipFill>
        <p:spPr>
          <a:xfrm>
            <a:off x="2547104" y="1814513"/>
            <a:ext cx="4507944" cy="3214092"/>
          </a:xfrm>
          <a:prstGeom prst="rect">
            <a:avLst/>
          </a:prstGeom>
        </p:spPr>
      </p:pic>
      <p:sp>
        <p:nvSpPr>
          <p:cNvPr id="6" name="Text 2"/>
          <p:cNvSpPr/>
          <p:nvPr/>
        </p:nvSpPr>
        <p:spPr>
          <a:xfrm>
            <a:off x="7582972" y="2209681"/>
            <a:ext cx="2753082" cy="333137"/>
          </a:xfrm>
          <a:prstGeom prst="rect">
            <a:avLst/>
          </a:prstGeom>
          <a:noFill/>
          <a:ln/>
        </p:spPr>
        <p:txBody>
          <a:bodyPr wrap="none" rtlCol="0" anchor="t"/>
          <a:lstStyle/>
          <a:p>
            <a:pPr marL="0" indent="0">
              <a:lnSpc>
                <a:spcPts val="2624"/>
              </a:lnSpc>
              <a:buNone/>
            </a:pPr>
            <a:r>
              <a:rPr lang="en-US" sz="2100" b="1" dirty="0">
                <a:solidFill>
                  <a:srgbClr val="2D4DF2"/>
                </a:solidFill>
                <a:latin typeface="Nunito" pitchFamily="34" charset="0"/>
                <a:ea typeface="Nunito" pitchFamily="34" charset="-122"/>
                <a:cs typeface="Nunito" pitchFamily="34" charset="-120"/>
              </a:rPr>
              <a:t>Open-Source Datasets</a:t>
            </a:r>
            <a:endParaRPr lang="en-US" sz="2100" dirty="0"/>
          </a:p>
        </p:txBody>
      </p:sp>
      <p:sp>
        <p:nvSpPr>
          <p:cNvPr id="7" name="Text 3"/>
          <p:cNvSpPr/>
          <p:nvPr/>
        </p:nvSpPr>
        <p:spPr>
          <a:xfrm>
            <a:off x="7582972" y="2756059"/>
            <a:ext cx="4507944" cy="1365409"/>
          </a:xfrm>
          <a:prstGeom prst="rect">
            <a:avLst/>
          </a:prstGeom>
          <a:noFill/>
          <a:ln/>
        </p:spPr>
        <p:txBody>
          <a:bodyPr wrap="square" rtlCol="0" anchor="t"/>
          <a:lstStyle/>
          <a:p>
            <a:pPr marL="0" indent="0">
              <a:lnSpc>
                <a:spcPts val="2687"/>
              </a:lnSpc>
              <a:buNone/>
            </a:pPr>
            <a:r>
              <a:rPr lang="en-US" sz="1680" dirty="0">
                <a:solidFill>
                  <a:srgbClr val="00002E"/>
                </a:solidFill>
                <a:latin typeface="PT Sans" pitchFamily="34" charset="0"/>
                <a:ea typeface="PT Sans" pitchFamily="34" charset="-122"/>
                <a:cs typeface="PT Sans" pitchFamily="34" charset="-120"/>
              </a:rPr>
              <a:t>Primary datasets from online repositories, such as Kaggle and Medical Segmentation Decathlon, to further enhance the model's learning and generalization capabilities.</a:t>
            </a:r>
            <a:endParaRPr lang="en-US" sz="1680" dirty="0"/>
          </a:p>
        </p:txBody>
      </p:sp>
      <p:sp>
        <p:nvSpPr>
          <p:cNvPr id="8" name="Text 4"/>
          <p:cNvSpPr/>
          <p:nvPr/>
        </p:nvSpPr>
        <p:spPr>
          <a:xfrm>
            <a:off x="7582972" y="4313396"/>
            <a:ext cx="4507944" cy="341352"/>
          </a:xfrm>
          <a:prstGeom prst="rect">
            <a:avLst/>
          </a:prstGeom>
          <a:noFill/>
          <a:ln/>
        </p:spPr>
        <p:txBody>
          <a:bodyPr wrap="none" rtlCol="0" anchor="t"/>
          <a:lstStyle/>
          <a:p>
            <a:pPr marL="0" indent="0">
              <a:lnSpc>
                <a:spcPts val="2687"/>
              </a:lnSpc>
              <a:buNone/>
            </a:pPr>
            <a:endParaRPr lang="en-US" sz="1680" dirty="0"/>
          </a:p>
        </p:txBody>
      </p:sp>
      <p:pic>
        <p:nvPicPr>
          <p:cNvPr id="9" name="Image 2" descr="preencoded.png">
            <a:hlinkClick r:id="rId5"/>
          </p:cNvPr>
          <p:cNvPicPr>
            <a:picLocks noChangeAspect="1"/>
          </p:cNvPicPr>
          <p:nvPr/>
        </p:nvPicPr>
        <p:blipFill>
          <a:blip r:embed="rId6"/>
          <a:stretch>
            <a:fillRect/>
          </a:stretch>
        </p:blipFill>
        <p:spPr>
          <a:xfrm>
            <a:off x="2547104" y="5508427"/>
            <a:ext cx="9536192" cy="21330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p:cNvPicPr>
            <a:picLocks noChangeAspect="1"/>
          </p:cNvPicPr>
          <p:nvPr/>
        </p:nvPicPr>
        <p:blipFill>
          <a:blip r:embed="rId4"/>
          <a:stretch>
            <a:fillRect/>
          </a:stretch>
        </p:blipFill>
        <p:spPr>
          <a:xfrm>
            <a:off x="10980420" y="0"/>
            <a:ext cx="3657600" cy="8229600"/>
          </a:xfrm>
          <a:prstGeom prst="rect">
            <a:avLst/>
          </a:prstGeom>
        </p:spPr>
      </p:pic>
      <p:sp>
        <p:nvSpPr>
          <p:cNvPr id="5" name="Text 1"/>
          <p:cNvSpPr/>
          <p:nvPr/>
        </p:nvSpPr>
        <p:spPr>
          <a:xfrm>
            <a:off x="1181338" y="1138595"/>
            <a:ext cx="8251746" cy="601861"/>
          </a:xfrm>
          <a:prstGeom prst="rect">
            <a:avLst/>
          </a:prstGeom>
          <a:noFill/>
          <a:ln/>
        </p:spPr>
        <p:txBody>
          <a:bodyPr wrap="none" rtlCol="0" anchor="t"/>
          <a:lstStyle/>
          <a:p>
            <a:pPr marL="0" indent="0">
              <a:lnSpc>
                <a:spcPts val="4739"/>
              </a:lnSpc>
              <a:buNone/>
            </a:pPr>
            <a:r>
              <a:rPr lang="en-US" sz="3791" b="1" dirty="0">
                <a:solidFill>
                  <a:srgbClr val="00002E"/>
                </a:solidFill>
                <a:latin typeface="Nunito" pitchFamily="34" charset="0"/>
                <a:ea typeface="Nunito" pitchFamily="34" charset="-122"/>
                <a:cs typeface="Nunito" pitchFamily="34" charset="-120"/>
              </a:rPr>
              <a:t>Approach and Research Methodology</a:t>
            </a:r>
            <a:endParaRPr lang="en-US" sz="3791" dirty="0"/>
          </a:p>
        </p:txBody>
      </p:sp>
      <p:sp>
        <p:nvSpPr>
          <p:cNvPr id="6" name="Shape 2"/>
          <p:cNvSpPr/>
          <p:nvPr/>
        </p:nvSpPr>
        <p:spPr>
          <a:xfrm>
            <a:off x="1458158" y="2029301"/>
            <a:ext cx="24051" cy="5061704"/>
          </a:xfrm>
          <a:prstGeom prst="rect">
            <a:avLst/>
          </a:prstGeom>
          <a:solidFill>
            <a:srgbClr val="DFDFEB"/>
          </a:solidFill>
          <a:ln/>
        </p:spPr>
      </p:sp>
      <p:sp>
        <p:nvSpPr>
          <p:cNvPr id="7" name="Shape 3"/>
          <p:cNvSpPr/>
          <p:nvPr/>
        </p:nvSpPr>
        <p:spPr>
          <a:xfrm>
            <a:off x="1686818" y="2384227"/>
            <a:ext cx="674013" cy="24051"/>
          </a:xfrm>
          <a:prstGeom prst="rect">
            <a:avLst/>
          </a:prstGeom>
          <a:solidFill>
            <a:srgbClr val="2D4DF2"/>
          </a:solidFill>
          <a:ln/>
        </p:spPr>
      </p:sp>
      <p:sp>
        <p:nvSpPr>
          <p:cNvPr id="8" name="Shape 4"/>
          <p:cNvSpPr/>
          <p:nvPr/>
        </p:nvSpPr>
        <p:spPr>
          <a:xfrm>
            <a:off x="1253550" y="2179677"/>
            <a:ext cx="433268" cy="433268"/>
          </a:xfrm>
          <a:prstGeom prst="roundRect">
            <a:avLst>
              <a:gd name="adj" fmla="val 80014"/>
            </a:avLst>
          </a:prstGeom>
          <a:solidFill>
            <a:srgbClr val="F3F3FF"/>
          </a:solidFill>
          <a:ln w="22860">
            <a:solidFill>
              <a:srgbClr val="00002E"/>
            </a:solidFill>
            <a:prstDash val="solid"/>
          </a:ln>
        </p:spPr>
      </p:sp>
      <p:sp>
        <p:nvSpPr>
          <p:cNvPr id="9" name="Text 5"/>
          <p:cNvSpPr/>
          <p:nvPr/>
        </p:nvSpPr>
        <p:spPr>
          <a:xfrm>
            <a:off x="1383447" y="2215753"/>
            <a:ext cx="173355" cy="360998"/>
          </a:xfrm>
          <a:prstGeom prst="rect">
            <a:avLst/>
          </a:prstGeom>
          <a:noFill/>
          <a:ln/>
        </p:spPr>
        <p:txBody>
          <a:bodyPr wrap="none" rtlCol="0" anchor="t"/>
          <a:lstStyle/>
          <a:p>
            <a:pPr marL="0" indent="0" algn="ctr">
              <a:lnSpc>
                <a:spcPts val="2843"/>
              </a:lnSpc>
              <a:buNone/>
            </a:pPr>
            <a:r>
              <a:rPr lang="en-US" sz="2275" b="1" dirty="0">
                <a:solidFill>
                  <a:srgbClr val="2D4DF2"/>
                </a:solidFill>
                <a:latin typeface="Nunito" pitchFamily="34" charset="0"/>
                <a:ea typeface="Nunito" pitchFamily="34" charset="-122"/>
                <a:cs typeface="Nunito" pitchFamily="34" charset="-120"/>
              </a:rPr>
              <a:t>1</a:t>
            </a:r>
            <a:endParaRPr lang="en-US" sz="2275" dirty="0"/>
          </a:p>
        </p:txBody>
      </p:sp>
      <p:sp>
        <p:nvSpPr>
          <p:cNvPr id="10" name="Text 6"/>
          <p:cNvSpPr/>
          <p:nvPr/>
        </p:nvSpPr>
        <p:spPr>
          <a:xfrm>
            <a:off x="2529364" y="2221825"/>
            <a:ext cx="2407444" cy="300871"/>
          </a:xfrm>
          <a:prstGeom prst="rect">
            <a:avLst/>
          </a:prstGeom>
          <a:noFill/>
          <a:ln/>
        </p:spPr>
        <p:txBody>
          <a:bodyPr wrap="none" rtlCol="0" anchor="t"/>
          <a:lstStyle/>
          <a:p>
            <a:pPr marL="0" indent="0" algn="l">
              <a:lnSpc>
                <a:spcPts val="2370"/>
              </a:lnSpc>
              <a:buNone/>
            </a:pPr>
            <a:r>
              <a:rPr lang="en-US" sz="1896" b="1" dirty="0">
                <a:solidFill>
                  <a:srgbClr val="2D4DF2"/>
                </a:solidFill>
                <a:latin typeface="Nunito" pitchFamily="34" charset="0"/>
                <a:ea typeface="Nunito" pitchFamily="34" charset="-122"/>
                <a:cs typeface="Nunito" pitchFamily="34" charset="-120"/>
              </a:rPr>
              <a:t>Data Preprocessing</a:t>
            </a:r>
            <a:endParaRPr lang="en-US" sz="1896" dirty="0"/>
          </a:p>
        </p:txBody>
      </p:sp>
      <p:sp>
        <p:nvSpPr>
          <p:cNvPr id="11" name="Text 7"/>
          <p:cNvSpPr/>
          <p:nvPr/>
        </p:nvSpPr>
        <p:spPr>
          <a:xfrm>
            <a:off x="2529364" y="2638187"/>
            <a:ext cx="7262098" cy="616268"/>
          </a:xfrm>
          <a:prstGeom prst="rect">
            <a:avLst/>
          </a:prstGeom>
          <a:noFill/>
          <a:ln/>
        </p:spPr>
        <p:txBody>
          <a:bodyPr wrap="square" rtlCol="0" anchor="t"/>
          <a:lstStyle/>
          <a:p>
            <a:pPr marL="0" indent="0" algn="l">
              <a:lnSpc>
                <a:spcPts val="2426"/>
              </a:lnSpc>
              <a:buNone/>
            </a:pPr>
            <a:r>
              <a:rPr lang="en-US" sz="1517" dirty="0">
                <a:solidFill>
                  <a:srgbClr val="00002E"/>
                </a:solidFill>
                <a:latin typeface="PT Sans" pitchFamily="34" charset="0"/>
                <a:ea typeface="PT Sans" pitchFamily="34" charset="-122"/>
                <a:cs typeface="PT Sans" pitchFamily="34" charset="-120"/>
              </a:rPr>
              <a:t>The CT scan images were meticulously preprocessed, including noise reduction, contrast enhancement, and standardisation of pixel intensities to ensure optimal model input.</a:t>
            </a:r>
            <a:endParaRPr lang="en-US" sz="1517" dirty="0"/>
          </a:p>
        </p:txBody>
      </p:sp>
      <p:sp>
        <p:nvSpPr>
          <p:cNvPr id="12" name="Shape 8"/>
          <p:cNvSpPr/>
          <p:nvPr/>
        </p:nvSpPr>
        <p:spPr>
          <a:xfrm>
            <a:off x="1686818" y="3994428"/>
            <a:ext cx="674013" cy="24051"/>
          </a:xfrm>
          <a:prstGeom prst="rect">
            <a:avLst/>
          </a:prstGeom>
          <a:solidFill>
            <a:srgbClr val="015F98"/>
          </a:solidFill>
          <a:ln/>
        </p:spPr>
      </p:sp>
      <p:sp>
        <p:nvSpPr>
          <p:cNvPr id="13" name="Shape 9"/>
          <p:cNvSpPr/>
          <p:nvPr/>
        </p:nvSpPr>
        <p:spPr>
          <a:xfrm>
            <a:off x="1253550" y="3789878"/>
            <a:ext cx="433268" cy="433268"/>
          </a:xfrm>
          <a:prstGeom prst="roundRect">
            <a:avLst>
              <a:gd name="adj" fmla="val 80014"/>
            </a:avLst>
          </a:prstGeom>
          <a:solidFill>
            <a:srgbClr val="F3F3FF"/>
          </a:solidFill>
          <a:ln w="22860">
            <a:solidFill>
              <a:srgbClr val="00002E"/>
            </a:solidFill>
            <a:prstDash val="solid"/>
          </a:ln>
        </p:spPr>
      </p:sp>
      <p:sp>
        <p:nvSpPr>
          <p:cNvPr id="14" name="Text 10"/>
          <p:cNvSpPr/>
          <p:nvPr/>
        </p:nvSpPr>
        <p:spPr>
          <a:xfrm>
            <a:off x="1383447" y="3825954"/>
            <a:ext cx="173355" cy="360998"/>
          </a:xfrm>
          <a:prstGeom prst="rect">
            <a:avLst/>
          </a:prstGeom>
          <a:noFill/>
          <a:ln/>
        </p:spPr>
        <p:txBody>
          <a:bodyPr wrap="none" rtlCol="0" anchor="t"/>
          <a:lstStyle/>
          <a:p>
            <a:pPr marL="0" indent="0" algn="ctr">
              <a:lnSpc>
                <a:spcPts val="2843"/>
              </a:lnSpc>
              <a:buNone/>
            </a:pPr>
            <a:r>
              <a:rPr lang="en-US" sz="2275" b="1" dirty="0">
                <a:solidFill>
                  <a:srgbClr val="015F98"/>
                </a:solidFill>
                <a:latin typeface="Nunito" pitchFamily="34" charset="0"/>
                <a:ea typeface="Nunito" pitchFamily="34" charset="-122"/>
                <a:cs typeface="Nunito" pitchFamily="34" charset="-120"/>
              </a:rPr>
              <a:t>2</a:t>
            </a:r>
            <a:endParaRPr lang="en-US" sz="2275" dirty="0"/>
          </a:p>
        </p:txBody>
      </p:sp>
      <p:sp>
        <p:nvSpPr>
          <p:cNvPr id="15" name="Text 11"/>
          <p:cNvSpPr/>
          <p:nvPr/>
        </p:nvSpPr>
        <p:spPr>
          <a:xfrm>
            <a:off x="2529364" y="3832027"/>
            <a:ext cx="2407444" cy="300871"/>
          </a:xfrm>
          <a:prstGeom prst="rect">
            <a:avLst/>
          </a:prstGeom>
          <a:noFill/>
          <a:ln/>
        </p:spPr>
        <p:txBody>
          <a:bodyPr wrap="none" rtlCol="0" anchor="t"/>
          <a:lstStyle/>
          <a:p>
            <a:pPr marL="0" indent="0" algn="l">
              <a:lnSpc>
                <a:spcPts val="2370"/>
              </a:lnSpc>
              <a:buNone/>
            </a:pPr>
            <a:r>
              <a:rPr lang="en-US" sz="1896" b="1" dirty="0">
                <a:solidFill>
                  <a:srgbClr val="015F98"/>
                </a:solidFill>
                <a:latin typeface="Nunito" pitchFamily="34" charset="0"/>
                <a:ea typeface="Nunito" pitchFamily="34" charset="-122"/>
                <a:cs typeface="Nunito" pitchFamily="34" charset="-120"/>
              </a:rPr>
              <a:t>Model Training</a:t>
            </a:r>
            <a:endParaRPr lang="en-US" sz="1896" dirty="0"/>
          </a:p>
        </p:txBody>
      </p:sp>
      <p:sp>
        <p:nvSpPr>
          <p:cNvPr id="16" name="Text 12"/>
          <p:cNvSpPr/>
          <p:nvPr/>
        </p:nvSpPr>
        <p:spPr>
          <a:xfrm>
            <a:off x="2529364" y="4248388"/>
            <a:ext cx="7262098" cy="616268"/>
          </a:xfrm>
          <a:prstGeom prst="rect">
            <a:avLst/>
          </a:prstGeom>
          <a:noFill/>
          <a:ln/>
        </p:spPr>
        <p:txBody>
          <a:bodyPr wrap="square" rtlCol="0" anchor="t"/>
          <a:lstStyle/>
          <a:p>
            <a:pPr marL="0" indent="0" algn="l">
              <a:lnSpc>
                <a:spcPts val="2426"/>
              </a:lnSpc>
              <a:buNone/>
            </a:pPr>
            <a:r>
              <a:rPr lang="en-US" sz="1517" dirty="0">
                <a:solidFill>
                  <a:srgbClr val="00002E"/>
                </a:solidFill>
                <a:latin typeface="PT Sans" pitchFamily="34" charset="0"/>
                <a:ea typeface="PT Sans" pitchFamily="34" charset="-122"/>
                <a:cs typeface="PT Sans" pitchFamily="34" charset="-120"/>
              </a:rPr>
              <a:t>The CNN-VGG architecture was fine-tuned on the curated brain CT datasets, leveraging transfer learning to expedite the training process and boost performance.</a:t>
            </a:r>
            <a:endParaRPr lang="en-US" sz="1517" dirty="0"/>
          </a:p>
        </p:txBody>
      </p:sp>
      <p:sp>
        <p:nvSpPr>
          <p:cNvPr id="17" name="Shape 13"/>
          <p:cNvSpPr/>
          <p:nvPr/>
        </p:nvSpPr>
        <p:spPr>
          <a:xfrm>
            <a:off x="1686818" y="5604629"/>
            <a:ext cx="674013" cy="24051"/>
          </a:xfrm>
          <a:prstGeom prst="rect">
            <a:avLst/>
          </a:prstGeom>
          <a:solidFill>
            <a:srgbClr val="AD1F96"/>
          </a:solidFill>
          <a:ln/>
        </p:spPr>
      </p:sp>
      <p:sp>
        <p:nvSpPr>
          <p:cNvPr id="18" name="Shape 14"/>
          <p:cNvSpPr/>
          <p:nvPr/>
        </p:nvSpPr>
        <p:spPr>
          <a:xfrm>
            <a:off x="1253550" y="5400080"/>
            <a:ext cx="433268" cy="433268"/>
          </a:xfrm>
          <a:prstGeom prst="roundRect">
            <a:avLst>
              <a:gd name="adj" fmla="val 80014"/>
            </a:avLst>
          </a:prstGeom>
          <a:solidFill>
            <a:srgbClr val="F3F3FF"/>
          </a:solidFill>
          <a:ln w="22860">
            <a:solidFill>
              <a:srgbClr val="00002E"/>
            </a:solidFill>
            <a:prstDash val="solid"/>
          </a:ln>
        </p:spPr>
      </p:sp>
      <p:sp>
        <p:nvSpPr>
          <p:cNvPr id="19" name="Text 15"/>
          <p:cNvSpPr/>
          <p:nvPr/>
        </p:nvSpPr>
        <p:spPr>
          <a:xfrm>
            <a:off x="1383447" y="5436156"/>
            <a:ext cx="173355" cy="360998"/>
          </a:xfrm>
          <a:prstGeom prst="rect">
            <a:avLst/>
          </a:prstGeom>
          <a:noFill/>
          <a:ln/>
        </p:spPr>
        <p:txBody>
          <a:bodyPr wrap="none" rtlCol="0" anchor="t"/>
          <a:lstStyle/>
          <a:p>
            <a:pPr marL="0" indent="0" algn="ctr">
              <a:lnSpc>
                <a:spcPts val="2843"/>
              </a:lnSpc>
              <a:buNone/>
            </a:pPr>
            <a:r>
              <a:rPr lang="en-US" sz="2275" b="1" dirty="0">
                <a:solidFill>
                  <a:srgbClr val="AD1F96"/>
                </a:solidFill>
                <a:latin typeface="Nunito" pitchFamily="34" charset="0"/>
                <a:ea typeface="Nunito" pitchFamily="34" charset="-122"/>
                <a:cs typeface="Nunito" pitchFamily="34" charset="-120"/>
              </a:rPr>
              <a:t>3</a:t>
            </a:r>
            <a:endParaRPr lang="en-US" sz="2275" dirty="0"/>
          </a:p>
        </p:txBody>
      </p:sp>
      <p:sp>
        <p:nvSpPr>
          <p:cNvPr id="20" name="Text 16"/>
          <p:cNvSpPr/>
          <p:nvPr/>
        </p:nvSpPr>
        <p:spPr>
          <a:xfrm>
            <a:off x="2529364" y="5442228"/>
            <a:ext cx="2687598" cy="300871"/>
          </a:xfrm>
          <a:prstGeom prst="rect">
            <a:avLst/>
          </a:prstGeom>
          <a:noFill/>
          <a:ln/>
        </p:spPr>
        <p:txBody>
          <a:bodyPr wrap="none" rtlCol="0" anchor="t"/>
          <a:lstStyle/>
          <a:p>
            <a:pPr marL="0" indent="0" algn="l">
              <a:lnSpc>
                <a:spcPts val="2370"/>
              </a:lnSpc>
              <a:buNone/>
            </a:pPr>
            <a:r>
              <a:rPr lang="en-US" sz="1896" b="1" dirty="0">
                <a:solidFill>
                  <a:srgbClr val="AD1F96"/>
                </a:solidFill>
                <a:latin typeface="Nunito" pitchFamily="34" charset="0"/>
                <a:ea typeface="Nunito" pitchFamily="34" charset="-122"/>
                <a:cs typeface="Nunito" pitchFamily="34" charset="-120"/>
              </a:rPr>
              <a:t>Testing and Deployment</a:t>
            </a:r>
            <a:endParaRPr lang="en-US" sz="1896" dirty="0"/>
          </a:p>
        </p:txBody>
      </p:sp>
      <p:sp>
        <p:nvSpPr>
          <p:cNvPr id="21" name="Text 17"/>
          <p:cNvSpPr/>
          <p:nvPr/>
        </p:nvSpPr>
        <p:spPr>
          <a:xfrm>
            <a:off x="2529364" y="5858589"/>
            <a:ext cx="7262098" cy="616268"/>
          </a:xfrm>
          <a:prstGeom prst="rect">
            <a:avLst/>
          </a:prstGeom>
          <a:noFill/>
          <a:ln/>
        </p:spPr>
        <p:txBody>
          <a:bodyPr wrap="square" rtlCol="0" anchor="t"/>
          <a:lstStyle/>
          <a:p>
            <a:pPr marL="0" indent="0" algn="l">
              <a:lnSpc>
                <a:spcPts val="2426"/>
              </a:lnSpc>
              <a:buNone/>
            </a:pPr>
            <a:r>
              <a:rPr lang="en-US" sz="1517" dirty="0">
                <a:solidFill>
                  <a:srgbClr val="00002E"/>
                </a:solidFill>
                <a:latin typeface="PT Sans" pitchFamily="34" charset="0"/>
                <a:ea typeface="PT Sans" pitchFamily="34" charset="-122"/>
                <a:cs typeface="PT Sans" pitchFamily="34" charset="-120"/>
              </a:rPr>
              <a:t>The model was employed to test new images, and the results were showcased via the Flask app interface.</a:t>
            </a:r>
            <a:endParaRPr lang="en-US" sz="1517" dirty="0"/>
          </a:p>
        </p:txBody>
      </p:sp>
      <p:sp>
        <p:nvSpPr>
          <p:cNvPr id="22" name="Text 18"/>
          <p:cNvSpPr/>
          <p:nvPr/>
        </p:nvSpPr>
        <p:spPr>
          <a:xfrm>
            <a:off x="2529364" y="6590348"/>
            <a:ext cx="7262098" cy="308134"/>
          </a:xfrm>
          <a:prstGeom prst="rect">
            <a:avLst/>
          </a:prstGeom>
          <a:noFill/>
          <a:ln/>
        </p:spPr>
        <p:txBody>
          <a:bodyPr wrap="none" rtlCol="0" anchor="t"/>
          <a:lstStyle/>
          <a:p>
            <a:pPr marL="0" indent="0" algn="l">
              <a:lnSpc>
                <a:spcPts val="2426"/>
              </a:lnSpc>
              <a:buNone/>
            </a:pPr>
            <a:endParaRPr lang="en-US" sz="1517"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p:cNvPicPr>
            <a:picLocks noChangeAspect="1"/>
          </p:cNvPicPr>
          <p:nvPr/>
        </p:nvPicPr>
        <p:blipFill>
          <a:blip r:embed="rId4"/>
          <a:stretch>
            <a:fillRect/>
          </a:stretch>
        </p:blipFill>
        <p:spPr>
          <a:xfrm>
            <a:off x="2348389" y="843320"/>
            <a:ext cx="9933503" cy="3041333"/>
          </a:xfrm>
          <a:prstGeom prst="rect">
            <a:avLst/>
          </a:prstGeom>
        </p:spPr>
      </p:pic>
      <p:sp>
        <p:nvSpPr>
          <p:cNvPr id="5" name="Text 1"/>
          <p:cNvSpPr/>
          <p:nvPr/>
        </p:nvSpPr>
        <p:spPr>
          <a:xfrm>
            <a:off x="2348389" y="4217908"/>
            <a:ext cx="2777490" cy="347186"/>
          </a:xfrm>
          <a:prstGeom prst="rect">
            <a:avLst/>
          </a:prstGeom>
          <a:noFill/>
          <a:ln/>
        </p:spPr>
        <p:txBody>
          <a:bodyPr wrap="none" rtlCol="0" anchor="t"/>
          <a:lstStyle/>
          <a:p>
            <a:pPr marL="0" indent="0">
              <a:lnSpc>
                <a:spcPts val="2734"/>
              </a:lnSpc>
              <a:buNone/>
            </a:pPr>
            <a:r>
              <a:rPr lang="en-US" sz="2187" b="1" dirty="0">
                <a:solidFill>
                  <a:srgbClr val="2D4DF2"/>
                </a:solidFill>
                <a:latin typeface="Nunito" pitchFamily="34" charset="0"/>
                <a:ea typeface="Nunito" pitchFamily="34" charset="-122"/>
                <a:cs typeface="Nunito" pitchFamily="34" charset="-120"/>
              </a:rPr>
              <a:t>Data Preprocessing</a:t>
            </a:r>
            <a:endParaRPr lang="en-US" sz="2187" dirty="0"/>
          </a:p>
        </p:txBody>
      </p:sp>
      <p:sp>
        <p:nvSpPr>
          <p:cNvPr id="6" name="Text 2"/>
          <p:cNvSpPr/>
          <p:nvPr/>
        </p:nvSpPr>
        <p:spPr>
          <a:xfrm>
            <a:off x="2348389" y="4898350"/>
            <a:ext cx="9933503" cy="2487811"/>
          </a:xfrm>
          <a:prstGeom prst="rect">
            <a:avLst/>
          </a:prstGeom>
          <a:noFill/>
          <a:ln/>
        </p:spPr>
        <p:txBody>
          <a:bodyPr wrap="square" rtlCol="0" anchor="t"/>
          <a:lstStyle/>
          <a:p>
            <a:pPr marL="0" indent="0">
              <a:lnSpc>
                <a:spcPts val="2799"/>
              </a:lnSpc>
              <a:buNone/>
            </a:pPr>
            <a:r>
              <a:rPr lang="en-US" sz="1750" dirty="0">
                <a:solidFill>
                  <a:srgbClr val="00002E"/>
                </a:solidFill>
                <a:latin typeface="PT Sans" pitchFamily="34" charset="0"/>
                <a:ea typeface="PT Sans" pitchFamily="34" charset="-122"/>
                <a:cs typeface="PT Sans" pitchFamily="34" charset="-120"/>
              </a:rPr>
              <a:t>The CT scan images underwent thorough preprocessing, meticulously addressing various aspects such as noise reduction, contrast enhancement, and standardization of pixel intensities. These steps were taken to ensure that the images were optimized for input into the model, thereby enhancing its ability to accurately interpret and analyze the data. By implementing such meticulous preprocessing techniques, the images were refined to a state where they could effectively convey the necessary information to the model, facilitating more robust and reliable outcomes in subsequent analyses or applications within the medical domain or related fields.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1149</Words>
  <Application>Microsoft Office PowerPoint</Application>
  <PresentationFormat>Custom</PresentationFormat>
  <Paragraphs>87</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Nunito</vt:lpstr>
      <vt:lpstr>PT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Riddhith Banerjee</cp:lastModifiedBy>
  <cp:revision>2</cp:revision>
  <dcterms:created xsi:type="dcterms:W3CDTF">2024-05-14T15:57:28Z</dcterms:created>
  <dcterms:modified xsi:type="dcterms:W3CDTF">2024-05-14T16:01:29Z</dcterms:modified>
</cp:coreProperties>
</file>