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8" r:id="rId5"/>
    <p:sldId id="269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49CF55-9D8E-4B07-A3D1-69245D82862A}">
          <p14:sldIdLst>
            <p14:sldId id="256"/>
            <p14:sldId id="257"/>
          </p14:sldIdLst>
        </p14:section>
        <p14:section name="Untitled Section" id="{5F3F4A9C-2985-4E54-ADEF-CAC506842873}">
          <p14:sldIdLst>
            <p14:sldId id="259"/>
            <p14:sldId id="268"/>
            <p14:sldId id="269"/>
            <p14:sldId id="271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646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08-10-2017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4449288"/>
          </a:xfrm>
        </p:spPr>
        <p:txBody>
          <a:bodyPr>
            <a:normAutofit/>
          </a:bodyPr>
          <a:lstStyle/>
          <a:p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Supply-Demand Gap</a:t>
            </a:r>
            <a:br>
              <a:rPr lang="en-IN" sz="3600" dirty="0"/>
            </a:br>
            <a:r>
              <a:rPr lang="en-IN" sz="1800" dirty="0"/>
              <a:t>Assignment Submission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600" dirty="0"/>
              <a:t>Presented By:</a:t>
            </a:r>
          </a:p>
          <a:p>
            <a:pPr algn="l"/>
            <a:r>
              <a:rPr lang="en-IN" dirty="0"/>
              <a:t>Anupam Majhi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18F15-8B77-40BE-86B6-DDCF55F1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55" y="896646"/>
            <a:ext cx="1663845" cy="1673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CD7C1-C776-43FA-87D0-FF558D59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4" y="2522962"/>
            <a:ext cx="16478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64481"/>
            <a:ext cx="11168742" cy="434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b="1" u="sng" dirty="0"/>
              <a:t>Problem Statement</a:t>
            </a:r>
            <a:r>
              <a:rPr lang="en-IN" sz="1400" u="sng" dirty="0"/>
              <a:t> </a:t>
            </a:r>
          </a:p>
          <a:p>
            <a:pPr marL="0" indent="0">
              <a:buNone/>
            </a:pPr>
            <a:r>
              <a:rPr lang="en-IN" sz="1400" dirty="0"/>
              <a:t>Driver Cancellations and Non-Availability of cabs to and from Airport leading to loss of potential revenue.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Objective</a:t>
            </a:r>
          </a:p>
          <a:p>
            <a:pPr marL="0" indent="0">
              <a:buNone/>
            </a:pPr>
            <a:r>
              <a:rPr lang="en-IN" sz="1400" dirty="0"/>
              <a:t>To identify the Supply-Demand gap in cabs from Airport to City and vice versa.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Research Questions</a:t>
            </a:r>
          </a:p>
          <a:p>
            <a:r>
              <a:rPr lang="en-IN" sz="1400" dirty="0"/>
              <a:t>Identify the most pressing problems for Uber.</a:t>
            </a:r>
          </a:p>
          <a:p>
            <a:r>
              <a:rPr lang="en-IN" sz="1400" dirty="0"/>
              <a:t>What is the gap between supply and demand to and from Airport.</a:t>
            </a:r>
          </a:p>
          <a:p>
            <a:r>
              <a:rPr lang="en-IN" sz="1400" dirty="0"/>
              <a:t>What might be the reason for this supply-demand gap?</a:t>
            </a:r>
          </a:p>
          <a:p>
            <a:r>
              <a:rPr lang="en-IN" sz="1400" dirty="0"/>
              <a:t>Recommend some ways to improve the supply-demand gap.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Data Used for Analysis</a:t>
            </a:r>
          </a:p>
          <a:p>
            <a:r>
              <a:rPr lang="en-IN" sz="1400" dirty="0"/>
              <a:t>The data used is only to and from Airport</a:t>
            </a:r>
          </a:p>
          <a:p>
            <a:r>
              <a:rPr lang="en-IN" sz="1400" dirty="0"/>
              <a:t>Analysis has been done on data of </a:t>
            </a:r>
            <a:r>
              <a:rPr lang="en-IN" sz="1400" b="1" dirty="0"/>
              <a:t>5 days</a:t>
            </a:r>
            <a:r>
              <a:rPr lang="en-IN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5DB03-A990-4A60-A5CF-7D1AC3BE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4A9936-E4C8-4F66-9B85-75FEF196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Abstract : UBER Demand-Supply Gap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B26DE-EE16-4790-B815-7EC586045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30" y="1155930"/>
            <a:ext cx="4362686" cy="3939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CA5B7-2454-4862-A8A4-578557A4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9" y="1155930"/>
            <a:ext cx="4403075" cy="397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47EDE-F8CC-406D-8B1A-BC6958C19DB3}"/>
              </a:ext>
            </a:extLst>
          </p:cNvPr>
          <p:cNvSpPr txBox="1"/>
          <p:nvPr/>
        </p:nvSpPr>
        <p:spPr>
          <a:xfrm>
            <a:off x="762398" y="5195452"/>
            <a:ext cx="1062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</a:t>
            </a:r>
            <a:r>
              <a:rPr lang="en-IN" b="1" dirty="0"/>
              <a:t>Demand</a:t>
            </a:r>
            <a:r>
              <a:rPr lang="en-IN" dirty="0"/>
              <a:t> for cabs is equivalent both from Airport to City and vice versa.</a:t>
            </a:r>
          </a:p>
          <a:p>
            <a:endParaRPr lang="en-IN" dirty="0"/>
          </a:p>
          <a:p>
            <a:pPr algn="ctr"/>
            <a:r>
              <a:rPr lang="en-IN" dirty="0"/>
              <a:t>There is a huge gap in </a:t>
            </a:r>
            <a:r>
              <a:rPr lang="en-IN" b="1" dirty="0"/>
              <a:t>Supply</a:t>
            </a:r>
            <a:r>
              <a:rPr lang="en-IN" dirty="0"/>
              <a:t> as only about </a:t>
            </a:r>
            <a:r>
              <a:rPr lang="en-IN" b="1" dirty="0">
                <a:solidFill>
                  <a:srgbClr val="00B050"/>
                </a:solidFill>
              </a:rPr>
              <a:t>42%</a:t>
            </a:r>
            <a:r>
              <a:rPr lang="en-IN" dirty="0"/>
              <a:t> of the requests are fulfilled.</a:t>
            </a:r>
          </a:p>
          <a:p>
            <a:pPr algn="ctr"/>
            <a:r>
              <a:rPr lang="en-IN" dirty="0"/>
              <a:t> There is a gap of </a:t>
            </a:r>
            <a:r>
              <a:rPr lang="en-IN" b="1" dirty="0">
                <a:solidFill>
                  <a:srgbClr val="EA4646"/>
                </a:solidFill>
              </a:rPr>
              <a:t>58%</a:t>
            </a:r>
            <a:r>
              <a:rPr lang="en-IN" dirty="0"/>
              <a:t> in the supply of cabs. </a:t>
            </a:r>
          </a:p>
          <a:p>
            <a:pPr algn="ctr"/>
            <a:r>
              <a:rPr lang="en-IN" dirty="0"/>
              <a:t>About </a:t>
            </a:r>
            <a:r>
              <a:rPr lang="en-IN" b="1" dirty="0">
                <a:solidFill>
                  <a:srgbClr val="C00000"/>
                </a:solidFill>
              </a:rPr>
              <a:t>39.3% </a:t>
            </a:r>
            <a:r>
              <a:rPr lang="en-IN" dirty="0"/>
              <a:t>shortage in cabs availability in the concerned areas and </a:t>
            </a:r>
            <a:r>
              <a:rPr lang="en-IN" b="1" dirty="0">
                <a:solidFill>
                  <a:srgbClr val="C00000"/>
                </a:solidFill>
              </a:rPr>
              <a:t>18.7%</a:t>
            </a:r>
            <a:r>
              <a:rPr lang="en-IN" dirty="0"/>
              <a:t> trips cancelled.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11CEF-105C-4C8A-9F86-F08EC8CE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2FE8810-3587-43F6-98CC-3ADBD82A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The Problem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047EDE-F8CC-406D-8B1A-BC6958C19DB3}"/>
              </a:ext>
            </a:extLst>
          </p:cNvPr>
          <p:cNvSpPr txBox="1"/>
          <p:nvPr/>
        </p:nvSpPr>
        <p:spPr>
          <a:xfrm>
            <a:off x="7780713" y="3149892"/>
            <a:ext cx="3790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Irrespective of days, it is clearly seen that the demand is high demand of cabs mainly 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Morning (5am to 10am)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Late Evening and Night (5pm to 11pm)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50717-8F29-42D1-ADCA-FFBD3A81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345105"/>
            <a:ext cx="6782739" cy="5363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4F07D-AFBA-4F16-8AC6-5573E23C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E457037-FFC7-477E-8E8E-D5B179F8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Overall Demand Based on Date and Time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75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Demand Based on Time and Location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7EDE-F8CC-406D-8B1A-BC6958C19DB3}"/>
              </a:ext>
            </a:extLst>
          </p:cNvPr>
          <p:cNvSpPr txBox="1"/>
          <p:nvPr/>
        </p:nvSpPr>
        <p:spPr>
          <a:xfrm>
            <a:off x="440576" y="1155469"/>
            <a:ext cx="45636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There is a high demand of cabs from </a:t>
            </a:r>
          </a:p>
          <a:p>
            <a:r>
              <a:rPr lang="en-IN" sz="1600" b="1" dirty="0"/>
              <a:t>City to Airport </a:t>
            </a:r>
          </a:p>
          <a:p>
            <a:r>
              <a:rPr lang="en-IN" sz="1600" dirty="0"/>
              <a:t>in the </a:t>
            </a:r>
            <a:r>
              <a:rPr lang="en-IN" sz="1600" b="1" dirty="0">
                <a:solidFill>
                  <a:srgbClr val="00B050"/>
                </a:solidFill>
              </a:rPr>
              <a:t>Early Morning and Morning</a:t>
            </a:r>
            <a:r>
              <a:rPr lang="en-IN" sz="1600" b="1" dirty="0"/>
              <a:t> </a:t>
            </a:r>
            <a:r>
              <a:rPr lang="en-IN" sz="1600" dirty="0"/>
              <a:t>hours.</a:t>
            </a:r>
            <a:br>
              <a:rPr lang="en-IN" sz="1600" dirty="0"/>
            </a:br>
            <a:endParaRPr lang="en-IN" sz="1600" dirty="0"/>
          </a:p>
          <a:p>
            <a:r>
              <a:rPr lang="en-IN" sz="1600" dirty="0"/>
              <a:t>There is a high demand of cabs from </a:t>
            </a:r>
          </a:p>
          <a:p>
            <a:r>
              <a:rPr lang="en-IN" sz="1600" b="1" dirty="0"/>
              <a:t>Airport to City </a:t>
            </a:r>
          </a:p>
          <a:p>
            <a:r>
              <a:rPr lang="en-IN" sz="1600" dirty="0"/>
              <a:t>in the </a:t>
            </a:r>
            <a:r>
              <a:rPr lang="en-IN" sz="1600" b="1" dirty="0">
                <a:solidFill>
                  <a:srgbClr val="00B050"/>
                </a:solidFill>
              </a:rPr>
              <a:t>Late Evening and Night </a:t>
            </a:r>
            <a:r>
              <a:rPr lang="en-IN" sz="1600" dirty="0"/>
              <a:t>hours.</a:t>
            </a:r>
          </a:p>
          <a:p>
            <a:endParaRPr lang="en-IN" sz="1600" dirty="0"/>
          </a:p>
          <a:p>
            <a:r>
              <a:rPr lang="en-IN" sz="1600" u="sng" dirty="0"/>
              <a:t>This means there are chance of having :</a:t>
            </a:r>
            <a:br>
              <a:rPr lang="en-IN" sz="1600" u="sng" dirty="0"/>
            </a:br>
            <a:endParaRPr lang="en-IN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more Outbound flights in the </a:t>
            </a:r>
            <a:r>
              <a:rPr lang="en-IN" sz="1600" b="1" dirty="0"/>
              <a:t>Early Morning and Morning</a:t>
            </a:r>
            <a:r>
              <a:rPr lang="en-IN" sz="1600" dirty="0"/>
              <a:t>. </a:t>
            </a:r>
            <a:br>
              <a:rPr lang="en-IN" sz="1600" dirty="0"/>
            </a:br>
            <a:r>
              <a:rPr lang="en-IN" sz="1600" dirty="0"/>
              <a:t>Hence more customers going to Airport</a:t>
            </a:r>
            <a:br>
              <a:rPr lang="en-IN" sz="1600" dirty="0"/>
            </a:br>
            <a:r>
              <a:rPr lang="en-IN" sz="1600" dirty="0"/>
              <a:t>and </a:t>
            </a:r>
            <a:r>
              <a:rPr lang="en-IN" sz="1600" b="1" dirty="0">
                <a:solidFill>
                  <a:srgbClr val="C00000"/>
                </a:solidFill>
              </a:rPr>
              <a:t>less customers coming to City</a:t>
            </a:r>
            <a:r>
              <a:rPr lang="en-IN" sz="1600" dirty="0"/>
              <a:t>.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more Inbound flights in the </a:t>
            </a:r>
            <a:r>
              <a:rPr lang="en-IN" sz="1600" b="1" dirty="0"/>
              <a:t>Late Evening and Night</a:t>
            </a:r>
            <a:r>
              <a:rPr lang="en-IN" sz="1600" dirty="0"/>
              <a:t>. </a:t>
            </a:r>
            <a:br>
              <a:rPr lang="en-IN" sz="1600" dirty="0"/>
            </a:br>
            <a:r>
              <a:rPr lang="en-IN" sz="1600" dirty="0"/>
              <a:t>Hence more customers coming to City and </a:t>
            </a:r>
            <a:r>
              <a:rPr lang="en-IN" sz="1600" b="1" dirty="0">
                <a:solidFill>
                  <a:srgbClr val="C00000"/>
                </a:solidFill>
              </a:rPr>
              <a:t>less customers going to Airport</a:t>
            </a:r>
            <a:r>
              <a:rPr lang="en-IN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40626-1D66-4DB2-AD62-A92D8AFB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6" y="1155469"/>
            <a:ext cx="6839662" cy="5577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56080-3184-4B06-A29A-30558B4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Supply Based on Location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56080-3184-4B06-A29A-30558B4B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78A1B-A07D-4387-9E0B-90355CC3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6" y="1496219"/>
            <a:ext cx="7583555" cy="4646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22FDD-5A2B-43CF-8934-D884BAB7F6FD}"/>
              </a:ext>
            </a:extLst>
          </p:cNvPr>
          <p:cNvSpPr txBox="1"/>
          <p:nvPr/>
        </p:nvSpPr>
        <p:spPr>
          <a:xfrm>
            <a:off x="7863847" y="1778925"/>
            <a:ext cx="41314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Airport to City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52.9% face Non-Availability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C00000"/>
                </a:solidFill>
              </a:rPr>
              <a:t>Shortage of cabs around Airport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City to Airport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30.4% requests Cancelled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C00000"/>
                </a:solidFill>
              </a:rPr>
              <a:t>Cabs denying services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26.7% face Non-Availability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C00000"/>
                </a:solidFill>
              </a:rPr>
              <a:t>Shortage of cabs in city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Demand and Supply Gap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2FDD-5A2B-43CF-8934-D884BAB7F6FD}"/>
              </a:ext>
            </a:extLst>
          </p:cNvPr>
          <p:cNvSpPr txBox="1"/>
          <p:nvPr/>
        </p:nvSpPr>
        <p:spPr>
          <a:xfrm>
            <a:off x="5960226" y="2651760"/>
            <a:ext cx="5835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Heatmaps show us that the responses to the demand is similar everyday throughout the available data.</a:t>
            </a:r>
          </a:p>
          <a:p>
            <a:endParaRPr lang="en-IN" sz="1600" b="1" u="sng" dirty="0"/>
          </a:p>
          <a:p>
            <a:r>
              <a:rPr lang="en-IN" sz="1600" dirty="0"/>
              <a:t>The bar graph also show us the following: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u="sng" dirty="0"/>
              <a:t>Airport to City </a:t>
            </a:r>
            <a:r>
              <a:rPr lang="en-IN" sz="1600" dirty="0"/>
              <a:t>(Late Evening and Night) :</a:t>
            </a:r>
            <a:endParaRPr lang="en-IN" sz="1600" b="1" u="sng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/>
              <a:t>High Demand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/>
              <a:t>Low Supply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rgbClr val="C00000"/>
                </a:solidFill>
              </a:rPr>
              <a:t>Not enough cabs go towards Airport to meet the demands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u="sng" dirty="0"/>
              <a:t>City to Airport </a:t>
            </a:r>
            <a:r>
              <a:rPr lang="en-IN" sz="1600" dirty="0"/>
              <a:t>(Early Morning and Morning) :</a:t>
            </a:r>
            <a:endParaRPr lang="en-IN" sz="1600" b="1" u="sng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/>
              <a:t>High Demand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/>
              <a:t>Low Supply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rgbClr val="C00000"/>
                </a:solidFill>
              </a:rPr>
              <a:t>Cabs denying services as not enough demand from Airport to meet the influx of cabs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rgbClr val="C00000"/>
                </a:solidFill>
              </a:rPr>
              <a:t>Also not enough cabs to meet the demand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2AC6C-E3EE-4CCD-B392-853CB5BA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4" y="1146935"/>
            <a:ext cx="4035769" cy="1180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5D4B7-1EE4-4BC8-BEE8-C855AEEE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5" y="1158475"/>
            <a:ext cx="4035769" cy="1180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187B9A-54A8-4A04-8407-BBBB5D52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17E62-6575-4F7C-9839-B90658B94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" y="2804684"/>
            <a:ext cx="5253406" cy="34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Demand and Supply Gap – The Reason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56080-3184-4B06-A29A-30558B4B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22FDD-5A2B-43CF-8934-D884BAB7F6FD}"/>
              </a:ext>
            </a:extLst>
          </p:cNvPr>
          <p:cNvSpPr txBox="1"/>
          <p:nvPr/>
        </p:nvSpPr>
        <p:spPr>
          <a:xfrm>
            <a:off x="7774769" y="1205340"/>
            <a:ext cx="41314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the reason for this supply-demand gap?</a:t>
            </a:r>
          </a:p>
          <a:p>
            <a:endParaRPr lang="en-IN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The flow of traffic is one-directional due to flight timings.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u="sng" dirty="0"/>
              <a:t>Early Morning and Morning</a:t>
            </a:r>
            <a:r>
              <a:rPr lang="en-IN" sz="1400" dirty="0"/>
              <a:t> : High demand from City, but low demand from Airport. Hence it’s risky/less opportunity for drivers to get return trip to City and the trips are cancelled.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u="sng" dirty="0"/>
              <a:t>Late Evening and Night </a:t>
            </a:r>
            <a:r>
              <a:rPr lang="en-IN" sz="1400" dirty="0"/>
              <a:t>: High demand from Airport but not enough cars around as less number of cars go towards airport in evening.</a:t>
            </a:r>
            <a:br>
              <a:rPr lang="en-IN" sz="1400" dirty="0"/>
            </a:br>
            <a:endParaRPr lang="en-IN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There is a shortage of cabs in general.</a:t>
            </a:r>
            <a:br>
              <a:rPr lang="en-IN" sz="1600" dirty="0"/>
            </a:br>
            <a:r>
              <a:rPr lang="en-IN" sz="1600" dirty="0"/>
              <a:t>At the peak times there is about </a:t>
            </a:r>
            <a:r>
              <a:rPr lang="en-IN" sz="1600" b="1" dirty="0"/>
              <a:t>26%</a:t>
            </a:r>
            <a:r>
              <a:rPr lang="en-IN" sz="1600" dirty="0"/>
              <a:t> chance of Non-Availability of cabs both to and from Airport.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5FB37-5837-4DD4-B7F5-5EC2F02C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7" y="1122963"/>
            <a:ext cx="7217655" cy="48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98215"/>
            <a:ext cx="11168742" cy="5011392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It was found the demand at peak times is mostly unidirectional and demand at destination around that was not enough for return trips for drivers.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It is recommended to provide incentives to drivers for trips to and from Airport during these rush hours (i.e. 5am to 11am and 5pm to 11pm).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During these rush hours customers can be charged higher for trips to and from Airport. </a:t>
            </a:r>
          </a:p>
          <a:p>
            <a:pPr lvl="1"/>
            <a:endParaRPr lang="en-IN" sz="1050" dirty="0"/>
          </a:p>
          <a:p>
            <a:r>
              <a:rPr lang="en-IN" sz="1600" dirty="0"/>
              <a:t>It was also observed that there is a shortage of cabs in general. </a:t>
            </a:r>
            <a:br>
              <a:rPr lang="en-IN" sz="1600" dirty="0"/>
            </a:br>
            <a:r>
              <a:rPr lang="en-IN" sz="1600" dirty="0"/>
              <a:t>Though the reason of shortage from Airport is not enough organic supply to the airport, </a:t>
            </a:r>
            <a:br>
              <a:rPr lang="en-IN" sz="1600" dirty="0"/>
            </a:br>
            <a:r>
              <a:rPr lang="en-IN" sz="1600" dirty="0"/>
              <a:t>but from city as well, overall about 26.7% requests face Non-Availability of cabs.</a:t>
            </a:r>
            <a:endParaRPr lang="en-IN" sz="105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Avg. Non-</a:t>
            </a:r>
            <a:r>
              <a:rPr lang="en-IN" sz="1400" dirty="0" err="1"/>
              <a:t>Availabilty</a:t>
            </a:r>
            <a:r>
              <a:rPr lang="en-IN" sz="1400" dirty="0"/>
              <a:t> hourly:</a:t>
            </a:r>
          </a:p>
          <a:p>
            <a:pPr lvl="2"/>
            <a:r>
              <a:rPr lang="en-IN" sz="1100" dirty="0"/>
              <a:t>Airport = 71</a:t>
            </a:r>
          </a:p>
          <a:p>
            <a:pPr lvl="2"/>
            <a:r>
              <a:rPr lang="en-IN" sz="1100" dirty="0"/>
              <a:t>City = 39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Hence based on the available data a new fleet of  40-70 cabs can added to Uber services.</a:t>
            </a:r>
          </a:p>
          <a:p>
            <a:pPr lvl="1"/>
            <a:endParaRPr lang="en-IN" sz="1050" dirty="0"/>
          </a:p>
          <a:p>
            <a:r>
              <a:rPr lang="en-IN" sz="1600" dirty="0"/>
              <a:t>The average time of travel is 52.4 minutes for these trips.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Incentive based on distance of trips will encourage drivers to take these trips. This would make a better financial sense for drivers.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400" dirty="0"/>
              <a:t>Accordingly longer trips should be charged.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sz="1600" dirty="0"/>
          </a:p>
          <a:p>
            <a:r>
              <a:rPr lang="en-IN" sz="1600" dirty="0"/>
              <a:t>Incentivising these trips will in turn meet more customer demands, resulting in better profits for Uber.</a:t>
            </a:r>
          </a:p>
          <a:p>
            <a:endParaRPr lang="en-IN" sz="1600" dirty="0"/>
          </a:p>
          <a:p>
            <a:r>
              <a:rPr lang="en-IN" sz="1600" dirty="0"/>
              <a:t>Educating drivers about these demand-supply gap.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55EE6-C564-459D-BF4F-DBCFA7E2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" y="6299636"/>
            <a:ext cx="513397" cy="5165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9A5F81-A463-4D33-AC95-5BC3A36B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07" y="1828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Possible Solutions and Recommendations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2380</TotalTime>
  <Words>493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Office Theme</vt:lpstr>
      <vt:lpstr>     Supply-Demand Gap Assignment Submission </vt:lpstr>
      <vt:lpstr>Abstract : UBER Demand-Supply Gap</vt:lpstr>
      <vt:lpstr>The Problem</vt:lpstr>
      <vt:lpstr>Overall Demand Based on Date and Time</vt:lpstr>
      <vt:lpstr>Demand Based on Time and Location</vt:lpstr>
      <vt:lpstr>Supply Based on Location</vt:lpstr>
      <vt:lpstr>Demand and Supply Gap</vt:lpstr>
      <vt:lpstr>Demand and Supply Gap – The Reason</vt:lpstr>
      <vt:lpstr>Possible Solutions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Anupam Majhi</cp:lastModifiedBy>
  <cp:revision>125</cp:revision>
  <dcterms:created xsi:type="dcterms:W3CDTF">2016-06-09T08:16:28Z</dcterms:created>
  <dcterms:modified xsi:type="dcterms:W3CDTF">2017-10-08T18:05:44Z</dcterms:modified>
</cp:coreProperties>
</file>