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49CF55-9D8E-4B07-A3D1-69245D82862A}">
          <p14:sldIdLst>
            <p14:sldId id="256"/>
            <p14:sldId id="257"/>
          </p14:sldIdLst>
        </p14:section>
        <p14:section name="Untitled Section" id="{5F3F4A9C-2985-4E54-ADEF-CAC506842873}">
          <p14:sldIdLst>
            <p14:sldId id="258"/>
            <p14:sldId id="259"/>
            <p14:sldId id="260"/>
            <p14:sldId id="267"/>
            <p14:sldId id="262"/>
            <p14:sldId id="268"/>
            <p14:sldId id="26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B9BD5"/>
    <a:srgbClr val="EA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4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Avg Investment (USD)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583333333333333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619-492F-9EB9-20E2112AE054}"/>
                </c:ext>
              </c:extLst>
            </c:dLbl>
            <c:dLbl>
              <c:idx val="1"/>
              <c:layout>
                <c:manualLayout>
                  <c:x val="0.11111111111111106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619-492F-9EB9-20E2112AE054}"/>
                </c:ext>
              </c:extLst>
            </c:dLbl>
            <c:dLbl>
              <c:idx val="2"/>
              <c:layout>
                <c:manualLayout>
                  <c:x val="9.7222222222222224E-2"/>
                  <c:y val="-8.4875562720133283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619-492F-9EB9-20E2112AE054}"/>
                </c:ext>
              </c:extLst>
            </c:dLbl>
            <c:dLbl>
              <c:idx val="3"/>
              <c:layout>
                <c:manualLayout>
                  <c:x val="0.40277777777777779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619-492F-9EB9-20E2112AE0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Venture</c:v>
                </c:pt>
                <c:pt idx="1">
                  <c:v>Angel</c:v>
                </c:pt>
                <c:pt idx="2">
                  <c:v>Seed</c:v>
                </c:pt>
                <c:pt idx="3">
                  <c:v>Private Equity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11748949</c:v>
                </c:pt>
                <c:pt idx="1">
                  <c:v>958694.5</c:v>
                </c:pt>
                <c:pt idx="2">
                  <c:v>719818</c:v>
                </c:pt>
                <c:pt idx="3">
                  <c:v>73308593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19-492F-9EB9-20E2112AE0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19881080"/>
        <c:axId val="819881408"/>
      </c:barChart>
      <c:catAx>
        <c:axId val="819881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881408"/>
        <c:crosses val="autoZero"/>
        <c:auto val="1"/>
        <c:lblAlgn val="ctr"/>
        <c:lblOffset val="100"/>
        <c:noMultiLvlLbl val="0"/>
      </c:catAx>
      <c:valAx>
        <c:axId val="819881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881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Investment (USD)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1"/>
            <c:invertIfNegative val="0"/>
            <c:bubble3D val="0"/>
            <c:spPr>
              <a:solidFill>
                <a:srgbClr val="000000">
                  <a:alpha val="38039"/>
                </a:srgb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3883-495F-8696-98F1C68EB0A4}"/>
              </c:ext>
            </c:extLst>
          </c:dPt>
          <c:dPt>
            <c:idx val="5"/>
            <c:invertIfNegative val="0"/>
            <c:bubble3D val="0"/>
            <c:spPr>
              <a:solidFill>
                <a:srgbClr val="000000">
                  <a:alpha val="36863"/>
                </a:srgb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3883-495F-8696-98F1C68EB0A4}"/>
              </c:ext>
            </c:extLst>
          </c:dPt>
          <c:dPt>
            <c:idx val="6"/>
            <c:invertIfNegative val="0"/>
            <c:bubble3D val="0"/>
            <c:spPr>
              <a:solidFill>
                <a:srgbClr val="000000">
                  <a:alpha val="38824"/>
                </a:srgb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3883-495F-8696-98F1C68EB0A4}"/>
              </c:ext>
            </c:extLst>
          </c:dPt>
          <c:dPt>
            <c:idx val="7"/>
            <c:invertIfNegative val="0"/>
            <c:bubble3D val="0"/>
            <c:spPr>
              <a:solidFill>
                <a:srgbClr val="000000">
                  <a:alpha val="40000"/>
                </a:srgb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6-3883-495F-8696-98F1C68EB0A4}"/>
              </c:ext>
            </c:extLst>
          </c:dPt>
          <c:dPt>
            <c:idx val="8"/>
            <c:invertIfNegative val="0"/>
            <c:bubble3D val="0"/>
            <c:spPr>
              <a:solidFill>
                <a:srgbClr val="000000">
                  <a:alpha val="40000"/>
                </a:srgb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3883-495F-8696-98F1C68EB0A4}"/>
              </c:ext>
            </c:extLst>
          </c:dPt>
          <c:cat>
            <c:strRef>
              <c:f>Sheet1!$A$2:$A$10</c:f>
              <c:strCache>
                <c:ptCount val="9"/>
                <c:pt idx="0">
                  <c:v>USA</c:v>
                </c:pt>
                <c:pt idx="1">
                  <c:v>CHN</c:v>
                </c:pt>
                <c:pt idx="2">
                  <c:v>GBR</c:v>
                </c:pt>
                <c:pt idx="3">
                  <c:v>IND</c:v>
                </c:pt>
                <c:pt idx="4">
                  <c:v>CAN</c:v>
                </c:pt>
                <c:pt idx="5">
                  <c:v>FRA</c:v>
                </c:pt>
                <c:pt idx="6">
                  <c:v>ISR</c:v>
                </c:pt>
                <c:pt idx="7">
                  <c:v>DEU</c:v>
                </c:pt>
                <c:pt idx="8">
                  <c:v>JPN</c:v>
                </c:pt>
              </c:strCache>
            </c:strRef>
          </c:cat>
          <c:val>
            <c:numRef>
              <c:f>Sheet1!$B$2:$B$10</c:f>
              <c:numCache>
                <c:formatCode>0</c:formatCode>
                <c:ptCount val="9"/>
                <c:pt idx="0">
                  <c:v>422510842796</c:v>
                </c:pt>
                <c:pt idx="1">
                  <c:v>39835418773</c:v>
                </c:pt>
                <c:pt idx="2">
                  <c:v>20245627416</c:v>
                </c:pt>
                <c:pt idx="3">
                  <c:v>14391858718</c:v>
                </c:pt>
                <c:pt idx="4">
                  <c:v>9583332317</c:v>
                </c:pt>
                <c:pt idx="5">
                  <c:v>7259536732</c:v>
                </c:pt>
                <c:pt idx="6">
                  <c:v>6907514579</c:v>
                </c:pt>
                <c:pt idx="7">
                  <c:v>6346959822</c:v>
                </c:pt>
                <c:pt idx="8">
                  <c:v>3363676611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83-495F-8696-98F1C68EB0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92997736"/>
        <c:axId val="592990848"/>
        <c:axId val="0"/>
      </c:bar3DChart>
      <c:catAx>
        <c:axId val="592997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990848"/>
        <c:crosses val="autoZero"/>
        <c:auto val="1"/>
        <c:lblAlgn val="ctr"/>
        <c:lblOffset val="100"/>
        <c:noMultiLvlLbl val="0"/>
      </c:catAx>
      <c:valAx>
        <c:axId val="59299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997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31-08-2017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31-08-2017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31-08-2017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Name: ZEN’DS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Anupam Majhi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/>
              <a:t>Lijo</a:t>
            </a:r>
            <a:r>
              <a:rPr lang="en-IN" sz="1800" dirty="0"/>
              <a:t> Thomas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Hari </a:t>
            </a:r>
            <a:r>
              <a:rPr lang="en-IN" sz="1800" dirty="0" err="1"/>
              <a:t>Nyshadam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/>
              <a:t>Snigdh</a:t>
            </a:r>
            <a:r>
              <a:rPr lang="en-IN" sz="1800" dirty="0"/>
              <a:t> </a:t>
            </a:r>
            <a:r>
              <a:rPr lang="en-IN" sz="1800" dirty="0" err="1"/>
              <a:t>Shwetank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dirty="0"/>
              <a:t>The type of fund to invest in is the “Ventures”</a:t>
            </a:r>
          </a:p>
          <a:p>
            <a:pPr lvl="1"/>
            <a:r>
              <a:rPr lang="en-IN" sz="1000" dirty="0"/>
              <a:t>Meets Spark Funds’ range criteria</a:t>
            </a:r>
          </a:p>
          <a:p>
            <a:pPr lvl="1"/>
            <a:r>
              <a:rPr lang="en-IN" sz="1000" dirty="0"/>
              <a:t>Has the highest total investment among the for chosen types.</a:t>
            </a:r>
          </a:p>
          <a:p>
            <a:pPr lvl="1"/>
            <a:r>
              <a:rPr lang="en-IN" sz="1000" dirty="0"/>
              <a:t>Best type among the four investment types preferred.</a:t>
            </a:r>
          </a:p>
          <a:p>
            <a:pPr lvl="1"/>
            <a:endParaRPr lang="en-IN" sz="1000" dirty="0"/>
          </a:p>
          <a:p>
            <a:r>
              <a:rPr lang="en-IN" sz="1400" dirty="0"/>
              <a:t>The Venture investment in the “Others” sector is the highest among all the top 3 countries.</a:t>
            </a:r>
          </a:p>
          <a:p>
            <a:r>
              <a:rPr lang="en-IN" sz="1400" dirty="0"/>
              <a:t>It is followed by “Social, Finance, Analytics, Advertising” sector, which seconds in all the top 3 countries.</a:t>
            </a:r>
          </a:p>
          <a:p>
            <a:r>
              <a:rPr lang="en-IN" sz="1400" dirty="0"/>
              <a:t>“Cleantech / Semiconductors” sector is another third place winner among these sectors in USA and GBR, whereas “News, Search and Messaging” sector wins the third place in IND.</a:t>
            </a:r>
          </a:p>
          <a:p>
            <a:endParaRPr lang="en-IN" sz="1400" dirty="0"/>
          </a:p>
          <a:p>
            <a:pPr marL="0" indent="0">
              <a:buNone/>
            </a:pPr>
            <a:r>
              <a:rPr lang="en-IN" sz="1400" dirty="0"/>
              <a:t>Hence we can recommend a Venture investment in these sectors.</a:t>
            </a:r>
          </a:p>
          <a:p>
            <a:pPr marL="0" indent="0">
              <a:buNone/>
            </a:pPr>
            <a:r>
              <a:rPr lang="en-IN" sz="1400" dirty="0"/>
              <a:t>USA wins when it comes to amount of investment and number of investments by far.</a:t>
            </a:r>
          </a:p>
          <a:p>
            <a:pPr marL="0" indent="0">
              <a:buNone/>
            </a:pPr>
            <a:r>
              <a:rPr lang="en-IN" sz="1400" dirty="0"/>
              <a:t>Investing in USA seems to be a good starter. However GBR and IND have almost the same opportunity.</a:t>
            </a:r>
          </a:p>
          <a:p>
            <a:pPr marL="0" indent="0">
              <a:buNone/>
            </a:pPr>
            <a:r>
              <a:rPr lang="en-IN" sz="1400" dirty="0"/>
              <a:t>Considering India’s growth in the last few years, IND seems to be a great country </a:t>
            </a:r>
            <a:r>
              <a:rPr lang="en-IN" sz="1400"/>
              <a:t>to invest in.</a:t>
            </a:r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400" b="1" u="sng" dirty="0"/>
              <a:t>Business Objective</a:t>
            </a:r>
          </a:p>
          <a:p>
            <a:pPr marL="0" indent="0">
              <a:buNone/>
            </a:pPr>
            <a:r>
              <a:rPr lang="en-IN" sz="1400" dirty="0"/>
              <a:t>To identify the best sectors, countries, and a suitable investment type for making investments.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b="1" u="sng" dirty="0"/>
              <a:t>Strategy</a:t>
            </a:r>
            <a:r>
              <a:rPr lang="en-IN" sz="1400" u="sng" dirty="0"/>
              <a:t> </a:t>
            </a:r>
          </a:p>
          <a:p>
            <a:pPr marL="0" indent="0">
              <a:buNone/>
            </a:pPr>
            <a:r>
              <a:rPr lang="en-IN" sz="1400" dirty="0"/>
              <a:t>To invest where most of the investors are investing.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b="1" u="sng" dirty="0"/>
              <a:t>Goals of Data Analysis</a:t>
            </a:r>
          </a:p>
          <a:p>
            <a:r>
              <a:rPr lang="en-IN" sz="1400" b="1" i="1" dirty="0"/>
              <a:t>Investment type analysis</a:t>
            </a:r>
            <a:r>
              <a:rPr lang="en-IN" sz="1400" dirty="0"/>
              <a:t>: Understanding investments in different categories to help Spark Funds decide on the best suited investment for the strategy.</a:t>
            </a:r>
          </a:p>
          <a:p>
            <a:r>
              <a:rPr lang="en-IN" sz="1400" b="1" i="1" dirty="0"/>
              <a:t>Country analysis</a:t>
            </a:r>
            <a:r>
              <a:rPr lang="en-IN" sz="1400" dirty="0"/>
              <a:t>: Understanding which countries have had the most investments in the past.</a:t>
            </a:r>
          </a:p>
          <a:p>
            <a:r>
              <a:rPr lang="en-IN" sz="1400" b="1" i="1" dirty="0"/>
              <a:t>Sector analysis</a:t>
            </a:r>
            <a:r>
              <a:rPr lang="en-IN" sz="1400" dirty="0"/>
              <a:t>: Understanding the distribution of investments across the eight main sectors.</a:t>
            </a:r>
          </a:p>
          <a:p>
            <a:endParaRPr lang="en-IN" sz="1400" dirty="0"/>
          </a:p>
          <a:p>
            <a:pPr marL="0" indent="0">
              <a:buNone/>
            </a:pPr>
            <a:r>
              <a:rPr lang="en-IN" sz="1400" b="1" u="sng" dirty="0"/>
              <a:t>Investment Constraints</a:t>
            </a:r>
          </a:p>
          <a:p>
            <a:r>
              <a:rPr lang="en-IN" sz="1400" dirty="0"/>
              <a:t>Invest between 5 to 15 million USD per round of investment.</a:t>
            </a:r>
          </a:p>
          <a:p>
            <a:r>
              <a:rPr lang="en-IN" sz="1400" dirty="0"/>
              <a:t>Invest only in English-speaking countries because of the ease of communication with the companies.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Abstract – Spark Funds Investment Decision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Problem Solving Methodology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71DF9A-2A70-4A08-8814-B1F7E08E54C7}"/>
              </a:ext>
            </a:extLst>
          </p:cNvPr>
          <p:cNvSpPr/>
          <p:nvPr/>
        </p:nvSpPr>
        <p:spPr>
          <a:xfrm>
            <a:off x="498762" y="1745672"/>
            <a:ext cx="2299855" cy="1006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IN" sz="1600" dirty="0"/>
              <a:t>Business Understanding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B7135C-A5CB-482E-8FA7-9EE5BA3B39F2}"/>
              </a:ext>
            </a:extLst>
          </p:cNvPr>
          <p:cNvSpPr/>
          <p:nvPr/>
        </p:nvSpPr>
        <p:spPr>
          <a:xfrm>
            <a:off x="3352799" y="1745672"/>
            <a:ext cx="2844801" cy="159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sz="1600" dirty="0"/>
              <a:t>Understand Data</a:t>
            </a:r>
          </a:p>
          <a:p>
            <a:pPr algn="ctr"/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Collect relevant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Describe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Explore data by plotting 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Check data quality</a:t>
            </a:r>
          </a:p>
        </p:txBody>
      </p: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39AD200E-7705-4F44-8DF1-1AEDB36703C7}"/>
              </a:ext>
            </a:extLst>
          </p:cNvPr>
          <p:cNvSpPr/>
          <p:nvPr/>
        </p:nvSpPr>
        <p:spPr>
          <a:xfrm>
            <a:off x="535706" y="3223491"/>
            <a:ext cx="2225965" cy="738909"/>
          </a:xfrm>
          <a:prstGeom prst="flowChartInputOutp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Business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Data Analysis Goals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2633D2-EF18-4C72-8FE5-311D69AFDA99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flipH="1">
            <a:off x="1648689" y="2752436"/>
            <a:ext cx="1" cy="471055"/>
          </a:xfrm>
          <a:prstGeom prst="straightConnector1">
            <a:avLst/>
          </a:prstGeom>
          <a:ln>
            <a:solidFill>
              <a:schemeClr val="accent4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BE4545-A729-4F0C-B7F3-F591DE8F012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798617" y="2249054"/>
            <a:ext cx="554182" cy="0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ata 22">
            <a:extLst>
              <a:ext uri="{FF2B5EF4-FFF2-40B4-BE49-F238E27FC236}">
                <a16:creationId xmlns:a16="http://schemas.microsoft.com/office/drawing/2014/main" id="{55A5CF91-8DB2-4D29-9EB9-2BAC95A0C1E2}"/>
              </a:ext>
            </a:extLst>
          </p:cNvPr>
          <p:cNvSpPr/>
          <p:nvPr/>
        </p:nvSpPr>
        <p:spPr>
          <a:xfrm>
            <a:off x="3348179" y="3925454"/>
            <a:ext cx="1427020" cy="738909"/>
          </a:xfrm>
          <a:prstGeom prst="flowChartInputOutp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Datasets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B6DABB-AE26-4318-910F-F1CCB23A62C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061689" y="3343564"/>
            <a:ext cx="0" cy="581890"/>
          </a:xfrm>
          <a:prstGeom prst="straightConnector1">
            <a:avLst/>
          </a:prstGeom>
          <a:ln>
            <a:solidFill>
              <a:schemeClr val="accent4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9FDF2C4-720B-4D3D-AD80-B6822D45FF09}"/>
              </a:ext>
            </a:extLst>
          </p:cNvPr>
          <p:cNvSpPr/>
          <p:nvPr/>
        </p:nvSpPr>
        <p:spPr>
          <a:xfrm>
            <a:off x="6751782" y="1745672"/>
            <a:ext cx="2844801" cy="159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sz="1600" dirty="0"/>
              <a:t>Data Preparation</a:t>
            </a:r>
          </a:p>
          <a:p>
            <a:pPr algn="ctr"/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Select relevant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Clean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Construct: Derive new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Integrate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Format Data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184058-D2D1-4E16-83AD-C96DE52604C5}"/>
              </a:ext>
            </a:extLst>
          </p:cNvPr>
          <p:cNvCxnSpPr>
            <a:cxnSpLocks/>
          </p:cNvCxnSpPr>
          <p:nvPr/>
        </p:nvCxnSpPr>
        <p:spPr>
          <a:xfrm>
            <a:off x="6197600" y="2249054"/>
            <a:ext cx="554182" cy="0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3A24465-2C2C-4F59-A234-81FC26DE95BF}"/>
              </a:ext>
            </a:extLst>
          </p:cNvPr>
          <p:cNvSpPr/>
          <p:nvPr/>
        </p:nvSpPr>
        <p:spPr>
          <a:xfrm>
            <a:off x="9287494" y="3925454"/>
            <a:ext cx="1726541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sz="1600" dirty="0"/>
              <a:t>Data Modelling</a:t>
            </a:r>
            <a:endParaRPr lang="en-IN" sz="1400" dirty="0"/>
          </a:p>
          <a:p>
            <a:pPr algn="ctr"/>
            <a:r>
              <a:rPr lang="en-IN" sz="1600" dirty="0"/>
              <a:t>And</a:t>
            </a:r>
          </a:p>
          <a:p>
            <a:pPr algn="ctr"/>
            <a:r>
              <a:rPr lang="en-IN" sz="1600" dirty="0"/>
              <a:t>Analysis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678F9E6-8B18-4637-8202-3E7EDA60C290}"/>
              </a:ext>
            </a:extLst>
          </p:cNvPr>
          <p:cNvCxnSpPr>
            <a:cxnSpLocks/>
            <a:stCxn id="32" idx="2"/>
          </p:cNvCxnSpPr>
          <p:nvPr/>
        </p:nvCxnSpPr>
        <p:spPr>
          <a:xfrm rot="5400000">
            <a:off x="6085274" y="2007493"/>
            <a:ext cx="752838" cy="3424980"/>
          </a:xfrm>
          <a:prstGeom prst="bentConnector2">
            <a:avLst/>
          </a:prstGeom>
          <a:ln>
            <a:solidFill>
              <a:schemeClr val="accent4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6D76806-B16E-4875-98C8-28D226844EC8}"/>
              </a:ext>
            </a:extLst>
          </p:cNvPr>
          <p:cNvCxnSpPr>
            <a:cxnSpLocks/>
            <a:stCxn id="34" idx="1"/>
            <a:endCxn id="23" idx="5"/>
          </p:cNvCxnSpPr>
          <p:nvPr/>
        </p:nvCxnSpPr>
        <p:spPr>
          <a:xfrm flipH="1" flipV="1">
            <a:off x="4632497" y="4294909"/>
            <a:ext cx="4654997" cy="36945"/>
          </a:xfrm>
          <a:prstGeom prst="straightConnector1">
            <a:avLst/>
          </a:prstGeom>
          <a:ln>
            <a:solidFill>
              <a:schemeClr val="accent4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2554B48-68DB-41DA-8047-DDFABAFAECA3}"/>
              </a:ext>
            </a:extLst>
          </p:cNvPr>
          <p:cNvCxnSpPr>
            <a:cxnSpLocks/>
            <a:endCxn id="34" idx="0"/>
          </p:cNvCxnSpPr>
          <p:nvPr/>
        </p:nvCxnSpPr>
        <p:spPr>
          <a:xfrm rot="16200000" flipH="1">
            <a:off x="9035476" y="2810165"/>
            <a:ext cx="1676398" cy="554180"/>
          </a:xfrm>
          <a:prstGeom prst="bentConnector3">
            <a:avLst>
              <a:gd name="adj1" fmla="val 964"/>
            </a:avLst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Decision 46">
            <a:extLst>
              <a:ext uri="{FF2B5EF4-FFF2-40B4-BE49-F238E27FC236}">
                <a16:creationId xmlns:a16="http://schemas.microsoft.com/office/drawing/2014/main" id="{F04F18F3-F160-40CD-8AB7-759E4D870343}"/>
              </a:ext>
            </a:extLst>
          </p:cNvPr>
          <p:cNvSpPr/>
          <p:nvPr/>
        </p:nvSpPr>
        <p:spPr>
          <a:xfrm>
            <a:off x="9079351" y="5223174"/>
            <a:ext cx="2140857" cy="88669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Model Evaluation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330B9B4-3282-4E28-82B1-53081C54141C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10149779" y="4747490"/>
            <a:ext cx="1" cy="475684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7823FA7-7DD5-4828-97A3-B9157DF914E9}"/>
              </a:ext>
            </a:extLst>
          </p:cNvPr>
          <p:cNvCxnSpPr>
            <a:cxnSpLocks/>
            <a:stCxn id="47" idx="3"/>
            <a:endCxn id="34" idx="3"/>
          </p:cNvCxnSpPr>
          <p:nvPr/>
        </p:nvCxnSpPr>
        <p:spPr>
          <a:xfrm flipH="1" flipV="1">
            <a:off x="11014035" y="4331854"/>
            <a:ext cx="206173" cy="1334666"/>
          </a:xfrm>
          <a:prstGeom prst="bentConnector3">
            <a:avLst>
              <a:gd name="adj1" fmla="val -195996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FE18F1-75DF-4CE0-AEA4-FED7C476EF39}"/>
              </a:ext>
            </a:extLst>
          </p:cNvPr>
          <p:cNvCxnSpPr>
            <a:cxnSpLocks/>
          </p:cNvCxnSpPr>
          <p:nvPr/>
        </p:nvCxnSpPr>
        <p:spPr>
          <a:xfrm flipH="1">
            <a:off x="8395855" y="5666519"/>
            <a:ext cx="68349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C3C71CD-5AE6-4F12-8E91-A00E6B2D6D5C}"/>
              </a:ext>
            </a:extLst>
          </p:cNvPr>
          <p:cNvSpPr/>
          <p:nvPr/>
        </p:nvSpPr>
        <p:spPr>
          <a:xfrm>
            <a:off x="5551053" y="4895348"/>
            <a:ext cx="2844801" cy="15978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IN" sz="1600" dirty="0"/>
              <a:t>Create Reports and Generate Results </a:t>
            </a:r>
          </a:p>
          <a:p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Analyse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Investment Type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Investment Types were limited to four types as per Spark Funds’ preference:</a:t>
            </a:r>
          </a:p>
          <a:p>
            <a:r>
              <a:rPr lang="en-IN" sz="1400" dirty="0"/>
              <a:t>Venture</a:t>
            </a:r>
          </a:p>
          <a:p>
            <a:r>
              <a:rPr lang="en-IN" sz="1400" dirty="0"/>
              <a:t>Angel</a:t>
            </a:r>
          </a:p>
          <a:p>
            <a:r>
              <a:rPr lang="en-IN" sz="1400" dirty="0"/>
              <a:t>Seed</a:t>
            </a:r>
          </a:p>
          <a:p>
            <a:r>
              <a:rPr lang="en-IN" sz="1400" dirty="0"/>
              <a:t>Private Equity</a:t>
            </a:r>
          </a:p>
          <a:p>
            <a:endParaRPr lang="en-IN" sz="1400" dirty="0"/>
          </a:p>
          <a:p>
            <a:pPr marL="0" indent="0">
              <a:buNone/>
            </a:pPr>
            <a:r>
              <a:rPr lang="en-IN" sz="1400" dirty="0"/>
              <a:t>The highest average investments are made in “Private Equity”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Spark Funds’ desired investment range per round : </a:t>
            </a:r>
            <a:r>
              <a:rPr lang="en-IN" sz="1400" b="1" dirty="0"/>
              <a:t>5 to 15 million </a:t>
            </a:r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r>
              <a:rPr lang="en-IN" sz="1400" b="1" dirty="0"/>
              <a:t>Venture </a:t>
            </a:r>
            <a:r>
              <a:rPr lang="en-IN" sz="1400" dirty="0"/>
              <a:t>funding is the suitable type in this case.</a:t>
            </a:r>
            <a:endParaRPr lang="en-IN" sz="1400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7BDC8C1-62E0-4B7F-AC3D-EE30F4379F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7606418"/>
              </p:ext>
            </p:extLst>
          </p:nvPr>
        </p:nvGraphicFramePr>
        <p:xfrm>
          <a:off x="6225836" y="23906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B5DA70F-4B85-416F-920C-30B9EB650343}"/>
              </a:ext>
            </a:extLst>
          </p:cNvPr>
          <p:cNvSpPr/>
          <p:nvPr/>
        </p:nvSpPr>
        <p:spPr>
          <a:xfrm>
            <a:off x="7269023" y="2872509"/>
            <a:ext cx="434109" cy="1976582"/>
          </a:xfrm>
          <a:prstGeom prst="rect">
            <a:avLst/>
          </a:prstGeom>
          <a:solidFill>
            <a:srgbClr val="EA4646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Country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Countries have been filtered based on:</a:t>
            </a:r>
          </a:p>
          <a:p>
            <a:r>
              <a:rPr lang="en-IN" sz="1400" dirty="0"/>
              <a:t>Investment type : Venture</a:t>
            </a:r>
          </a:p>
          <a:p>
            <a:r>
              <a:rPr lang="en-IN" sz="1400" dirty="0"/>
              <a:t>Total Investment in the country</a:t>
            </a:r>
          </a:p>
          <a:p>
            <a:endParaRPr lang="en-IN" sz="1400" dirty="0"/>
          </a:p>
          <a:p>
            <a:pPr marL="0" indent="0">
              <a:buNone/>
            </a:pPr>
            <a:r>
              <a:rPr lang="en-IN" sz="1400" dirty="0"/>
              <a:t>These are the Top 9 countries based on total investment: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Based on language preference as English, few countries are excluded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7CBB824-80DE-4BCF-8B63-B5688B465C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6806017"/>
              </p:ext>
            </p:extLst>
          </p:nvPr>
        </p:nvGraphicFramePr>
        <p:xfrm>
          <a:off x="7001691" y="26554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29D622A-9E5F-49D2-895C-F1DE2F37B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104765"/>
              </p:ext>
            </p:extLst>
          </p:nvPr>
        </p:nvGraphicFramePr>
        <p:xfrm>
          <a:off x="533218" y="3562075"/>
          <a:ext cx="1979073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641">
                  <a:extLst>
                    <a:ext uri="{9D8B030D-6E8A-4147-A177-3AD203B41FA5}">
                      <a16:colId xmlns:a16="http://schemas.microsoft.com/office/drawing/2014/main" val="1237943043"/>
                    </a:ext>
                  </a:extLst>
                </a:gridCol>
                <a:gridCol w="1437432">
                  <a:extLst>
                    <a:ext uri="{9D8B030D-6E8A-4147-A177-3AD203B41FA5}">
                      <a16:colId xmlns:a16="http://schemas.microsoft.com/office/drawing/2014/main" val="34383223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Country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 Investment (USD)</a:t>
                      </a:r>
                      <a:endParaRPr lang="en-IN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3838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USA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422510842796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60316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CHN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39835418773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8586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GBR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20245627416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6480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IND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14391858718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17630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CAN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9583332317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49257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FRA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7259536732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30984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ISR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6907514579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1807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DEU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6346959822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35761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JPN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3363676611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1107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Sector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Based on the top 3 countries i.e.</a:t>
            </a:r>
          </a:p>
          <a:p>
            <a:r>
              <a:rPr lang="en-IN" sz="1400" dirty="0"/>
              <a:t>USA</a:t>
            </a:r>
          </a:p>
          <a:p>
            <a:r>
              <a:rPr lang="en-IN" sz="1400" dirty="0"/>
              <a:t>GBR</a:t>
            </a:r>
          </a:p>
          <a:p>
            <a:r>
              <a:rPr lang="en-IN" sz="1400" dirty="0"/>
              <a:t>IND</a:t>
            </a:r>
          </a:p>
          <a:p>
            <a:endParaRPr lang="en-IN" sz="1400" dirty="0"/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 </a:t>
            </a:r>
            <a:r>
              <a:rPr lang="en-IN" sz="1400" b="1" dirty="0"/>
              <a:t>Others</a:t>
            </a:r>
            <a:r>
              <a:rPr lang="en-IN" sz="1400" dirty="0"/>
              <a:t> Sector is the most number of times invested sector in all top 3 countries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 </a:t>
            </a:r>
            <a:r>
              <a:rPr lang="en-IN" sz="1400" b="1" dirty="0"/>
              <a:t>Social, Finance, Analytics, Advertising </a:t>
            </a:r>
            <a:r>
              <a:rPr lang="en-IN" sz="1400" dirty="0"/>
              <a:t>Sector holds the second place in all top 3 countries.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 </a:t>
            </a:r>
            <a:r>
              <a:rPr lang="en-IN" sz="1400" b="1" dirty="0"/>
              <a:t>Cleantech / Semiconductors</a:t>
            </a:r>
            <a:r>
              <a:rPr lang="en-IN" sz="1400" dirty="0"/>
              <a:t> holds 3</a:t>
            </a:r>
            <a:r>
              <a:rPr lang="en-IN" sz="1400" baseline="30000" dirty="0"/>
              <a:t>rd</a:t>
            </a:r>
            <a:r>
              <a:rPr lang="en-IN" sz="1400" dirty="0"/>
              <a:t> place in USA and GBR, whereas in IND the </a:t>
            </a:r>
            <a:r>
              <a:rPr lang="en-IN" sz="1400" b="1" dirty="0"/>
              <a:t>News, Search and Messaging </a:t>
            </a:r>
            <a:r>
              <a:rPr lang="en-IN" sz="1400" dirty="0"/>
              <a:t>category holds 3</a:t>
            </a:r>
            <a:r>
              <a:rPr lang="en-IN" sz="1400" baseline="30000" dirty="0"/>
              <a:t>rd</a:t>
            </a:r>
            <a:r>
              <a:rPr lang="en-IN" sz="1400" dirty="0"/>
              <a:t> place.</a:t>
            </a:r>
          </a:p>
          <a:p>
            <a:pPr marL="342900" indent="-342900">
              <a:buFont typeface="+mj-lt"/>
              <a:buAutoNum type="arabicPeriod"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6EFE71-C022-43EF-B390-7936098E7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250150"/>
              </p:ext>
            </p:extLst>
          </p:nvPr>
        </p:nvGraphicFramePr>
        <p:xfrm>
          <a:off x="876006" y="4674607"/>
          <a:ext cx="6152868" cy="5560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1818">
                  <a:extLst>
                    <a:ext uri="{9D8B030D-6E8A-4147-A177-3AD203B41FA5}">
                      <a16:colId xmlns:a16="http://schemas.microsoft.com/office/drawing/2014/main" val="2942441785"/>
                    </a:ext>
                  </a:extLst>
                </a:gridCol>
                <a:gridCol w="1330350">
                  <a:extLst>
                    <a:ext uri="{9D8B030D-6E8A-4147-A177-3AD203B41FA5}">
                      <a16:colId xmlns:a16="http://schemas.microsoft.com/office/drawing/2014/main" val="2769918597"/>
                    </a:ext>
                  </a:extLst>
                </a:gridCol>
                <a:gridCol w="1330350">
                  <a:extLst>
                    <a:ext uri="{9D8B030D-6E8A-4147-A177-3AD203B41FA5}">
                      <a16:colId xmlns:a16="http://schemas.microsoft.com/office/drawing/2014/main" val="671961699"/>
                    </a:ext>
                  </a:extLst>
                </a:gridCol>
                <a:gridCol w="1330350">
                  <a:extLst>
                    <a:ext uri="{9D8B030D-6E8A-4147-A177-3AD203B41FA5}">
                      <a16:colId xmlns:a16="http://schemas.microsoft.com/office/drawing/2014/main" val="1523881150"/>
                    </a:ext>
                  </a:extLst>
                </a:gridCol>
              </a:tblGrid>
              <a:tr h="185351"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GBR</a:t>
                      </a: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</a:t>
                      </a:r>
                    </a:p>
                  </a:txBody>
                  <a:tcPr marL="9268" marR="9268" marT="9268" marB="0" anchor="b"/>
                </a:tc>
                <a:extLst>
                  <a:ext uri="{0D108BD9-81ED-4DB2-BD59-A6C34878D82A}">
                    <a16:rowId xmlns:a16="http://schemas.microsoft.com/office/drawing/2014/main" val="724457413"/>
                  </a:ext>
                </a:extLst>
              </a:tr>
              <a:tr h="18535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Total number of Investments (count)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12150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628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330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extLst>
                  <a:ext uri="{0D108BD9-81ED-4DB2-BD59-A6C34878D82A}">
                    <a16:rowId xmlns:a16="http://schemas.microsoft.com/office/drawing/2014/main" val="3827537684"/>
                  </a:ext>
                </a:extLst>
              </a:tr>
              <a:tr h="18535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Total amount of investment (USD)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108531347515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5436843539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2976543602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8" marR="9268" marT="9268" marB="0" anchor="b"/>
                </a:tc>
                <a:extLst>
                  <a:ext uri="{0D108BD9-81ED-4DB2-BD59-A6C34878D82A}">
                    <a16:rowId xmlns:a16="http://schemas.microsoft.com/office/drawing/2014/main" val="883042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B7565E-2A24-4398-BC04-A9D677E79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784" y="407324"/>
            <a:ext cx="7829278" cy="645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E627580-0E21-47E0-B2D6-0F3B2FD65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69" y="457200"/>
            <a:ext cx="9243753" cy="639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6DA317-6685-4C1B-BD3D-1E98E8136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243" y="288445"/>
            <a:ext cx="9071230" cy="656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1829</TotalTime>
  <Words>622</Words>
  <Application>Microsoft Office PowerPoint</Application>
  <PresentationFormat>Widescreen</PresentationFormat>
  <Paragraphs>134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INVESTMENT CASE STUDY  SUBMISSION</vt:lpstr>
      <vt:lpstr> Abstract – Spark Funds Investment Decision</vt:lpstr>
      <vt:lpstr> Problem Solving Methodology</vt:lpstr>
      <vt:lpstr> Investment Type Analysis</vt:lpstr>
      <vt:lpstr> Country Analysis</vt:lpstr>
      <vt:lpstr> Sector Analysis</vt:lpstr>
      <vt:lpstr>PowerPoint Presentation</vt:lpstr>
      <vt:lpstr>PowerPoint Presentation</vt:lpstr>
      <vt:lpstr>PowerPoint Presentation</vt:lpstr>
      <vt:lpstr>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Anupam Majhi</cp:lastModifiedBy>
  <cp:revision>58</cp:revision>
  <dcterms:created xsi:type="dcterms:W3CDTF">2016-06-09T08:16:28Z</dcterms:created>
  <dcterms:modified xsi:type="dcterms:W3CDTF">2017-09-01T15:38:41Z</dcterms:modified>
</cp:coreProperties>
</file>