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0" r:id="rId3"/>
    <p:sldId id="258" r:id="rId4"/>
    <p:sldId id="272" r:id="rId5"/>
    <p:sldId id="273" r:id="rId6"/>
    <p:sldId id="277" r:id="rId7"/>
    <p:sldId id="275" r:id="rId8"/>
    <p:sldId id="274" r:id="rId9"/>
    <p:sldId id="259" r:id="rId10"/>
    <p:sldId id="260" r:id="rId11"/>
    <p:sldId id="267" r:id="rId12"/>
    <p:sldId id="268" r:id="rId13"/>
    <p:sldId id="276"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8A49CF55-9D8E-4B07-A3D1-69245D82862A}">
          <p14:sldIdLst>
            <p14:sldId id="256"/>
            <p14:sldId id="257"/>
          </p14:sldIdLst>
        </p14:section>
        <p14:section name="Untitled Section" id="{5F3F4A9C-2985-4E54-ADEF-CAC506842873}">
          <p14:sldIdLst>
            <p14:sldId id="258"/>
            <p14:sldId id="259"/>
            <p14:sldId id="260"/>
            <p14:sldId id="267"/>
            <p14:sldId id="262"/>
            <p14:sldId id="268"/>
            <p14:sldId id="269"/>
            <p14:sldId id="265"/>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5B9BD5"/>
    <a:srgbClr val="EA464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p:scale>
          <a:sx n="80" d="100"/>
          <a:sy n="80" d="100"/>
        </p:scale>
        <p:origin x="-108" y="-78"/>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29-10-2017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p14="http://schemas.microsoft.com/office/powerpoint/2010/main" xmlns=""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29-10-2017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29-10-2017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29-10-2017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xmlns=""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29-10-2017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pPr/>
              <a:t>29-10-2017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pPr/>
              <a:t>29-10-2017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pPr/>
              <a:t>29-10-2017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29-10-2017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29-10-2017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29-10-2017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29-10-2017</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cstate="print">
            <a:extLst>
              <a:ext uri="{BEBA8EAE-BF5A-486C-A8C5-ECC9F3942E4B}">
                <a14:imgProps xmlns:a14="http://schemas.microsoft.com/office/drawing/2010/main" xmlns="">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xmlns=""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xmlns=""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6" name="Picture 5" descr="Intro slide 2.jpg"/>
          <p:cNvPicPr>
            <a:picLocks noChangeAspect="1"/>
          </p:cNvPicPr>
          <p:nvPr/>
        </p:nvPicPr>
        <p:blipFill>
          <a:blip r:embed="rId2" cstate="print"/>
          <a:stretch>
            <a:fillRect/>
          </a:stretch>
        </p:blipFill>
        <p:spPr>
          <a:xfrm>
            <a:off x="1511808" y="0"/>
            <a:ext cx="9144000" cy="6858000"/>
          </a:xfrm>
          <a:prstGeom prst="rect">
            <a:avLst/>
          </a:prstGeom>
        </p:spPr>
      </p:pic>
    </p:spTree>
    <p:extLst>
      <p:ext uri="{BB962C8B-B14F-4D97-AF65-F5344CB8AC3E}">
        <p14:creationId xmlns:p14="http://schemas.microsoft.com/office/powerpoint/2010/main" xmlns=""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descr="Current 60.png"/>
          <p:cNvPicPr>
            <a:picLocks noChangeAspect="1"/>
          </p:cNvPicPr>
          <p:nvPr/>
        </p:nvPicPr>
        <p:blipFill>
          <a:blip r:embed="rId2" cstate="print"/>
          <a:srcRect r="1871" b="5443"/>
          <a:stretch>
            <a:fillRect/>
          </a:stretch>
        </p:blipFill>
        <p:spPr>
          <a:xfrm>
            <a:off x="8382621" y="3847605"/>
            <a:ext cx="3809379" cy="3010395"/>
          </a:xfrm>
          <a:prstGeom prst="rect">
            <a:avLst/>
          </a:prstGeom>
        </p:spPr>
      </p:pic>
      <p:pic>
        <p:nvPicPr>
          <p:cNvPr id="7" name="Picture 6" descr="loan vs term.png"/>
          <p:cNvPicPr>
            <a:picLocks noChangeAspect="1"/>
          </p:cNvPicPr>
          <p:nvPr/>
        </p:nvPicPr>
        <p:blipFill>
          <a:blip r:embed="rId3" cstate="print"/>
          <a:srcRect r="2763" b="5417"/>
          <a:stretch>
            <a:fillRect/>
          </a:stretch>
        </p:blipFill>
        <p:spPr>
          <a:xfrm>
            <a:off x="567863" y="665016"/>
            <a:ext cx="5534245" cy="3633852"/>
          </a:xfrm>
          <a:prstGeom prst="rect">
            <a:avLst/>
          </a:prstGeom>
        </p:spPr>
      </p:pic>
      <p:sp>
        <p:nvSpPr>
          <p:cNvPr id="2" name="Title 1"/>
          <p:cNvSpPr>
            <a:spLocks noGrp="1"/>
          </p:cNvSpPr>
          <p:nvPr>
            <p:ph type="title"/>
          </p:nvPr>
        </p:nvSpPr>
        <p:spPr>
          <a:xfrm>
            <a:off x="547769" y="0"/>
            <a:ext cx="3561093" cy="702306"/>
          </a:xfrm>
        </p:spPr>
        <p:txBody>
          <a:bodyPr>
            <a:normAutofit/>
          </a:bodyPr>
          <a:lstStyle/>
          <a:p>
            <a:r>
              <a:rPr lang="en-IN" sz="3200" dirty="0" smtClean="0"/>
              <a:t>LOAN TERM </a:t>
            </a:r>
            <a:endParaRPr lang="en-IN" sz="2000" dirty="0"/>
          </a:p>
        </p:txBody>
      </p:sp>
      <p:sp>
        <p:nvSpPr>
          <p:cNvPr id="3" name="Content Placeholder 2"/>
          <p:cNvSpPr>
            <a:spLocks noGrp="1"/>
          </p:cNvSpPr>
          <p:nvPr>
            <p:ph idx="1"/>
          </p:nvPr>
        </p:nvSpPr>
        <p:spPr/>
        <p:txBody>
          <a:bodyPr>
            <a:normAutofit/>
          </a:bodyPr>
          <a:lstStyle/>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p:txBody>
      </p:sp>
      <p:sp>
        <p:nvSpPr>
          <p:cNvPr id="9" name="TextBox 8"/>
          <p:cNvSpPr txBox="1"/>
          <p:nvPr/>
        </p:nvSpPr>
        <p:spPr>
          <a:xfrm>
            <a:off x="511748" y="4752189"/>
            <a:ext cx="8510016" cy="1938992"/>
          </a:xfrm>
          <a:prstGeom prst="rect">
            <a:avLst/>
          </a:prstGeom>
          <a:noFill/>
        </p:spPr>
        <p:txBody>
          <a:bodyPr wrap="square" rtlCol="0">
            <a:spAutoFit/>
          </a:bodyPr>
          <a:lstStyle/>
          <a:p>
            <a:pPr>
              <a:buFont typeface="Arial" pitchFamily="34" charset="0"/>
              <a:buChar char="•"/>
            </a:pPr>
            <a:r>
              <a:rPr lang="en-US" sz="1200" dirty="0" smtClean="0">
                <a:latin typeface="Times New Roman" pitchFamily="18" charset="0"/>
                <a:cs typeface="Times New Roman" pitchFamily="18" charset="0"/>
              </a:rPr>
              <a:t> The rate of default is higher for the higher term loans, i.e.,  the 60 month loans , as opposed to the 36 month loans.</a:t>
            </a:r>
          </a:p>
          <a:p>
            <a:pPr>
              <a:buFont typeface="Arial" pitchFamily="34" charset="0"/>
              <a:buChar char="•"/>
            </a:pPr>
            <a:endParaRPr lang="en-US" sz="1200" dirty="0" smtClean="0">
              <a:latin typeface="Times New Roman" pitchFamily="18" charset="0"/>
              <a:cs typeface="Times New Roman" pitchFamily="18" charset="0"/>
            </a:endParaRPr>
          </a:p>
          <a:p>
            <a:pPr>
              <a:buFont typeface="Arial" pitchFamily="34" charset="0"/>
              <a:buChar char="•"/>
            </a:pPr>
            <a:r>
              <a:rPr lang="en-US" sz="1200" dirty="0" smtClean="0">
                <a:latin typeface="Times New Roman" pitchFamily="18" charset="0"/>
                <a:cs typeface="Times New Roman" pitchFamily="18" charset="0"/>
              </a:rPr>
              <a:t> 60 month loans were introduced only in </a:t>
            </a:r>
            <a:r>
              <a:rPr lang="en-US" sz="1200" b="1" dirty="0" smtClean="0">
                <a:latin typeface="Times New Roman" pitchFamily="18" charset="0"/>
                <a:cs typeface="Times New Roman" pitchFamily="18" charset="0"/>
              </a:rPr>
              <a:t>May 2010 </a:t>
            </a:r>
            <a:r>
              <a:rPr lang="en-US" sz="1200" dirty="0" smtClean="0">
                <a:latin typeface="Times New Roman" pitchFamily="18" charset="0"/>
                <a:cs typeface="Times New Roman" pitchFamily="18" charset="0"/>
              </a:rPr>
              <a:t>by the company, so the number of 60 month loans is much lesser than the 36 month loans, but, they display a higher relative rate of default.</a:t>
            </a:r>
          </a:p>
          <a:p>
            <a:pPr>
              <a:buFont typeface="Arial" pitchFamily="34" charset="0"/>
              <a:buChar char="•"/>
            </a:pPr>
            <a:endParaRPr lang="en-US" sz="1200" dirty="0" smtClean="0">
              <a:latin typeface="Times New Roman" pitchFamily="18" charset="0"/>
              <a:cs typeface="Times New Roman" pitchFamily="18" charset="0"/>
            </a:endParaRPr>
          </a:p>
          <a:p>
            <a:pPr>
              <a:buFont typeface="Arial" pitchFamily="34" charset="0"/>
              <a:buChar char="•"/>
            </a:pPr>
            <a:r>
              <a:rPr lang="en-US" sz="1200" dirty="0" smtClean="0">
                <a:latin typeface="Times New Roman" pitchFamily="18" charset="0"/>
                <a:cs typeface="Times New Roman" pitchFamily="18" charset="0"/>
              </a:rPr>
              <a:t> Expected loss from 60 month loss stands at </a:t>
            </a:r>
            <a:r>
              <a:rPr lang="en-US" sz="1200" b="1" dirty="0" smtClean="0">
                <a:latin typeface="Times New Roman" pitchFamily="18" charset="0"/>
                <a:cs typeface="Times New Roman" pitchFamily="18" charset="0"/>
              </a:rPr>
              <a:t>32</a:t>
            </a:r>
            <a:r>
              <a:rPr lang="en-US" sz="1200" dirty="0" smtClean="0">
                <a:latin typeface="Times New Roman" pitchFamily="18" charset="0"/>
                <a:cs typeface="Times New Roman" pitchFamily="18" charset="0"/>
              </a:rPr>
              <a:t> million, while expected loss for 36 month loans stand at </a:t>
            </a:r>
            <a:r>
              <a:rPr lang="en-US" sz="1200" b="1" dirty="0" smtClean="0">
                <a:latin typeface="Times New Roman" pitchFamily="18" charset="0"/>
                <a:cs typeface="Times New Roman" pitchFamily="18" charset="0"/>
              </a:rPr>
              <a:t>19</a:t>
            </a:r>
            <a:r>
              <a:rPr lang="en-US" sz="1200" dirty="0" smtClean="0">
                <a:latin typeface="Times New Roman" pitchFamily="18" charset="0"/>
                <a:cs typeface="Times New Roman" pitchFamily="18" charset="0"/>
              </a:rPr>
              <a:t> million. This thereby validates the above analysis</a:t>
            </a:r>
          </a:p>
          <a:p>
            <a:pPr>
              <a:buFont typeface="Arial" pitchFamily="34" charset="0"/>
              <a:buChar char="•"/>
            </a:pPr>
            <a:endParaRPr lang="en-US" sz="1200" dirty="0" smtClean="0">
              <a:latin typeface="Times New Roman" pitchFamily="18" charset="0"/>
              <a:cs typeface="Times New Roman" pitchFamily="18" charset="0"/>
            </a:endParaRPr>
          </a:p>
          <a:p>
            <a:pPr>
              <a:buFont typeface="Arial" pitchFamily="34" charset="0"/>
              <a:buChar char="•"/>
            </a:pPr>
            <a:r>
              <a:rPr lang="en-US" sz="1200" dirty="0" smtClean="0">
                <a:latin typeface="Times New Roman" pitchFamily="18" charset="0"/>
                <a:cs typeface="Times New Roman" pitchFamily="18" charset="0"/>
              </a:rPr>
              <a:t> Interestingly, </a:t>
            </a:r>
            <a:r>
              <a:rPr lang="en-US" sz="1200" b="1"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all the ‘Current’ loans are  60 month  loans.  Since expected loss  and default rate for 36 month loans is lower, it is encouraged to promote 36 month loan further.</a:t>
            </a:r>
            <a:endParaRPr lang="en-US" sz="1200" dirty="0" smtClean="0">
              <a:latin typeface="Times New Roman" pitchFamily="18" charset="0"/>
              <a:cs typeface="Times New Roman" pitchFamily="18" charset="0"/>
            </a:endParaRPr>
          </a:p>
        </p:txBody>
      </p:sp>
      <p:pic>
        <p:nvPicPr>
          <p:cNvPr id="8" name="Picture 7" descr="Term vs Expected loss.png"/>
          <p:cNvPicPr>
            <a:picLocks noChangeAspect="1"/>
          </p:cNvPicPr>
          <p:nvPr/>
        </p:nvPicPr>
        <p:blipFill>
          <a:blip r:embed="rId4" cstate="print"/>
          <a:srcRect r="3495" b="8494"/>
          <a:stretch>
            <a:fillRect/>
          </a:stretch>
        </p:blipFill>
        <p:spPr>
          <a:xfrm>
            <a:off x="6271514" y="641269"/>
            <a:ext cx="5627562" cy="3396342"/>
          </a:xfrm>
          <a:prstGeom prst="rect">
            <a:avLst/>
          </a:prstGeom>
        </p:spPr>
      </p:pic>
    </p:spTree>
    <p:extLst>
      <p:ext uri="{BB962C8B-B14F-4D97-AF65-F5344CB8AC3E}">
        <p14:creationId xmlns:p14="http://schemas.microsoft.com/office/powerpoint/2010/main" xmlns="" val="1302983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Verification Status vs Expected Loss.png"/>
          <p:cNvPicPr>
            <a:picLocks noChangeAspect="1"/>
          </p:cNvPicPr>
          <p:nvPr/>
        </p:nvPicPr>
        <p:blipFill>
          <a:blip r:embed="rId2" cstate="print"/>
          <a:srcRect r="2667" b="8190"/>
          <a:stretch>
            <a:fillRect/>
          </a:stretch>
        </p:blipFill>
        <p:spPr>
          <a:xfrm>
            <a:off x="389482" y="653106"/>
            <a:ext cx="5702559" cy="3598259"/>
          </a:xfrm>
          <a:prstGeom prst="rect">
            <a:avLst/>
          </a:prstGeom>
        </p:spPr>
      </p:pic>
      <p:sp>
        <p:nvSpPr>
          <p:cNvPr id="2" name="Title 1"/>
          <p:cNvSpPr>
            <a:spLocks noGrp="1"/>
          </p:cNvSpPr>
          <p:nvPr>
            <p:ph type="title"/>
          </p:nvPr>
        </p:nvSpPr>
        <p:spPr>
          <a:xfrm>
            <a:off x="409067" y="0"/>
            <a:ext cx="5504846" cy="617517"/>
          </a:xfrm>
        </p:spPr>
        <p:txBody>
          <a:bodyPr>
            <a:normAutofit/>
          </a:bodyPr>
          <a:lstStyle/>
          <a:p>
            <a:r>
              <a:rPr lang="en-IN" sz="3200" dirty="0" smtClean="0"/>
              <a:t>VERIFICATION STATUS</a:t>
            </a:r>
            <a:endParaRPr lang="en-IN" sz="2400" dirty="0"/>
          </a:p>
        </p:txBody>
      </p:sp>
      <p:sp>
        <p:nvSpPr>
          <p:cNvPr id="3" name="Content Placeholder 2"/>
          <p:cNvSpPr>
            <a:spLocks noGrp="1"/>
          </p:cNvSpPr>
          <p:nvPr>
            <p:ph idx="1"/>
          </p:nvPr>
        </p:nvSpPr>
        <p:spPr>
          <a:xfrm>
            <a:off x="488076" y="4458917"/>
            <a:ext cx="5532713" cy="2399083"/>
          </a:xfrm>
        </p:spPr>
        <p:txBody>
          <a:bodyPr>
            <a:normAutofit/>
          </a:bodyPr>
          <a:lstStyle/>
          <a:p>
            <a:pPr marL="0" indent="0"/>
            <a:r>
              <a:rPr lang="en-US" sz="1200" dirty="0" smtClean="0"/>
              <a:t> Surprisingly, the rate of customer loan default is higher when the customer's income has been verified by LC. </a:t>
            </a:r>
          </a:p>
          <a:p>
            <a:pPr marL="0" indent="0"/>
            <a:endParaRPr lang="en-US" sz="1200" dirty="0" smtClean="0"/>
          </a:p>
          <a:p>
            <a:pPr marL="0" indent="0"/>
            <a:r>
              <a:rPr lang="en-US" sz="1200" dirty="0" smtClean="0"/>
              <a:t> While this might not seem like a significantly higher rate, the expected loss for the three  verification statuses show the problem. The expected loss for a ‘Verified’ loan is roughly </a:t>
            </a:r>
            <a:r>
              <a:rPr lang="en-US" sz="1200" b="1" dirty="0" smtClean="0"/>
              <a:t>26</a:t>
            </a:r>
            <a:r>
              <a:rPr lang="en-US" sz="1200" dirty="0" smtClean="0"/>
              <a:t> million, which is almost equal to the combined sum of the other two.</a:t>
            </a:r>
          </a:p>
          <a:p>
            <a:pPr marL="0" indent="0"/>
            <a:endParaRPr lang="en-US" sz="1200" dirty="0" smtClean="0"/>
          </a:p>
          <a:p>
            <a:pPr marL="0" indent="0"/>
            <a:r>
              <a:rPr lang="en-US" sz="1200" dirty="0" smtClean="0"/>
              <a:t> </a:t>
            </a:r>
            <a:r>
              <a:rPr lang="en-US" sz="1200" dirty="0" smtClean="0"/>
              <a:t>This indicates that there is a need to improve the verification process. The best way is to verify the Source before providing the </a:t>
            </a:r>
            <a:r>
              <a:rPr lang="en-US" sz="1200" dirty="0" smtClean="0"/>
              <a:t>loan.</a:t>
            </a:r>
          </a:p>
        </p:txBody>
      </p:sp>
      <p:cxnSp>
        <p:nvCxnSpPr>
          <p:cNvPr id="8" name="Straight Connector 7"/>
          <p:cNvCxnSpPr/>
          <p:nvPr/>
        </p:nvCxnSpPr>
        <p:spPr>
          <a:xfrm>
            <a:off x="6068291" y="0"/>
            <a:ext cx="23751"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loan vs inquiries 36.png"/>
          <p:cNvPicPr>
            <a:picLocks noChangeAspect="1"/>
          </p:cNvPicPr>
          <p:nvPr/>
        </p:nvPicPr>
        <p:blipFill>
          <a:blip r:embed="rId3" cstate="print"/>
          <a:srcRect r="1832" b="7554"/>
          <a:stretch>
            <a:fillRect/>
          </a:stretch>
        </p:blipFill>
        <p:spPr>
          <a:xfrm>
            <a:off x="6234957" y="688771"/>
            <a:ext cx="5900377" cy="3716974"/>
          </a:xfrm>
          <a:prstGeom prst="rect">
            <a:avLst/>
          </a:prstGeom>
        </p:spPr>
      </p:pic>
      <p:sp>
        <p:nvSpPr>
          <p:cNvPr id="11" name="TextBox 10"/>
          <p:cNvSpPr txBox="1"/>
          <p:nvPr/>
        </p:nvSpPr>
        <p:spPr>
          <a:xfrm>
            <a:off x="6491845" y="4524500"/>
            <a:ext cx="5391397" cy="1384995"/>
          </a:xfrm>
          <a:prstGeom prst="rect">
            <a:avLst/>
          </a:prstGeom>
          <a:noFill/>
        </p:spPr>
        <p:txBody>
          <a:bodyPr wrap="square" rtlCol="0">
            <a:spAutoFit/>
          </a:bodyPr>
          <a:lstStyle/>
          <a:p>
            <a:pPr>
              <a:buFont typeface="Arial" pitchFamily="34" charset="0"/>
              <a:buChar char="•"/>
            </a:pPr>
            <a:r>
              <a:rPr lang="en-US" sz="1200" dirty="0" smtClean="0">
                <a:latin typeface="Times New Roman" pitchFamily="18" charset="0"/>
                <a:cs typeface="Times New Roman" pitchFamily="18" charset="0"/>
              </a:rPr>
              <a:t> The rate of default increases as the number of Inquiries increases. The rate of default steadily increases from </a:t>
            </a:r>
            <a:r>
              <a:rPr lang="en-US" sz="1200" b="1" dirty="0" smtClean="0">
                <a:latin typeface="Times New Roman" pitchFamily="18" charset="0"/>
                <a:cs typeface="Times New Roman" pitchFamily="18" charset="0"/>
              </a:rPr>
              <a:t>12% </a:t>
            </a:r>
            <a:r>
              <a:rPr lang="en-US" sz="1200" dirty="0" smtClean="0">
                <a:latin typeface="Times New Roman" pitchFamily="18" charset="0"/>
                <a:cs typeface="Times New Roman" pitchFamily="18" charset="0"/>
              </a:rPr>
              <a:t>for zero loan applications, to </a:t>
            </a:r>
            <a:r>
              <a:rPr lang="en-US" sz="1200" b="1" dirty="0" smtClean="0">
                <a:latin typeface="Times New Roman" pitchFamily="18" charset="0"/>
                <a:cs typeface="Times New Roman" pitchFamily="18" charset="0"/>
              </a:rPr>
              <a:t>29% </a:t>
            </a:r>
            <a:r>
              <a:rPr lang="en-US" sz="1200" dirty="0" smtClean="0">
                <a:latin typeface="Times New Roman" pitchFamily="18" charset="0"/>
                <a:cs typeface="Times New Roman" pitchFamily="18" charset="0"/>
              </a:rPr>
              <a:t>for 7 loan applications</a:t>
            </a:r>
          </a:p>
          <a:p>
            <a:pPr>
              <a:buFont typeface="Arial" pitchFamily="34" charset="0"/>
              <a:buChar char="•"/>
            </a:pPr>
            <a:endParaRPr lang="en-US" sz="1200" dirty="0" smtClean="0">
              <a:latin typeface="Times New Roman" pitchFamily="18" charset="0"/>
              <a:cs typeface="Times New Roman" pitchFamily="18" charset="0"/>
            </a:endParaRPr>
          </a:p>
          <a:p>
            <a:pPr>
              <a:buFont typeface="Arial" pitchFamily="34" charset="0"/>
              <a:buChar char="•"/>
            </a:pPr>
            <a:r>
              <a:rPr lang="en-US" sz="1200" dirty="0" smtClean="0">
                <a:latin typeface="Times New Roman" pitchFamily="18" charset="0"/>
                <a:cs typeface="Times New Roman" pitchFamily="18" charset="0"/>
              </a:rPr>
              <a:t> This is particularly telling, when the loan term is 36 months. The rate of default steadily increases from </a:t>
            </a:r>
            <a:r>
              <a:rPr lang="en-US" sz="1200" b="1" dirty="0" smtClean="0">
                <a:latin typeface="Times New Roman" pitchFamily="18" charset="0"/>
                <a:cs typeface="Times New Roman" pitchFamily="18" charset="0"/>
              </a:rPr>
              <a:t>9% </a:t>
            </a:r>
            <a:r>
              <a:rPr lang="en-US" sz="1200" dirty="0" smtClean="0">
                <a:latin typeface="Times New Roman" pitchFamily="18" charset="0"/>
                <a:cs typeface="Times New Roman" pitchFamily="18" charset="0"/>
              </a:rPr>
              <a:t>to approximately </a:t>
            </a:r>
            <a:r>
              <a:rPr lang="en-US" sz="1200" b="1" dirty="0" smtClean="0">
                <a:latin typeface="Times New Roman" pitchFamily="18" charset="0"/>
                <a:cs typeface="Times New Roman" pitchFamily="18" charset="0"/>
              </a:rPr>
              <a:t>29% </a:t>
            </a:r>
            <a:r>
              <a:rPr lang="en-US" sz="1200" dirty="0" smtClean="0">
                <a:latin typeface="Times New Roman" pitchFamily="18" charset="0"/>
                <a:cs typeface="Times New Roman" pitchFamily="18" charset="0"/>
              </a:rPr>
              <a:t>for greater than 7 loan applications.</a:t>
            </a:r>
            <a:endParaRPr lang="en-IN" sz="1200" dirty="0">
              <a:latin typeface="Times New Roman" pitchFamily="18" charset="0"/>
              <a:cs typeface="Times New Roman" pitchFamily="18" charset="0"/>
            </a:endParaRPr>
          </a:p>
        </p:txBody>
      </p:sp>
      <p:sp>
        <p:nvSpPr>
          <p:cNvPr id="12" name="TextBox 11"/>
          <p:cNvSpPr txBox="1"/>
          <p:nvPr/>
        </p:nvSpPr>
        <p:spPr>
          <a:xfrm>
            <a:off x="6127668" y="0"/>
            <a:ext cx="5913912"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INQUIRIES in the last 6 Months</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567511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486889" y="0"/>
            <a:ext cx="3740728"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PURPOSE</a:t>
            </a:r>
            <a:endParaRPr lang="en-IN" sz="3200" dirty="0">
              <a:latin typeface="Times New Roman" pitchFamily="18" charset="0"/>
              <a:cs typeface="Times New Roman" pitchFamily="18" charset="0"/>
            </a:endParaRPr>
          </a:p>
        </p:txBody>
      </p:sp>
      <p:sp>
        <p:nvSpPr>
          <p:cNvPr id="6" name="TextBox 5"/>
          <p:cNvSpPr txBox="1"/>
          <p:nvPr/>
        </p:nvSpPr>
        <p:spPr>
          <a:xfrm>
            <a:off x="510639" y="4465122"/>
            <a:ext cx="6626431" cy="1969770"/>
          </a:xfrm>
          <a:prstGeom prst="rect">
            <a:avLst/>
          </a:prstGeom>
          <a:noFill/>
        </p:spPr>
        <p:txBody>
          <a:bodyPr wrap="square" rtlCol="0">
            <a:spAutoFit/>
          </a:bodyPr>
          <a:lstStyle/>
          <a:p>
            <a:pPr>
              <a:buFont typeface="Arial" pitchFamily="34" charset="0"/>
              <a:buChar char="•"/>
            </a:pPr>
            <a:r>
              <a:rPr lang="en-US" sz="140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The four categories ‘</a:t>
            </a:r>
            <a:r>
              <a:rPr lang="en-US" sz="1200" i="1" dirty="0" smtClean="0">
                <a:latin typeface="Times New Roman" pitchFamily="18" charset="0"/>
                <a:cs typeface="Times New Roman" pitchFamily="18" charset="0"/>
              </a:rPr>
              <a:t>debt consolidation</a:t>
            </a:r>
            <a:r>
              <a:rPr lang="en-US" sz="1200" dirty="0" smtClean="0">
                <a:latin typeface="Times New Roman" pitchFamily="18" charset="0"/>
                <a:cs typeface="Times New Roman" pitchFamily="18" charset="0"/>
              </a:rPr>
              <a:t>’,  ‘</a:t>
            </a:r>
            <a:r>
              <a:rPr lang="en-US" sz="1200" i="1" dirty="0" smtClean="0">
                <a:latin typeface="Times New Roman" pitchFamily="18" charset="0"/>
                <a:cs typeface="Times New Roman" pitchFamily="18" charset="0"/>
              </a:rPr>
              <a:t>credit card</a:t>
            </a:r>
            <a:r>
              <a:rPr lang="en-US" sz="1200" dirty="0" smtClean="0">
                <a:latin typeface="Times New Roman" pitchFamily="18" charset="0"/>
                <a:cs typeface="Times New Roman" pitchFamily="18" charset="0"/>
              </a:rPr>
              <a:t>’ , ‘</a:t>
            </a:r>
            <a:r>
              <a:rPr lang="en-US" sz="1200" i="1" dirty="0" smtClean="0">
                <a:latin typeface="Times New Roman" pitchFamily="18" charset="0"/>
                <a:cs typeface="Times New Roman" pitchFamily="18" charset="0"/>
              </a:rPr>
              <a:t>other</a:t>
            </a:r>
            <a:r>
              <a:rPr lang="en-US" sz="1200" dirty="0" smtClean="0">
                <a:latin typeface="Times New Roman" pitchFamily="18" charset="0"/>
                <a:cs typeface="Times New Roman" pitchFamily="18" charset="0"/>
              </a:rPr>
              <a:t>’ and ‘</a:t>
            </a:r>
            <a:r>
              <a:rPr lang="en-US" sz="1200" i="1" dirty="0" smtClean="0">
                <a:latin typeface="Times New Roman" pitchFamily="18" charset="0"/>
                <a:cs typeface="Times New Roman" pitchFamily="18" charset="0"/>
              </a:rPr>
              <a:t>small business</a:t>
            </a:r>
            <a:r>
              <a:rPr lang="en-US" sz="1200" dirty="0" smtClean="0">
                <a:latin typeface="Times New Roman" pitchFamily="18" charset="0"/>
                <a:cs typeface="Times New Roman" pitchFamily="18" charset="0"/>
              </a:rPr>
              <a:t>’ account for </a:t>
            </a:r>
            <a:r>
              <a:rPr lang="en-US" sz="1200" b="1" dirty="0" smtClean="0">
                <a:latin typeface="Times New Roman" pitchFamily="18" charset="0"/>
                <a:cs typeface="Times New Roman" pitchFamily="18" charset="0"/>
              </a:rPr>
              <a:t>80%</a:t>
            </a:r>
            <a:r>
              <a:rPr lang="en-US" sz="1200" dirty="0" smtClean="0">
                <a:latin typeface="Times New Roman" pitchFamily="18" charset="0"/>
                <a:cs typeface="Times New Roman" pitchFamily="18" charset="0"/>
              </a:rPr>
              <a:t> of total default. </a:t>
            </a:r>
          </a:p>
          <a:p>
            <a:pPr>
              <a:buFont typeface="Arial" pitchFamily="34" charset="0"/>
              <a:buChar char="•"/>
            </a:pPr>
            <a:endParaRPr lang="en-US" sz="1200" dirty="0" smtClean="0">
              <a:latin typeface="Times New Roman" pitchFamily="18" charset="0"/>
              <a:cs typeface="Times New Roman" pitchFamily="18" charset="0"/>
            </a:endParaRPr>
          </a:p>
          <a:p>
            <a:pPr>
              <a:buFont typeface="Arial" pitchFamily="34" charset="0"/>
              <a:buChar char="•"/>
            </a:pPr>
            <a:r>
              <a:rPr lang="en-US" sz="120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When the term of loan is </a:t>
            </a:r>
            <a:r>
              <a:rPr lang="en-US" sz="1200" b="1" dirty="0" smtClean="0">
                <a:latin typeface="Times New Roman" pitchFamily="18" charset="0"/>
                <a:cs typeface="Times New Roman" pitchFamily="18" charset="0"/>
              </a:rPr>
              <a:t>60</a:t>
            </a:r>
            <a:r>
              <a:rPr lang="en-US" sz="1200" dirty="0" smtClean="0">
                <a:latin typeface="Times New Roman" pitchFamily="18" charset="0"/>
                <a:cs typeface="Times New Roman" pitchFamily="18" charset="0"/>
              </a:rPr>
              <a:t> months,  the rate of default becomes higher in these categories as seen in the upper right hand image.</a:t>
            </a:r>
          </a:p>
          <a:p>
            <a:pPr>
              <a:buFont typeface="Arial" pitchFamily="34" charset="0"/>
              <a:buChar char="•"/>
            </a:pPr>
            <a:endParaRPr lang="en-US" sz="1200" dirty="0" smtClean="0">
              <a:latin typeface="Times New Roman" pitchFamily="18" charset="0"/>
              <a:cs typeface="Times New Roman" pitchFamily="18" charset="0"/>
            </a:endParaRPr>
          </a:p>
          <a:p>
            <a:pPr>
              <a:buFont typeface="Arial" pitchFamily="34" charset="0"/>
              <a:buChar char="•"/>
            </a:pPr>
            <a:r>
              <a:rPr lang="en-US" sz="1200" dirty="0" smtClean="0">
                <a:latin typeface="Times New Roman" pitchFamily="18" charset="0"/>
                <a:cs typeface="Times New Roman" pitchFamily="18" charset="0"/>
              </a:rPr>
              <a:t> The expected loss is highest for debt consolidation at a staggering </a:t>
            </a:r>
            <a:r>
              <a:rPr lang="en-US" sz="1200" b="1" dirty="0" smtClean="0">
                <a:latin typeface="Times New Roman" pitchFamily="18" charset="0"/>
                <a:cs typeface="Times New Roman" pitchFamily="18" charset="0"/>
              </a:rPr>
              <a:t>19</a:t>
            </a:r>
            <a:r>
              <a:rPr lang="en-US" sz="1200" dirty="0" smtClean="0">
                <a:latin typeface="Times New Roman" pitchFamily="18" charset="0"/>
                <a:cs typeface="Times New Roman" pitchFamily="18" charset="0"/>
              </a:rPr>
              <a:t> million. </a:t>
            </a:r>
          </a:p>
          <a:p>
            <a:pPr>
              <a:buFont typeface="Arial" pitchFamily="34" charset="0"/>
              <a:buChar char="•"/>
            </a:pPr>
            <a:endParaRPr lang="en-US" sz="1200" dirty="0" smtClean="0">
              <a:latin typeface="Times New Roman" pitchFamily="18" charset="0"/>
              <a:cs typeface="Times New Roman" pitchFamily="18" charset="0"/>
            </a:endParaRPr>
          </a:p>
          <a:p>
            <a:pPr>
              <a:buFont typeface="Arial" pitchFamily="34" charset="0"/>
              <a:buChar char="•"/>
            </a:pPr>
            <a:r>
              <a:rPr lang="en-US" sz="1200" dirty="0" smtClean="0">
                <a:latin typeface="Times New Roman" pitchFamily="18" charset="0"/>
                <a:cs typeface="Times New Roman" pitchFamily="18" charset="0"/>
              </a:rPr>
              <a:t> Although the number of ‘small business’ loans for 60 months are few, they produce a significant loss of </a:t>
            </a:r>
            <a:r>
              <a:rPr lang="en-US" sz="1200" b="1" dirty="0" smtClean="0">
                <a:latin typeface="Times New Roman" pitchFamily="18" charset="0"/>
                <a:cs typeface="Times New Roman" pitchFamily="18" charset="0"/>
              </a:rPr>
              <a:t>3.5</a:t>
            </a:r>
            <a:r>
              <a:rPr lang="en-US" sz="1200" dirty="0" smtClean="0">
                <a:latin typeface="Times New Roman" pitchFamily="18" charset="0"/>
                <a:cs typeface="Times New Roman" pitchFamily="18" charset="0"/>
              </a:rPr>
              <a:t> million, due to higher rate of default.</a:t>
            </a:r>
            <a:endParaRPr lang="en-IN" sz="1200" dirty="0">
              <a:latin typeface="Times New Roman" pitchFamily="18" charset="0"/>
              <a:cs typeface="Times New Roman" pitchFamily="18" charset="0"/>
            </a:endParaRPr>
          </a:p>
        </p:txBody>
      </p:sp>
      <p:pic>
        <p:nvPicPr>
          <p:cNvPr id="7" name="Picture 6" descr="purpose total default.png"/>
          <p:cNvPicPr>
            <a:picLocks noChangeAspect="1"/>
          </p:cNvPicPr>
          <p:nvPr/>
        </p:nvPicPr>
        <p:blipFill>
          <a:blip r:embed="rId2" cstate="print"/>
          <a:srcRect r="4535" b="8467"/>
          <a:stretch>
            <a:fillRect/>
          </a:stretch>
        </p:blipFill>
        <p:spPr>
          <a:xfrm>
            <a:off x="604622" y="629392"/>
            <a:ext cx="5356791" cy="3598223"/>
          </a:xfrm>
          <a:prstGeom prst="rect">
            <a:avLst/>
          </a:prstGeom>
        </p:spPr>
      </p:pic>
      <p:pic>
        <p:nvPicPr>
          <p:cNvPr id="9" name="Picture 8" descr="Purpose vs Expected Loss.png"/>
          <p:cNvPicPr>
            <a:picLocks noChangeAspect="1"/>
          </p:cNvPicPr>
          <p:nvPr/>
        </p:nvPicPr>
        <p:blipFill>
          <a:blip r:embed="rId3" cstate="print"/>
          <a:srcRect r="164" b="8440"/>
          <a:stretch>
            <a:fillRect/>
          </a:stretch>
        </p:blipFill>
        <p:spPr>
          <a:xfrm>
            <a:off x="7726840" y="3857593"/>
            <a:ext cx="4263244" cy="3000407"/>
          </a:xfrm>
          <a:prstGeom prst="rect">
            <a:avLst/>
          </a:prstGeom>
        </p:spPr>
      </p:pic>
      <p:pic>
        <p:nvPicPr>
          <p:cNvPr id="8" name="Picture 7" descr="loan vs purpose 60.png"/>
          <p:cNvPicPr>
            <a:picLocks noChangeAspect="1"/>
          </p:cNvPicPr>
          <p:nvPr/>
        </p:nvPicPr>
        <p:blipFill>
          <a:blip r:embed="rId4" cstate="print"/>
          <a:srcRect r="1086" b="8606"/>
          <a:stretch>
            <a:fillRect/>
          </a:stretch>
        </p:blipFill>
        <p:spPr>
          <a:xfrm>
            <a:off x="6079299" y="0"/>
            <a:ext cx="6112701" cy="3657600"/>
          </a:xfrm>
          <a:prstGeom prst="rect">
            <a:avLst/>
          </a:prstGeom>
        </p:spPr>
      </p:pic>
    </p:spTree>
    <p:extLst>
      <p:ext uri="{BB962C8B-B14F-4D97-AF65-F5344CB8AC3E}">
        <p14:creationId xmlns:p14="http://schemas.microsoft.com/office/powerpoint/2010/main" xmlns="" val="37335542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828" y="438201"/>
            <a:ext cx="9313817" cy="856138"/>
          </a:xfrm>
        </p:spPr>
        <p:txBody>
          <a:bodyPr>
            <a:normAutofit fontScale="90000"/>
          </a:bodyPr>
          <a:lstStyle/>
          <a:p>
            <a:r>
              <a:rPr lang="en-US" sz="3600" dirty="0" smtClean="0"/>
              <a:t>ANNUAL INCOME</a:t>
            </a:r>
            <a:r>
              <a:rPr lang="en-US" dirty="0" smtClean="0"/>
              <a:t/>
            </a:r>
            <a:br>
              <a:rPr lang="en-US" dirty="0" smtClean="0"/>
            </a:br>
            <a:endParaRPr lang="en-IN" dirty="0"/>
          </a:p>
        </p:txBody>
      </p:sp>
      <p:pic>
        <p:nvPicPr>
          <p:cNvPr id="4" name="Content Placeholder 3" descr="salary_boxplot.png"/>
          <p:cNvPicPr>
            <a:picLocks noGrp="1" noChangeAspect="1"/>
          </p:cNvPicPr>
          <p:nvPr>
            <p:ph idx="1"/>
          </p:nvPr>
        </p:nvPicPr>
        <p:blipFill>
          <a:blip r:embed="rId2" cstate="print"/>
          <a:stretch>
            <a:fillRect/>
          </a:stretch>
        </p:blipFill>
        <p:spPr>
          <a:xfrm>
            <a:off x="166255" y="1026740"/>
            <a:ext cx="6128742" cy="3628388"/>
          </a:xfrm>
        </p:spPr>
      </p:pic>
      <p:sp>
        <p:nvSpPr>
          <p:cNvPr id="5" name="TextBox 4"/>
          <p:cNvSpPr txBox="1"/>
          <p:nvPr/>
        </p:nvSpPr>
        <p:spPr>
          <a:xfrm>
            <a:off x="938151" y="5284519"/>
            <a:ext cx="9607137" cy="1569660"/>
          </a:xfrm>
          <a:prstGeom prst="rect">
            <a:avLst/>
          </a:prstGeom>
          <a:noFill/>
        </p:spPr>
        <p:txBody>
          <a:bodyPr wrap="square" rtlCol="0">
            <a:spAutoFit/>
          </a:bodyPr>
          <a:lstStyle/>
          <a:p>
            <a:pPr>
              <a:buFont typeface="Arial" pitchFamily="34" charset="0"/>
              <a:buChar char="•"/>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Those with lower annual incomes tend to default the most.  For Annual income between 30-70k, the rate of default increases.</a:t>
            </a:r>
          </a:p>
          <a:p>
            <a:pPr>
              <a:buFont typeface="Arial" pitchFamily="34" charset="0"/>
              <a:buChar char="•"/>
            </a:pPr>
            <a:endParaRPr lang="en-US" sz="1600" dirty="0" smtClean="0">
              <a:latin typeface="Times New Roman" pitchFamily="18" charset="0"/>
              <a:cs typeface="Times New Roman" pitchFamily="18" charset="0"/>
            </a:endParaRPr>
          </a:p>
          <a:p>
            <a:pPr>
              <a:buFont typeface="Arial" pitchFamily="34" charset="0"/>
              <a:buChar char="•"/>
            </a:pPr>
            <a:r>
              <a:rPr lang="en-US" sz="1600" dirty="0" smtClean="0">
                <a:latin typeface="Times New Roman" pitchFamily="18" charset="0"/>
                <a:cs typeface="Times New Roman" pitchFamily="18" charset="0"/>
              </a:rPr>
              <a:t>As annual income increases, rate of default steadily decreases. As income increases above 70k, rate of default decreases significantly.</a:t>
            </a:r>
          </a:p>
          <a:p>
            <a:pPr>
              <a:buFont typeface="Arial" pitchFamily="34" charset="0"/>
              <a:buChar char="•"/>
            </a:pPr>
            <a:endParaRPr lang="en-IN" sz="1600" dirty="0">
              <a:latin typeface="Times New Roman" pitchFamily="18" charset="0"/>
              <a:cs typeface="Times New Roman" pitchFamily="18" charset="0"/>
            </a:endParaRPr>
          </a:p>
        </p:txBody>
      </p:sp>
      <p:pic>
        <p:nvPicPr>
          <p:cNvPr id="6" name="Picture 5" descr="Annual Income.png"/>
          <p:cNvPicPr>
            <a:picLocks noChangeAspect="1"/>
          </p:cNvPicPr>
          <p:nvPr/>
        </p:nvPicPr>
        <p:blipFill>
          <a:blip r:embed="rId3" cstate="print"/>
          <a:srcRect r="1722" b="5321"/>
          <a:stretch>
            <a:fillRect/>
          </a:stretch>
        </p:blipFill>
        <p:spPr>
          <a:xfrm>
            <a:off x="6494476" y="1026048"/>
            <a:ext cx="5452101" cy="348657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6" y="1472540"/>
            <a:ext cx="11181805" cy="5058889"/>
          </a:xfrm>
        </p:spPr>
        <p:txBody>
          <a:bodyPr>
            <a:normAutofit fontScale="92500" lnSpcReduction="10000"/>
          </a:bodyPr>
          <a:lstStyle/>
          <a:p>
            <a:endParaRPr lang="en-US" sz="1400" dirty="0" smtClean="0"/>
          </a:p>
          <a:p>
            <a:r>
              <a:rPr lang="en-US" sz="1400" dirty="0" smtClean="0"/>
              <a:t>From our </a:t>
            </a:r>
            <a:r>
              <a:rPr lang="en-US" sz="1400" smtClean="0"/>
              <a:t>Univariate</a:t>
            </a:r>
            <a:r>
              <a:rPr lang="en-US" sz="1400" dirty="0" smtClean="0"/>
              <a:t> analysis we know that ‘Rent’ and ‘Mortgage’ are the two most popular </a:t>
            </a:r>
            <a:r>
              <a:rPr lang="en-US" sz="1400" b="1" dirty="0" smtClean="0"/>
              <a:t>home ownership </a:t>
            </a:r>
            <a:r>
              <a:rPr lang="en-US" sz="1400" dirty="0" smtClean="0"/>
              <a:t>types. The</a:t>
            </a:r>
            <a:r>
              <a:rPr lang="en-US" sz="1400" b="1" dirty="0" smtClean="0"/>
              <a:t> purpose </a:t>
            </a:r>
            <a:r>
              <a:rPr lang="en-US" sz="1400" dirty="0" smtClean="0"/>
              <a:t>for which maximum number of loans are taken are for debt consolidation and credit cards. We also know that most of these applicants are from top </a:t>
            </a:r>
            <a:r>
              <a:rPr lang="en-US" sz="1400" b="1" dirty="0" smtClean="0"/>
              <a:t>states</a:t>
            </a:r>
            <a:r>
              <a:rPr lang="en-US" sz="1400" dirty="0" smtClean="0"/>
              <a:t> </a:t>
            </a:r>
            <a:r>
              <a:rPr lang="en-US" sz="1400" dirty="0" err="1" smtClean="0"/>
              <a:t>like‘CA</a:t>
            </a:r>
            <a:r>
              <a:rPr lang="en-US" sz="1400" dirty="0" smtClean="0"/>
              <a:t>’, ‘FL’, ‘NY’ or ‘TX. Finally, we understood that the number of loans taken increases steadily every </a:t>
            </a:r>
            <a:r>
              <a:rPr lang="en-US" sz="1400" b="1" dirty="0" smtClean="0"/>
              <a:t>year</a:t>
            </a:r>
            <a:r>
              <a:rPr lang="en-US" sz="1400" dirty="0" smtClean="0"/>
              <a:t>. When deciding loan status, a combination of bad levels from the above mentioned categories would result in a higher probability of default.</a:t>
            </a:r>
          </a:p>
          <a:p>
            <a:endParaRPr lang="en-US" sz="1400" dirty="0" smtClean="0"/>
          </a:p>
          <a:p>
            <a:r>
              <a:rPr lang="en-US" sz="1400" dirty="0" smtClean="0"/>
              <a:t>Probability of default increases as the </a:t>
            </a:r>
            <a:r>
              <a:rPr lang="en-US" sz="1400" b="1" dirty="0" smtClean="0"/>
              <a:t>interest rate </a:t>
            </a:r>
            <a:r>
              <a:rPr lang="en-US" sz="1400" dirty="0" smtClean="0"/>
              <a:t>increases. </a:t>
            </a:r>
            <a:r>
              <a:rPr lang="en-US" sz="1400" dirty="0" smtClean="0"/>
              <a:t>While  total customer default rate remains relatively low at </a:t>
            </a:r>
            <a:r>
              <a:rPr lang="en-US" sz="1400" b="1" dirty="0" smtClean="0"/>
              <a:t>6%</a:t>
            </a:r>
            <a:r>
              <a:rPr lang="en-US" sz="1400" dirty="0" smtClean="0"/>
              <a:t>of total population, at grade A,   it increases steadily to a staggering  </a:t>
            </a:r>
            <a:r>
              <a:rPr lang="en-US" sz="1400" b="1" dirty="0" smtClean="0"/>
              <a:t>34% </a:t>
            </a:r>
            <a:r>
              <a:rPr lang="en-US" sz="1400" dirty="0" smtClean="0"/>
              <a:t>of total borrowers by Grade G. </a:t>
            </a:r>
            <a:endParaRPr lang="en-US" sz="1400" dirty="0" smtClean="0"/>
          </a:p>
          <a:p>
            <a:endParaRPr lang="en-US" sz="1400" dirty="0" smtClean="0"/>
          </a:p>
          <a:p>
            <a:r>
              <a:rPr lang="en-US" sz="1400" dirty="0" smtClean="0"/>
              <a:t>Loans with </a:t>
            </a:r>
            <a:r>
              <a:rPr lang="en-US" sz="1400" b="1" dirty="0" smtClean="0"/>
              <a:t>term</a:t>
            </a:r>
            <a:r>
              <a:rPr lang="en-US" sz="1400" dirty="0" smtClean="0"/>
              <a:t> of 60 months have a higher rate of default. </a:t>
            </a:r>
            <a:r>
              <a:rPr lang="en-US" sz="1400" dirty="0" smtClean="0"/>
              <a:t>60 month loans were introduced only in </a:t>
            </a:r>
            <a:r>
              <a:rPr lang="en-US" sz="1400" b="1" dirty="0" smtClean="0"/>
              <a:t>May 2010 </a:t>
            </a:r>
            <a:r>
              <a:rPr lang="en-US" sz="1400" dirty="0" smtClean="0"/>
              <a:t>by the company, so the number of 60 month loans is much lesser than the 36 month loans, but, they display a higher relative rate of default</a:t>
            </a:r>
            <a:r>
              <a:rPr lang="en-US" sz="1400" dirty="0" smtClean="0"/>
              <a:t>.. Interestingly , all current loans  in the dataset are of  60 months, which further validates this analysis. </a:t>
            </a:r>
            <a:r>
              <a:rPr lang="en-US" sz="1400" dirty="0" smtClean="0"/>
              <a:t>Since expected loss  and default rate for 36 month loans is lower, it is encouraged to promote 36 month loan further.</a:t>
            </a:r>
            <a:r>
              <a:rPr lang="en-US" sz="1400" dirty="0" smtClean="0"/>
              <a:t> </a:t>
            </a:r>
          </a:p>
          <a:p>
            <a:endParaRPr lang="en-US" sz="1400" dirty="0" smtClean="0"/>
          </a:p>
          <a:p>
            <a:r>
              <a:rPr lang="en-US" sz="1400" dirty="0" smtClean="0"/>
              <a:t>D</a:t>
            </a:r>
            <a:r>
              <a:rPr lang="en-US" sz="1400" dirty="0" smtClean="0"/>
              <a:t>efault for loans that are ‘Verified’ and ‘Not Verified are almost the same. . This indicates that there is a need to improve the </a:t>
            </a:r>
            <a:r>
              <a:rPr lang="en-US" sz="1400" b="1" dirty="0" smtClean="0"/>
              <a:t>verification</a:t>
            </a:r>
            <a:r>
              <a:rPr lang="en-US" sz="1400" dirty="0" smtClean="0"/>
              <a:t> process. The best way is to verify the Source before providing the loan.</a:t>
            </a:r>
          </a:p>
          <a:p>
            <a:endParaRPr lang="en-US" sz="1400" dirty="0" smtClean="0"/>
          </a:p>
          <a:p>
            <a:r>
              <a:rPr lang="en-US" sz="1400" dirty="0" smtClean="0"/>
              <a:t>The rate of default increases as the number of  </a:t>
            </a:r>
            <a:r>
              <a:rPr lang="en-US" sz="1400" b="1" dirty="0" smtClean="0"/>
              <a:t>loan applications </a:t>
            </a:r>
            <a:r>
              <a:rPr lang="en-US" sz="1400" dirty="0" smtClean="0"/>
              <a:t>increase. </a:t>
            </a:r>
            <a:r>
              <a:rPr lang="en-US" sz="1400" dirty="0" smtClean="0"/>
              <a:t>This is </a:t>
            </a:r>
            <a:r>
              <a:rPr lang="en-US" sz="1400" dirty="0" smtClean="0"/>
              <a:t>significant </a:t>
            </a:r>
            <a:r>
              <a:rPr lang="en-US" sz="1400" dirty="0" smtClean="0"/>
              <a:t>when the loan term is 36 months. The rate of default steadily increases from </a:t>
            </a:r>
            <a:r>
              <a:rPr lang="en-US" sz="1400" b="1" dirty="0" smtClean="0"/>
              <a:t>9% </a:t>
            </a:r>
            <a:r>
              <a:rPr lang="en-US" sz="1400" dirty="0" smtClean="0"/>
              <a:t>to approximately </a:t>
            </a:r>
            <a:r>
              <a:rPr lang="en-US" sz="1400" b="1" dirty="0" smtClean="0"/>
              <a:t>29% </a:t>
            </a:r>
            <a:r>
              <a:rPr lang="en-US" sz="1400" dirty="0" smtClean="0"/>
              <a:t>for greater than 7 loan applications</a:t>
            </a:r>
            <a:r>
              <a:rPr lang="en-US" sz="1400" dirty="0" smtClean="0"/>
              <a:t>.</a:t>
            </a:r>
          </a:p>
          <a:p>
            <a:endParaRPr lang="en-US" sz="1400" dirty="0" smtClean="0"/>
          </a:p>
          <a:p>
            <a:r>
              <a:rPr lang="en-US" sz="1400" dirty="0" smtClean="0"/>
              <a:t>‘Debt consolidation’, ‘Credit card’, ‘Other’ and ‘Small Business’ account for nearly 80% of total defaults. Debt Consolidation causes highest expected loss. ‘Small </a:t>
            </a:r>
            <a:r>
              <a:rPr lang="en-US" sz="1400" dirty="0" smtClean="0"/>
              <a:t>business’ loans for 60 </a:t>
            </a:r>
            <a:r>
              <a:rPr lang="en-US" sz="1400" dirty="0" smtClean="0"/>
              <a:t>months, while although smaller, </a:t>
            </a:r>
            <a:r>
              <a:rPr lang="en-US" sz="1400" dirty="0" smtClean="0"/>
              <a:t>produce a significant loss of </a:t>
            </a:r>
            <a:r>
              <a:rPr lang="en-US" sz="1400" b="1" dirty="0" smtClean="0"/>
              <a:t>3.5</a:t>
            </a:r>
            <a:r>
              <a:rPr lang="en-US" sz="1400" dirty="0" smtClean="0"/>
              <a:t> million, due to higher </a:t>
            </a:r>
            <a:r>
              <a:rPr lang="en-US" sz="1400" dirty="0" smtClean="0"/>
              <a:t>rates </a:t>
            </a:r>
            <a:r>
              <a:rPr lang="en-US" sz="1400" dirty="0" smtClean="0"/>
              <a:t>of </a:t>
            </a:r>
            <a:r>
              <a:rPr lang="en-US" sz="1400" dirty="0" smtClean="0"/>
              <a:t>defaulters.</a:t>
            </a:r>
          </a:p>
          <a:p>
            <a:endParaRPr lang="en-US" sz="1400" dirty="0" smtClean="0"/>
          </a:p>
          <a:p>
            <a:endParaRPr lang="en-US" sz="1400" dirty="0" smtClean="0"/>
          </a:p>
          <a:p>
            <a:endParaRPr lang="en-IN" sz="1400" dirty="0"/>
          </a:p>
        </p:txBody>
      </p:sp>
      <p:sp>
        <p:nvSpPr>
          <p:cNvPr id="5" name="Title 1"/>
          <p:cNvSpPr>
            <a:spLocks noGrp="1"/>
          </p:cNvSpPr>
          <p:nvPr>
            <p:ph type="title"/>
          </p:nvPr>
        </p:nvSpPr>
        <p:spPr>
          <a:xfrm>
            <a:off x="539378" y="428699"/>
            <a:ext cx="9313817" cy="856138"/>
          </a:xfrm>
        </p:spPr>
        <p:txBody>
          <a:bodyPr>
            <a:normAutofit/>
          </a:bodyPr>
          <a:lstStyle/>
          <a:p>
            <a:r>
              <a:rPr lang="en-IN" sz="3200" b="1" dirty="0" smtClean="0"/>
              <a:t>CONCLUSIONS</a:t>
            </a:r>
            <a:endParaRPr lang="en-IN" sz="2000" dirty="0"/>
          </a:p>
        </p:txBody>
      </p:sp>
    </p:spTree>
    <p:extLst>
      <p:ext uri="{BB962C8B-B14F-4D97-AF65-F5344CB8AC3E}">
        <p14:creationId xmlns:p14="http://schemas.microsoft.com/office/powerpoint/2010/main" xmlns="" val="1399706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6" name="Picture 5" descr="objective.jpg"/>
          <p:cNvPicPr>
            <a:picLocks noChangeAspect="1"/>
          </p:cNvPicPr>
          <p:nvPr/>
        </p:nvPicPr>
        <p:blipFill>
          <a:blip r:embed="rId2" cstate="print"/>
          <a:stretch>
            <a:fillRect/>
          </a:stretch>
        </p:blipFill>
        <p:spPr>
          <a:xfrm>
            <a:off x="1524000" y="0"/>
            <a:ext cx="9144000" cy="6858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407799" y="239328"/>
            <a:ext cx="9313817" cy="856138"/>
          </a:xfrm>
        </p:spPr>
        <p:txBody>
          <a:bodyPr>
            <a:normAutofit/>
          </a:bodyPr>
          <a:lstStyle/>
          <a:p>
            <a:r>
              <a:rPr lang="en-IN" sz="4400" b="1" dirty="0"/>
              <a:t> </a:t>
            </a:r>
            <a:r>
              <a:rPr lang="en-IN" sz="3200" dirty="0" smtClean="0"/>
              <a:t>PROBLEM SOLVING METHODOLOGY</a:t>
            </a:r>
            <a:endParaRPr lang="en-IN" sz="3200" dirty="0"/>
          </a:p>
        </p:txBody>
      </p:sp>
      <p:sp>
        <p:nvSpPr>
          <p:cNvPr id="13" name="Rectangle 12">
            <a:extLst>
              <a:ext uri="{FF2B5EF4-FFF2-40B4-BE49-F238E27FC236}">
                <a16:creationId xmlns:a16="http://schemas.microsoft.com/office/drawing/2014/main" xmlns="" id="{4E71DF9A-2A70-4A08-8814-B1F7E08E54C7}"/>
              </a:ext>
            </a:extLst>
          </p:cNvPr>
          <p:cNvSpPr/>
          <p:nvPr/>
        </p:nvSpPr>
        <p:spPr>
          <a:xfrm>
            <a:off x="498762" y="1745672"/>
            <a:ext cx="2299855" cy="1006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600" dirty="0">
                <a:latin typeface="Times New Roman" pitchFamily="18" charset="0"/>
                <a:cs typeface="Times New Roman" pitchFamily="18" charset="0"/>
              </a:rPr>
              <a:t>Business Understanding</a:t>
            </a:r>
          </a:p>
        </p:txBody>
      </p:sp>
      <p:sp>
        <p:nvSpPr>
          <p:cNvPr id="15" name="Rectangle 14">
            <a:extLst>
              <a:ext uri="{FF2B5EF4-FFF2-40B4-BE49-F238E27FC236}">
                <a16:creationId xmlns:a16="http://schemas.microsoft.com/office/drawing/2014/main" xmlns="" id="{53B7135C-A5CB-482E-8FA7-9EE5BA3B39F2}"/>
              </a:ext>
            </a:extLst>
          </p:cNvPr>
          <p:cNvSpPr/>
          <p:nvPr/>
        </p:nvSpPr>
        <p:spPr>
          <a:xfrm>
            <a:off x="3352799" y="1745671"/>
            <a:ext cx="2844801" cy="1021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600" dirty="0" smtClean="0">
              <a:latin typeface="Times New Roman" pitchFamily="18" charset="0"/>
              <a:cs typeface="Times New Roman" pitchFamily="18" charset="0"/>
            </a:endParaRPr>
          </a:p>
          <a:p>
            <a:pPr algn="ctr"/>
            <a:r>
              <a:rPr lang="en-IN" sz="1600" dirty="0" smtClean="0">
                <a:latin typeface="Times New Roman" pitchFamily="18" charset="0"/>
                <a:cs typeface="Times New Roman" pitchFamily="18" charset="0"/>
              </a:rPr>
              <a:t>Understand </a:t>
            </a:r>
            <a:r>
              <a:rPr lang="en-IN" sz="1600" dirty="0">
                <a:latin typeface="Times New Roman" pitchFamily="18" charset="0"/>
                <a:cs typeface="Times New Roman" pitchFamily="18" charset="0"/>
              </a:rPr>
              <a:t>Data</a:t>
            </a:r>
          </a:p>
          <a:p>
            <a:pPr algn="ctr"/>
            <a:endParaRPr lang="en-IN" sz="1400" dirty="0">
              <a:latin typeface="Times New Roman" pitchFamily="18" charset="0"/>
              <a:cs typeface="Times New Roman" pitchFamily="18" charset="0"/>
            </a:endParaRPr>
          </a:p>
        </p:txBody>
      </p:sp>
      <p:sp>
        <p:nvSpPr>
          <p:cNvPr id="16" name="Flowchart: Data 15">
            <a:extLst>
              <a:ext uri="{FF2B5EF4-FFF2-40B4-BE49-F238E27FC236}">
                <a16:creationId xmlns:a16="http://schemas.microsoft.com/office/drawing/2014/main" xmlns="" id="{39AD200E-7705-4F44-8DF1-1AEDB36703C7}"/>
              </a:ext>
            </a:extLst>
          </p:cNvPr>
          <p:cNvSpPr/>
          <p:nvPr/>
        </p:nvSpPr>
        <p:spPr>
          <a:xfrm>
            <a:off x="535706" y="3223491"/>
            <a:ext cx="2225965" cy="738909"/>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indent="-285750">
              <a:buFont typeface="Arial" panose="020B0604020202020204" pitchFamily="34" charset="0"/>
              <a:buChar char="•"/>
            </a:pPr>
            <a:r>
              <a:rPr lang="en-IN" sz="1200" dirty="0">
                <a:latin typeface="Times New Roman" pitchFamily="18" charset="0"/>
                <a:cs typeface="Times New Roman" pitchFamily="18" charset="0"/>
              </a:rPr>
              <a:t>Business Objective</a:t>
            </a:r>
          </a:p>
          <a:p>
            <a:pPr marL="285750" indent="-285750">
              <a:buFont typeface="Arial" panose="020B0604020202020204" pitchFamily="34" charset="0"/>
              <a:buChar char="•"/>
            </a:pPr>
            <a:r>
              <a:rPr lang="en-IN" sz="1200" dirty="0">
                <a:latin typeface="Times New Roman" pitchFamily="18" charset="0"/>
                <a:cs typeface="Times New Roman" pitchFamily="18" charset="0"/>
              </a:rPr>
              <a:t>Data Analysis Goals</a:t>
            </a:r>
          </a:p>
        </p:txBody>
      </p:sp>
      <p:cxnSp>
        <p:nvCxnSpPr>
          <p:cNvPr id="18" name="Straight Arrow Connector 17">
            <a:extLst>
              <a:ext uri="{FF2B5EF4-FFF2-40B4-BE49-F238E27FC236}">
                <a16:creationId xmlns:a16="http://schemas.microsoft.com/office/drawing/2014/main" xmlns="" id="{4E2633D2-EF18-4C72-8FE5-311D69AFDA99}"/>
              </a:ext>
            </a:extLst>
          </p:cNvPr>
          <p:cNvCxnSpPr>
            <a:cxnSpLocks/>
            <a:stCxn id="13" idx="2"/>
            <a:endCxn id="16" idx="1"/>
          </p:cNvCxnSpPr>
          <p:nvPr/>
        </p:nvCxnSpPr>
        <p:spPr>
          <a:xfrm flipH="1">
            <a:off x="1648689" y="2752436"/>
            <a:ext cx="1" cy="471055"/>
          </a:xfrm>
          <a:prstGeom prst="straightConnector1">
            <a:avLst/>
          </a:prstGeom>
          <a:ln>
            <a:solidFill>
              <a:schemeClr val="accent4"/>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A5BE4545-A729-4F0C-B7F3-F591DE8F0124}"/>
              </a:ext>
            </a:extLst>
          </p:cNvPr>
          <p:cNvCxnSpPr>
            <a:cxnSpLocks/>
            <a:stCxn id="13" idx="3"/>
          </p:cNvCxnSpPr>
          <p:nvPr/>
        </p:nvCxnSpPr>
        <p:spPr>
          <a:xfrm>
            <a:off x="2798617" y="2249054"/>
            <a:ext cx="554182" cy="0"/>
          </a:xfrm>
          <a:prstGeom prst="straightConnector1">
            <a:avLst/>
          </a:prstGeom>
          <a:ln w="571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Flowchart: Data 22">
            <a:extLst>
              <a:ext uri="{FF2B5EF4-FFF2-40B4-BE49-F238E27FC236}">
                <a16:creationId xmlns:a16="http://schemas.microsoft.com/office/drawing/2014/main" xmlns="" id="{55A5CF91-8DB2-4D29-9EB9-2BAC95A0C1E2}"/>
              </a:ext>
            </a:extLst>
          </p:cNvPr>
          <p:cNvSpPr/>
          <p:nvPr/>
        </p:nvSpPr>
        <p:spPr>
          <a:xfrm>
            <a:off x="3348179" y="3925454"/>
            <a:ext cx="1427020" cy="738909"/>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IN" sz="1400" dirty="0">
                <a:latin typeface="Times New Roman" pitchFamily="18" charset="0"/>
                <a:cs typeface="Times New Roman" pitchFamily="18" charset="0"/>
              </a:rPr>
              <a:t>Datasets</a:t>
            </a:r>
          </a:p>
        </p:txBody>
      </p:sp>
      <p:cxnSp>
        <p:nvCxnSpPr>
          <p:cNvPr id="25" name="Straight Arrow Connector 24">
            <a:extLst>
              <a:ext uri="{FF2B5EF4-FFF2-40B4-BE49-F238E27FC236}">
                <a16:creationId xmlns:a16="http://schemas.microsoft.com/office/drawing/2014/main" xmlns="" id="{50B6DABB-AE26-4318-910F-F1CCB23A62CC}"/>
              </a:ext>
            </a:extLst>
          </p:cNvPr>
          <p:cNvCxnSpPr>
            <a:cxnSpLocks/>
            <a:endCxn id="23" idx="1"/>
          </p:cNvCxnSpPr>
          <p:nvPr/>
        </p:nvCxnSpPr>
        <p:spPr>
          <a:xfrm>
            <a:off x="4049486" y="2766951"/>
            <a:ext cx="12203" cy="1158503"/>
          </a:xfrm>
          <a:prstGeom prst="straightConnector1">
            <a:avLst/>
          </a:prstGeom>
          <a:ln>
            <a:solidFill>
              <a:schemeClr val="accent4"/>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xmlns="" id="{09FDF2C4-720B-4D3D-AD80-B6822D45FF09}"/>
              </a:ext>
            </a:extLst>
          </p:cNvPr>
          <p:cNvSpPr/>
          <p:nvPr/>
        </p:nvSpPr>
        <p:spPr>
          <a:xfrm>
            <a:off x="6751782" y="1745672"/>
            <a:ext cx="2844801" cy="1597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600" dirty="0">
                <a:latin typeface="Times New Roman" pitchFamily="18" charset="0"/>
                <a:cs typeface="Times New Roman" pitchFamily="18" charset="0"/>
              </a:rPr>
              <a:t>Data Preparation</a:t>
            </a:r>
          </a:p>
          <a:p>
            <a:pPr algn="ctr"/>
            <a:endParaRPr lang="en-IN" sz="1400" dirty="0">
              <a:latin typeface="Times New Roman" pitchFamily="18" charset="0"/>
              <a:cs typeface="Times New Roman" pitchFamily="18" charset="0"/>
            </a:endParaRPr>
          </a:p>
          <a:p>
            <a:pPr marL="285750" indent="-285750">
              <a:buFont typeface="Arial" panose="020B0604020202020204" pitchFamily="34" charset="0"/>
              <a:buChar char="•"/>
            </a:pPr>
            <a:r>
              <a:rPr lang="en-IN" sz="1400" dirty="0" smtClean="0">
                <a:latin typeface="Times New Roman" pitchFamily="18" charset="0"/>
                <a:cs typeface="Times New Roman" pitchFamily="18" charset="0"/>
              </a:rPr>
              <a:t>Clean </a:t>
            </a:r>
            <a:r>
              <a:rPr lang="en-IN" sz="1400" dirty="0">
                <a:latin typeface="Times New Roman" pitchFamily="18" charset="0"/>
                <a:cs typeface="Times New Roman" pitchFamily="18" charset="0"/>
              </a:rPr>
              <a:t>data</a:t>
            </a:r>
          </a:p>
          <a:p>
            <a:pPr marL="285750" indent="-285750">
              <a:buFont typeface="Arial" panose="020B0604020202020204" pitchFamily="34" charset="0"/>
              <a:buChar char="•"/>
            </a:pPr>
            <a:r>
              <a:rPr lang="en-IN" sz="1400" dirty="0">
                <a:latin typeface="Times New Roman" pitchFamily="18" charset="0"/>
                <a:cs typeface="Times New Roman" pitchFamily="18" charset="0"/>
              </a:rPr>
              <a:t>Construct: Derive new features</a:t>
            </a:r>
          </a:p>
          <a:p>
            <a:pPr marL="285750" indent="-285750">
              <a:buFont typeface="Arial" panose="020B0604020202020204" pitchFamily="34" charset="0"/>
              <a:buChar char="•"/>
            </a:pPr>
            <a:r>
              <a:rPr lang="en-IN" sz="1400" dirty="0">
                <a:latin typeface="Times New Roman" pitchFamily="18" charset="0"/>
                <a:cs typeface="Times New Roman" pitchFamily="18" charset="0"/>
              </a:rPr>
              <a:t>Integrate Data</a:t>
            </a:r>
          </a:p>
          <a:p>
            <a:pPr marL="285750" indent="-285750">
              <a:buFont typeface="Arial" panose="020B0604020202020204" pitchFamily="34" charset="0"/>
              <a:buChar char="•"/>
            </a:pPr>
            <a:r>
              <a:rPr lang="en-IN" sz="1400" dirty="0">
                <a:latin typeface="Times New Roman" pitchFamily="18" charset="0"/>
                <a:cs typeface="Times New Roman" pitchFamily="18" charset="0"/>
              </a:rPr>
              <a:t>Format Data</a:t>
            </a:r>
          </a:p>
        </p:txBody>
      </p:sp>
      <p:cxnSp>
        <p:nvCxnSpPr>
          <p:cNvPr id="33" name="Straight Arrow Connector 32">
            <a:extLst>
              <a:ext uri="{FF2B5EF4-FFF2-40B4-BE49-F238E27FC236}">
                <a16:creationId xmlns:a16="http://schemas.microsoft.com/office/drawing/2014/main" xmlns="" id="{80184058-D2D1-4E16-83AD-C96DE52604C5}"/>
              </a:ext>
            </a:extLst>
          </p:cNvPr>
          <p:cNvCxnSpPr>
            <a:cxnSpLocks/>
          </p:cNvCxnSpPr>
          <p:nvPr/>
        </p:nvCxnSpPr>
        <p:spPr>
          <a:xfrm>
            <a:off x="6197600" y="2249054"/>
            <a:ext cx="554182" cy="0"/>
          </a:xfrm>
          <a:prstGeom prst="straightConnector1">
            <a:avLst/>
          </a:prstGeom>
          <a:ln w="571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xmlns="" id="{B678F9E6-8B18-4637-8202-3E7EDA60C290}"/>
              </a:ext>
            </a:extLst>
          </p:cNvPr>
          <p:cNvCxnSpPr>
            <a:cxnSpLocks/>
            <a:stCxn id="32" idx="2"/>
          </p:cNvCxnSpPr>
          <p:nvPr/>
        </p:nvCxnSpPr>
        <p:spPr>
          <a:xfrm rot="5400000">
            <a:off x="6085274" y="2007493"/>
            <a:ext cx="752838" cy="3424980"/>
          </a:xfrm>
          <a:prstGeom prst="bentConnector2">
            <a:avLst/>
          </a:prstGeom>
          <a:ln>
            <a:solidFill>
              <a:schemeClr val="accent4"/>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xmlns="" id="{22554B48-68DB-41DA-8047-DDFABAFAECA3}"/>
              </a:ext>
            </a:extLst>
          </p:cNvPr>
          <p:cNvCxnSpPr>
            <a:cxnSpLocks/>
            <a:endCxn id="47" idx="0"/>
          </p:cNvCxnSpPr>
          <p:nvPr/>
        </p:nvCxnSpPr>
        <p:spPr>
          <a:xfrm rot="16200000" flipH="1">
            <a:off x="8386123" y="3459517"/>
            <a:ext cx="2974118" cy="553195"/>
          </a:xfrm>
          <a:prstGeom prst="bentConnector3">
            <a:avLst>
              <a:gd name="adj1" fmla="val -13"/>
            </a:avLst>
          </a:prstGeom>
          <a:ln w="571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Flowchart: Decision 46">
            <a:extLst>
              <a:ext uri="{FF2B5EF4-FFF2-40B4-BE49-F238E27FC236}">
                <a16:creationId xmlns:a16="http://schemas.microsoft.com/office/drawing/2014/main" xmlns="" id="{F04F18F3-F160-40CD-8AB7-759E4D870343}"/>
              </a:ext>
            </a:extLst>
          </p:cNvPr>
          <p:cNvSpPr/>
          <p:nvPr/>
        </p:nvSpPr>
        <p:spPr>
          <a:xfrm>
            <a:off x="9079351" y="5223174"/>
            <a:ext cx="2140857" cy="88669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latin typeface="Times New Roman" pitchFamily="18" charset="0"/>
                <a:cs typeface="Times New Roman" pitchFamily="18" charset="0"/>
              </a:rPr>
              <a:t>EDA</a:t>
            </a:r>
            <a:endParaRPr lang="en-IN" sz="1600" dirty="0">
              <a:latin typeface="Times New Roman" pitchFamily="18" charset="0"/>
              <a:cs typeface="Times New Roman" pitchFamily="18" charset="0"/>
            </a:endParaRPr>
          </a:p>
        </p:txBody>
      </p:sp>
      <p:cxnSp>
        <p:nvCxnSpPr>
          <p:cNvPr id="58" name="Straight Arrow Connector 57">
            <a:extLst>
              <a:ext uri="{FF2B5EF4-FFF2-40B4-BE49-F238E27FC236}">
                <a16:creationId xmlns:a16="http://schemas.microsoft.com/office/drawing/2014/main" xmlns="" id="{40FE18F1-75DF-4CE0-AEA4-FED7C476EF39}"/>
              </a:ext>
            </a:extLst>
          </p:cNvPr>
          <p:cNvCxnSpPr>
            <a:cxnSpLocks/>
          </p:cNvCxnSpPr>
          <p:nvPr/>
        </p:nvCxnSpPr>
        <p:spPr>
          <a:xfrm flipH="1">
            <a:off x="8395855" y="5666519"/>
            <a:ext cx="683495"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xmlns="" id="{AC3C71CD-5AE6-4F12-8E91-A00E6B2D6D5C}"/>
              </a:ext>
            </a:extLst>
          </p:cNvPr>
          <p:cNvSpPr/>
          <p:nvPr/>
        </p:nvSpPr>
        <p:spPr>
          <a:xfrm>
            <a:off x="5551053" y="4895348"/>
            <a:ext cx="2844801" cy="1597892"/>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pPr algn="ctr"/>
            <a:r>
              <a:rPr lang="en-IN" sz="1600" dirty="0">
                <a:latin typeface="Times New Roman" pitchFamily="18" charset="0"/>
                <a:cs typeface="Times New Roman" pitchFamily="18" charset="0"/>
              </a:rPr>
              <a:t>Create Reports and Generate Results </a:t>
            </a:r>
          </a:p>
          <a:p>
            <a:endParaRPr lang="en-IN" sz="1400" dirty="0">
              <a:latin typeface="Times New Roman" pitchFamily="18" charset="0"/>
              <a:cs typeface="Times New Roman" pitchFamily="18" charset="0"/>
            </a:endParaRPr>
          </a:p>
          <a:p>
            <a:pPr marL="285750" indent="-285750">
              <a:buFont typeface="Arial" panose="020B0604020202020204" pitchFamily="34" charset="0"/>
              <a:buChar char="•"/>
            </a:pPr>
            <a:r>
              <a:rPr lang="en-IN" sz="1400" dirty="0">
                <a:latin typeface="Times New Roman" pitchFamily="18" charset="0"/>
                <a:cs typeface="Times New Roman" pitchFamily="18" charset="0"/>
              </a:rPr>
              <a:t>Analyse Reports</a:t>
            </a:r>
          </a:p>
          <a:p>
            <a:pPr marL="285750" indent="-285750">
              <a:buFont typeface="Arial" panose="020B0604020202020204" pitchFamily="34" charset="0"/>
              <a:buChar char="•"/>
            </a:pPr>
            <a:r>
              <a:rPr lang="en-IN" sz="1400" dirty="0">
                <a:latin typeface="Times New Roman" pitchFamily="18" charset="0"/>
                <a:cs typeface="Times New Roman" pitchFamily="18" charset="0"/>
              </a:rPr>
              <a:t>Presentation</a:t>
            </a:r>
          </a:p>
          <a:p>
            <a:pPr marL="285750" indent="-285750">
              <a:buFont typeface="Arial" panose="020B0604020202020204" pitchFamily="34" charset="0"/>
              <a:buChar char="•"/>
            </a:pPr>
            <a:r>
              <a:rPr lang="en-IN" sz="1400" dirty="0">
                <a:latin typeface="Times New Roman" pitchFamily="18" charset="0"/>
                <a:cs typeface="Times New Roman" pitchFamily="18" charset="0"/>
              </a:rPr>
              <a:t>Decision Making</a:t>
            </a:r>
          </a:p>
        </p:txBody>
      </p:sp>
    </p:spTree>
    <p:extLst>
      <p:ext uri="{BB962C8B-B14F-4D97-AF65-F5344CB8AC3E}">
        <p14:creationId xmlns:p14="http://schemas.microsoft.com/office/powerpoint/2010/main" xmlns=""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0"/>
            <a:ext cx="5478087" cy="712519"/>
          </a:xfrm>
        </p:spPr>
        <p:txBody>
          <a:bodyPr>
            <a:normAutofit/>
          </a:bodyPr>
          <a:lstStyle/>
          <a:p>
            <a:r>
              <a:rPr lang="en-US" sz="3200" dirty="0" smtClean="0"/>
              <a:t>UNIVARIATE ANALYSIS</a:t>
            </a:r>
            <a:endParaRPr lang="en-IN" sz="3200" dirty="0"/>
          </a:p>
        </p:txBody>
      </p:sp>
      <p:pic>
        <p:nvPicPr>
          <p:cNvPr id="4" name="Picture 3" descr="Home Ownership.png"/>
          <p:cNvPicPr>
            <a:picLocks noChangeAspect="1"/>
          </p:cNvPicPr>
          <p:nvPr/>
        </p:nvPicPr>
        <p:blipFill>
          <a:blip r:embed="rId2" cstate="print"/>
          <a:srcRect r="1713" b="4148"/>
          <a:stretch>
            <a:fillRect/>
          </a:stretch>
        </p:blipFill>
        <p:spPr>
          <a:xfrm>
            <a:off x="237647" y="1448790"/>
            <a:ext cx="5802019" cy="3633848"/>
          </a:xfrm>
          <a:prstGeom prst="rect">
            <a:avLst/>
          </a:prstGeom>
        </p:spPr>
      </p:pic>
      <p:pic>
        <p:nvPicPr>
          <p:cNvPr id="5" name="Picture 4" descr="Purpose.png"/>
          <p:cNvPicPr>
            <a:picLocks noChangeAspect="1"/>
          </p:cNvPicPr>
          <p:nvPr/>
        </p:nvPicPr>
        <p:blipFill>
          <a:blip r:embed="rId3" cstate="print"/>
          <a:srcRect r="2257" b="6259"/>
          <a:stretch>
            <a:fillRect/>
          </a:stretch>
        </p:blipFill>
        <p:spPr>
          <a:xfrm>
            <a:off x="6474231" y="1406604"/>
            <a:ext cx="5717769" cy="3723535"/>
          </a:xfrm>
          <a:prstGeom prst="rect">
            <a:avLst/>
          </a:prstGeom>
        </p:spPr>
      </p:pic>
      <p:cxnSp>
        <p:nvCxnSpPr>
          <p:cNvPr id="9" name="Straight Connector 8"/>
          <p:cNvCxnSpPr/>
          <p:nvPr/>
        </p:nvCxnSpPr>
        <p:spPr>
          <a:xfrm>
            <a:off x="6080166"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8140" y="5533901"/>
            <a:ext cx="4940135" cy="1169551"/>
          </a:xfrm>
          <a:prstGeom prst="rect">
            <a:avLst/>
          </a:prstGeom>
          <a:noFill/>
        </p:spPr>
        <p:txBody>
          <a:bodyPr wrap="square" rtlCol="0">
            <a:spAutoFit/>
          </a:bodyPr>
          <a:lstStyle/>
          <a:p>
            <a:pPr>
              <a:buFont typeface="Arial" pitchFamily="34" charset="0"/>
              <a:buChar char="•"/>
            </a:pP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The top two categories for Home Ownership among applicants is ‘Rent’ and ‘Mortgage’ .</a:t>
            </a:r>
          </a:p>
          <a:p>
            <a:pPr>
              <a:buFont typeface="Arial" pitchFamily="34" charset="0"/>
              <a:buChar char="•"/>
            </a:pPr>
            <a:endParaRPr lang="en-US" sz="1400" dirty="0" smtClean="0">
              <a:latin typeface="Times New Roman" pitchFamily="18" charset="0"/>
              <a:cs typeface="Times New Roman" pitchFamily="18" charset="0"/>
            </a:endParaRPr>
          </a:p>
          <a:p>
            <a:pPr>
              <a:buFont typeface="Arial" pitchFamily="34" charset="0"/>
              <a:buChar char="•"/>
            </a:pPr>
            <a:r>
              <a:rPr lang="en-US" sz="1400" dirty="0" smtClean="0">
                <a:latin typeface="Times New Roman" pitchFamily="18" charset="0"/>
                <a:cs typeface="Times New Roman" pitchFamily="18" charset="0"/>
              </a:rPr>
              <a:t>These two categories alone account for 92% of all loan applicants.</a:t>
            </a:r>
            <a:endParaRPr lang="en-IN" sz="1400" dirty="0">
              <a:latin typeface="Times New Roman" pitchFamily="18" charset="0"/>
              <a:cs typeface="Times New Roman" pitchFamily="18" charset="0"/>
            </a:endParaRPr>
          </a:p>
        </p:txBody>
      </p:sp>
      <p:sp>
        <p:nvSpPr>
          <p:cNvPr id="12" name="TextBox 11"/>
          <p:cNvSpPr txBox="1"/>
          <p:nvPr/>
        </p:nvSpPr>
        <p:spPr>
          <a:xfrm>
            <a:off x="6590806" y="5510151"/>
            <a:ext cx="5106389" cy="1169551"/>
          </a:xfrm>
          <a:prstGeom prst="rect">
            <a:avLst/>
          </a:prstGeom>
          <a:noFill/>
        </p:spPr>
        <p:txBody>
          <a:bodyPr wrap="square" rtlCol="0">
            <a:spAutoFit/>
          </a:bodyPr>
          <a:lstStyle/>
          <a:p>
            <a:pPr>
              <a:buFont typeface="Arial" pitchFamily="34" charset="0"/>
              <a:buChar char="•"/>
            </a:pPr>
            <a:r>
              <a:rPr lang="en-US" sz="1400" dirty="0" smtClean="0">
                <a:latin typeface="Times New Roman" pitchFamily="18" charset="0"/>
                <a:cs typeface="Times New Roman" pitchFamily="18" charset="0"/>
              </a:rPr>
              <a:t> The top 5 categories for which loans are taken for are, ‘Debt Consolidation’, ‘Credit Card’, ‘Other’ ,’Home Improvement’ and ‘Major Purchases’.</a:t>
            </a:r>
          </a:p>
          <a:p>
            <a:pPr>
              <a:buFont typeface="Arial" pitchFamily="34" charset="0"/>
              <a:buChar char="•"/>
            </a:pPr>
            <a:endParaRPr lang="en-US" sz="1400" dirty="0" smtClean="0">
              <a:latin typeface="Times New Roman" pitchFamily="18" charset="0"/>
              <a:cs typeface="Times New Roman" pitchFamily="18" charset="0"/>
            </a:endParaRPr>
          </a:p>
          <a:p>
            <a:pPr>
              <a:buFont typeface="Arial" pitchFamily="34" charset="0"/>
              <a:buChar char="•"/>
            </a:pPr>
            <a:r>
              <a:rPr lang="en-US" sz="1400" dirty="0" smtClean="0">
                <a:latin typeface="Times New Roman" pitchFamily="18" charset="0"/>
                <a:cs typeface="Times New Roman" pitchFamily="18" charset="0"/>
              </a:rPr>
              <a:t> These categories hold true for roughly 80% of all applicants</a:t>
            </a:r>
            <a:endParaRPr lang="en-IN" sz="1400" dirty="0">
              <a:latin typeface="Times New Roman" pitchFamily="18" charset="0"/>
              <a:cs typeface="Times New Roman" pitchFamily="18" charset="0"/>
            </a:endParaRPr>
          </a:p>
        </p:txBody>
      </p:sp>
      <p:sp>
        <p:nvSpPr>
          <p:cNvPr id="13" name="TextBox 12"/>
          <p:cNvSpPr txBox="1"/>
          <p:nvPr/>
        </p:nvSpPr>
        <p:spPr>
          <a:xfrm>
            <a:off x="237507" y="843152"/>
            <a:ext cx="2315688" cy="646331"/>
          </a:xfrm>
          <a:prstGeom prst="rect">
            <a:avLst/>
          </a:prstGeom>
          <a:noFill/>
        </p:spPr>
        <p:txBody>
          <a:bodyPr wrap="square" rtlCol="0">
            <a:spAutoFit/>
          </a:bodyPr>
          <a:lstStyle/>
          <a:p>
            <a:r>
              <a:rPr lang="en-US" dirty="0" smtClean="0"/>
              <a:t>1. HOME OWNERSHIP</a:t>
            </a:r>
          </a:p>
          <a:p>
            <a:endParaRPr lang="en-IN" dirty="0"/>
          </a:p>
        </p:txBody>
      </p:sp>
      <p:sp>
        <p:nvSpPr>
          <p:cNvPr id="14" name="TextBox 13"/>
          <p:cNvSpPr txBox="1"/>
          <p:nvPr/>
        </p:nvSpPr>
        <p:spPr>
          <a:xfrm>
            <a:off x="6436426" y="807523"/>
            <a:ext cx="3087585" cy="369332"/>
          </a:xfrm>
          <a:prstGeom prst="rect">
            <a:avLst/>
          </a:prstGeom>
          <a:noFill/>
        </p:spPr>
        <p:txBody>
          <a:bodyPr wrap="square" rtlCol="0">
            <a:spAutoFit/>
          </a:bodyPr>
          <a:lstStyle/>
          <a:p>
            <a:r>
              <a:rPr lang="en-US" dirty="0" smtClean="0"/>
              <a:t>2. PURPOSE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5067"/>
            <a:ext cx="4587437" cy="856138"/>
          </a:xfrm>
        </p:spPr>
        <p:txBody>
          <a:bodyPr>
            <a:normAutofit/>
          </a:bodyPr>
          <a:lstStyle/>
          <a:p>
            <a:r>
              <a:rPr lang="en-US" sz="2800" dirty="0" smtClean="0"/>
              <a:t>3. STATE</a:t>
            </a:r>
            <a:endParaRPr lang="en-IN" sz="2800" dirty="0"/>
          </a:p>
        </p:txBody>
      </p:sp>
      <p:pic>
        <p:nvPicPr>
          <p:cNvPr id="4" name="Picture 3" descr="State.png"/>
          <p:cNvPicPr>
            <a:picLocks noChangeAspect="1"/>
          </p:cNvPicPr>
          <p:nvPr/>
        </p:nvPicPr>
        <p:blipFill>
          <a:blip r:embed="rId2" cstate="print"/>
          <a:srcRect r="2937" b="6273"/>
          <a:stretch>
            <a:fillRect/>
          </a:stretch>
        </p:blipFill>
        <p:spPr>
          <a:xfrm>
            <a:off x="0" y="1401290"/>
            <a:ext cx="5842181" cy="3206336"/>
          </a:xfrm>
          <a:prstGeom prst="rect">
            <a:avLst/>
          </a:prstGeom>
        </p:spPr>
      </p:pic>
      <p:pic>
        <p:nvPicPr>
          <p:cNvPr id="5" name="Picture 4" descr="Issue Date.png"/>
          <p:cNvPicPr>
            <a:picLocks noChangeAspect="1"/>
          </p:cNvPicPr>
          <p:nvPr/>
        </p:nvPicPr>
        <p:blipFill>
          <a:blip r:embed="rId3" cstate="print"/>
          <a:srcRect r="900" b="4870"/>
          <a:stretch>
            <a:fillRect/>
          </a:stretch>
        </p:blipFill>
        <p:spPr>
          <a:xfrm>
            <a:off x="6189285" y="1045030"/>
            <a:ext cx="5650413" cy="3716976"/>
          </a:xfrm>
          <a:prstGeom prst="rect">
            <a:avLst/>
          </a:prstGeom>
        </p:spPr>
      </p:pic>
      <p:cxnSp>
        <p:nvCxnSpPr>
          <p:cNvPr id="7" name="Straight Connector 6"/>
          <p:cNvCxnSpPr/>
          <p:nvPr/>
        </p:nvCxnSpPr>
        <p:spPr>
          <a:xfrm flipH="1">
            <a:off x="6080166" y="0"/>
            <a:ext cx="11876"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83928" y="296883"/>
            <a:ext cx="368135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4. ISSUE DATE</a:t>
            </a:r>
            <a:endParaRPr lang="en-IN" sz="2800" dirty="0">
              <a:latin typeface="Times New Roman" pitchFamily="18" charset="0"/>
              <a:cs typeface="Times New Roman" pitchFamily="18" charset="0"/>
            </a:endParaRPr>
          </a:p>
        </p:txBody>
      </p:sp>
      <p:sp>
        <p:nvSpPr>
          <p:cNvPr id="10" name="TextBox 9"/>
          <p:cNvSpPr txBox="1"/>
          <p:nvPr/>
        </p:nvSpPr>
        <p:spPr>
          <a:xfrm>
            <a:off x="344384" y="4880758"/>
            <a:ext cx="5106390" cy="1077218"/>
          </a:xfrm>
          <a:prstGeom prst="rect">
            <a:avLst/>
          </a:prstGeom>
          <a:noFill/>
        </p:spPr>
        <p:txBody>
          <a:bodyPr wrap="square" rtlCol="0">
            <a:spAutoFit/>
          </a:bodyPr>
          <a:lstStyle/>
          <a:p>
            <a:pPr>
              <a:buFont typeface="Arial" pitchFamily="34" charset="0"/>
              <a:buChar char="•"/>
            </a:pPr>
            <a:r>
              <a:rPr lang="en-US" sz="1600" dirty="0" smtClean="0">
                <a:latin typeface="Times New Roman" pitchFamily="18" charset="0"/>
                <a:cs typeface="Times New Roman" pitchFamily="18" charset="0"/>
              </a:rPr>
              <a:t>The top 5 states which the applicants are from are , ‘CA’, ‘NY’, “FL’ , ‘TX’ and ‘NJ’.</a:t>
            </a:r>
          </a:p>
          <a:p>
            <a:pPr>
              <a:buFont typeface="Arial" pitchFamily="34" charset="0"/>
              <a:buChar char="•"/>
            </a:pPr>
            <a:endParaRPr lang="en-US" sz="1600" dirty="0" smtClean="0">
              <a:latin typeface="Times New Roman" pitchFamily="18" charset="0"/>
              <a:cs typeface="Times New Roman" pitchFamily="18" charset="0"/>
            </a:endParaRPr>
          </a:p>
          <a:p>
            <a:pPr>
              <a:buFont typeface="Arial" pitchFamily="34" charset="0"/>
              <a:buChar char="•"/>
            </a:pPr>
            <a:r>
              <a:rPr lang="en-US" sz="1600" dirty="0" smtClean="0">
                <a:latin typeface="Times New Roman" pitchFamily="18" charset="0"/>
                <a:cs typeface="Times New Roman" pitchFamily="18" charset="0"/>
              </a:rPr>
              <a:t>Roughly 44% of all applicants are from these states.</a:t>
            </a:r>
            <a:endParaRPr lang="en-IN" sz="1600" dirty="0">
              <a:latin typeface="Times New Roman" pitchFamily="18" charset="0"/>
              <a:cs typeface="Times New Roman" pitchFamily="18" charset="0"/>
            </a:endParaRPr>
          </a:p>
        </p:txBody>
      </p:sp>
      <p:sp>
        <p:nvSpPr>
          <p:cNvPr id="11" name="TextBox 10"/>
          <p:cNvSpPr txBox="1"/>
          <p:nvPr/>
        </p:nvSpPr>
        <p:spPr>
          <a:xfrm>
            <a:off x="6662057" y="5070763"/>
            <a:ext cx="4963886" cy="1077218"/>
          </a:xfrm>
          <a:prstGeom prst="rect">
            <a:avLst/>
          </a:prstGeom>
          <a:noFill/>
        </p:spPr>
        <p:txBody>
          <a:bodyPr wrap="square" rtlCol="0">
            <a:spAutoFit/>
          </a:bodyPr>
          <a:lstStyle/>
          <a:p>
            <a:pPr>
              <a:buFont typeface="Arial" pitchFamily="34" charset="0"/>
              <a:buChar char="•"/>
            </a:pPr>
            <a:r>
              <a:rPr lang="en-US" sz="1600" dirty="0" smtClean="0">
                <a:latin typeface="Times New Roman" pitchFamily="18" charset="0"/>
                <a:cs typeface="Times New Roman" pitchFamily="18" charset="0"/>
              </a:rPr>
              <a:t> The number of loans taken steadily increases every year.</a:t>
            </a:r>
          </a:p>
          <a:p>
            <a:pPr>
              <a:buFont typeface="Arial" pitchFamily="34" charset="0"/>
              <a:buChar char="•"/>
            </a:pPr>
            <a:endParaRPr lang="en-US" sz="1600" dirty="0" smtClean="0">
              <a:latin typeface="Times New Roman" pitchFamily="18" charset="0"/>
              <a:cs typeface="Times New Roman" pitchFamily="18" charset="0"/>
            </a:endParaRPr>
          </a:p>
          <a:p>
            <a:pPr>
              <a:buFont typeface="Arial" pitchFamily="34" charset="0"/>
              <a:buChar char="•"/>
            </a:pPr>
            <a:r>
              <a:rPr lang="en-US" sz="1600" dirty="0" smtClean="0">
                <a:latin typeface="Times New Roman" pitchFamily="18" charset="0"/>
                <a:cs typeface="Times New Roman" pitchFamily="18" charset="0"/>
              </a:rPr>
              <a:t> The latest year provided , 2011, has the most loan applicants. </a:t>
            </a:r>
            <a:endParaRPr lang="en-IN" sz="16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702" y="271944"/>
            <a:ext cx="9313817" cy="856138"/>
          </a:xfrm>
        </p:spPr>
        <p:txBody>
          <a:bodyPr>
            <a:noAutofit/>
          </a:bodyPr>
          <a:lstStyle/>
          <a:p>
            <a:r>
              <a:rPr lang="en-US" sz="2800" dirty="0" smtClean="0"/>
              <a:t>5. LOAN STATUS</a:t>
            </a:r>
            <a:br>
              <a:rPr lang="en-US" sz="2800" dirty="0" smtClean="0"/>
            </a:br>
            <a:endParaRPr lang="en-IN" sz="2800" dirty="0"/>
          </a:p>
        </p:txBody>
      </p:sp>
      <p:pic>
        <p:nvPicPr>
          <p:cNvPr id="6" name="Picture 5" descr="loan status.png"/>
          <p:cNvPicPr>
            <a:picLocks noChangeAspect="1"/>
          </p:cNvPicPr>
          <p:nvPr/>
        </p:nvPicPr>
        <p:blipFill>
          <a:blip r:embed="rId2" cstate="print"/>
          <a:srcRect r="2017" b="7683"/>
          <a:stretch>
            <a:fillRect/>
          </a:stretch>
        </p:blipFill>
        <p:spPr>
          <a:xfrm>
            <a:off x="581892" y="783849"/>
            <a:ext cx="5859626" cy="3693148"/>
          </a:xfrm>
          <a:prstGeom prst="rect">
            <a:avLst/>
          </a:prstGeom>
        </p:spPr>
      </p:pic>
      <p:pic>
        <p:nvPicPr>
          <p:cNvPr id="7" name="Picture 6" descr="loan status %.png"/>
          <p:cNvPicPr>
            <a:picLocks noChangeAspect="1"/>
          </p:cNvPicPr>
          <p:nvPr/>
        </p:nvPicPr>
        <p:blipFill>
          <a:blip r:embed="rId3" cstate="print"/>
          <a:srcRect r="1663" b="8517"/>
          <a:stretch>
            <a:fillRect/>
          </a:stretch>
        </p:blipFill>
        <p:spPr>
          <a:xfrm>
            <a:off x="6390974" y="819398"/>
            <a:ext cx="5801026" cy="3610100"/>
          </a:xfrm>
          <a:prstGeom prst="rect">
            <a:avLst/>
          </a:prstGeom>
        </p:spPr>
      </p:pic>
      <p:sp>
        <p:nvSpPr>
          <p:cNvPr id="8" name="TextBox 7"/>
          <p:cNvSpPr txBox="1"/>
          <p:nvPr/>
        </p:nvSpPr>
        <p:spPr>
          <a:xfrm>
            <a:off x="961902" y="4868883"/>
            <a:ext cx="9060872" cy="1384995"/>
          </a:xfrm>
          <a:prstGeom prst="rect">
            <a:avLst/>
          </a:prstGeom>
          <a:noFill/>
        </p:spPr>
        <p:txBody>
          <a:bodyPr wrap="square" rtlCol="0">
            <a:spAutoFit/>
          </a:bodyPr>
          <a:lstStyle/>
          <a:p>
            <a:pPr>
              <a:buFont typeface="Arial" pitchFamily="34" charset="0"/>
              <a:buChar char="•"/>
            </a:pPr>
            <a:r>
              <a:rPr lang="en-US" sz="1400" dirty="0" smtClean="0">
                <a:latin typeface="Times New Roman" pitchFamily="18" charset="0"/>
                <a:cs typeface="Times New Roman" pitchFamily="18" charset="0"/>
              </a:rPr>
              <a:t> The maximum number of loans provided , have been ‘</a:t>
            </a:r>
            <a:r>
              <a:rPr lang="en-US" sz="1400" i="1" dirty="0" smtClean="0">
                <a:latin typeface="Times New Roman" pitchFamily="18" charset="0"/>
                <a:cs typeface="Times New Roman" pitchFamily="18" charset="0"/>
              </a:rPr>
              <a:t>Fully Paid</a:t>
            </a: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These account for </a:t>
            </a:r>
            <a:r>
              <a:rPr lang="en-US" sz="1400" b="1" dirty="0" smtClean="0">
                <a:latin typeface="Times New Roman" pitchFamily="18" charset="0"/>
                <a:cs typeface="Times New Roman" pitchFamily="18" charset="0"/>
              </a:rPr>
              <a:t>32,950</a:t>
            </a:r>
            <a:r>
              <a:rPr lang="en-US" sz="1400" dirty="0" smtClean="0">
                <a:latin typeface="Times New Roman" pitchFamily="18" charset="0"/>
                <a:cs typeface="Times New Roman" pitchFamily="18" charset="0"/>
              </a:rPr>
              <a:t> loans, which is roughly </a:t>
            </a:r>
            <a:r>
              <a:rPr lang="en-US" sz="1400" b="1" dirty="0" smtClean="0">
                <a:latin typeface="Times New Roman" pitchFamily="18" charset="0"/>
                <a:cs typeface="Times New Roman" pitchFamily="18" charset="0"/>
              </a:rPr>
              <a:t>83%</a:t>
            </a:r>
            <a:r>
              <a:rPr lang="en-US" sz="1400" dirty="0" smtClean="0">
                <a:latin typeface="Times New Roman" pitchFamily="18" charset="0"/>
                <a:cs typeface="Times New Roman" pitchFamily="18" charset="0"/>
              </a:rPr>
              <a:t> of all loans.</a:t>
            </a:r>
          </a:p>
          <a:p>
            <a:pPr>
              <a:buFont typeface="Arial" pitchFamily="34" charset="0"/>
              <a:buChar char="•"/>
            </a:pPr>
            <a:endParaRPr lang="en-US" sz="1400" dirty="0" smtClean="0">
              <a:latin typeface="Times New Roman" pitchFamily="18" charset="0"/>
              <a:cs typeface="Times New Roman" pitchFamily="18" charset="0"/>
            </a:endParaRPr>
          </a:p>
          <a:p>
            <a:pPr>
              <a:buFont typeface="Arial" pitchFamily="34" charset="0"/>
              <a:buChar char="•"/>
            </a:pP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5,627 </a:t>
            </a:r>
            <a:r>
              <a:rPr lang="en-US" sz="1400" dirty="0" smtClean="0">
                <a:latin typeface="Times New Roman" pitchFamily="18" charset="0"/>
                <a:cs typeface="Times New Roman" pitchFamily="18" charset="0"/>
              </a:rPr>
              <a:t>loans have been ‘ </a:t>
            </a:r>
            <a:r>
              <a:rPr lang="en-US" sz="1400" i="1" dirty="0" smtClean="0">
                <a:latin typeface="Times New Roman" pitchFamily="18" charset="0"/>
                <a:cs typeface="Times New Roman" pitchFamily="18" charset="0"/>
              </a:rPr>
              <a:t>Charged Off</a:t>
            </a:r>
            <a:r>
              <a:rPr lang="en-US" sz="1400" dirty="0" smtClean="0">
                <a:latin typeface="Times New Roman" pitchFamily="18" charset="0"/>
                <a:cs typeface="Times New Roman" pitchFamily="18" charset="0"/>
              </a:rPr>
              <a:t>’, which means that these applicants have defaulted. This is roughly </a:t>
            </a:r>
            <a:r>
              <a:rPr lang="en-US" sz="1400" b="1" dirty="0" smtClean="0">
                <a:latin typeface="Times New Roman" pitchFamily="18" charset="0"/>
                <a:cs typeface="Times New Roman" pitchFamily="18" charset="0"/>
              </a:rPr>
              <a:t>14%</a:t>
            </a:r>
            <a:r>
              <a:rPr lang="en-US" sz="1400" dirty="0" smtClean="0">
                <a:latin typeface="Times New Roman" pitchFamily="18" charset="0"/>
                <a:cs typeface="Times New Roman" pitchFamily="18" charset="0"/>
              </a:rPr>
              <a:t> of all loans.</a:t>
            </a:r>
          </a:p>
          <a:p>
            <a:pPr>
              <a:buFont typeface="Arial" pitchFamily="34" charset="0"/>
              <a:buChar char="•"/>
            </a:pPr>
            <a:endParaRPr lang="en-US" sz="1400" dirty="0" smtClean="0">
              <a:latin typeface="Times New Roman" pitchFamily="18" charset="0"/>
              <a:cs typeface="Times New Roman" pitchFamily="18" charset="0"/>
            </a:endParaRPr>
          </a:p>
          <a:p>
            <a:pPr>
              <a:buFont typeface="Arial" pitchFamily="34" charset="0"/>
              <a:buChar char="•"/>
            </a:pP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a:t>
            </a:r>
            <a:r>
              <a:rPr lang="en-US" sz="1400" i="1" dirty="0" smtClean="0">
                <a:latin typeface="Times New Roman" pitchFamily="18" charset="0"/>
                <a:cs typeface="Times New Roman" pitchFamily="18" charset="0"/>
              </a:rPr>
              <a:t>Current Loans</a:t>
            </a:r>
            <a:r>
              <a:rPr lang="en-US" sz="1400" dirty="0" smtClean="0">
                <a:latin typeface="Times New Roman" pitchFamily="18" charset="0"/>
                <a:cs typeface="Times New Roman" pitchFamily="18" charset="0"/>
              </a:rPr>
              <a:t>’  are about </a:t>
            </a:r>
            <a:r>
              <a:rPr lang="en-US" sz="1400" b="1" dirty="0" smtClean="0">
                <a:latin typeface="Times New Roman" pitchFamily="18" charset="0"/>
                <a:cs typeface="Times New Roman" pitchFamily="18" charset="0"/>
              </a:rPr>
              <a:t>1,140</a:t>
            </a:r>
            <a:r>
              <a:rPr lang="en-US" sz="1400" dirty="0" smtClean="0">
                <a:latin typeface="Times New Roman" pitchFamily="18" charset="0"/>
                <a:cs typeface="Times New Roman" pitchFamily="18" charset="0"/>
              </a:rPr>
              <a:t>  and roughly form only </a:t>
            </a:r>
            <a:r>
              <a:rPr lang="en-US" sz="1400" b="1" dirty="0" smtClean="0">
                <a:latin typeface="Times New Roman" pitchFamily="18" charset="0"/>
                <a:cs typeface="Times New Roman" pitchFamily="18" charset="0"/>
              </a:rPr>
              <a:t>3%</a:t>
            </a:r>
            <a:r>
              <a:rPr lang="en-US" sz="1400" dirty="0" smtClean="0">
                <a:latin typeface="Times New Roman" pitchFamily="18" charset="0"/>
                <a:cs typeface="Times New Roman" pitchFamily="18" charset="0"/>
              </a:rPr>
              <a:t> of all loans provided.</a:t>
            </a:r>
            <a:endParaRPr lang="en-IN" sz="1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092" y="2682635"/>
            <a:ext cx="9313817" cy="856138"/>
          </a:xfrm>
        </p:spPr>
        <p:txBody>
          <a:bodyPr>
            <a:normAutofit fontScale="90000"/>
          </a:bodyPr>
          <a:lstStyle/>
          <a:p>
            <a:pPr algn="ctr"/>
            <a:r>
              <a:rPr lang="en-US" dirty="0" smtClean="0"/>
              <a:t>BIVARIATE ANALYSIS</a:t>
            </a:r>
            <a:br>
              <a:rPr lang="en-US" dirty="0" smtClean="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909" y="445008"/>
            <a:ext cx="9313817" cy="279611"/>
          </a:xfrm>
        </p:spPr>
        <p:txBody>
          <a:bodyPr>
            <a:noAutofit/>
          </a:bodyPr>
          <a:lstStyle/>
          <a:p>
            <a:r>
              <a:rPr lang="en-US" sz="3200" dirty="0"/>
              <a:t>CORRELATION MATRIX</a:t>
            </a:r>
            <a:r>
              <a:rPr lang="en-US" sz="3600" dirty="0"/>
              <a:t/>
            </a:r>
            <a:br>
              <a:rPr lang="en-US" sz="3600" dirty="0"/>
            </a:br>
            <a:endParaRPr lang="en-IN" sz="3600" dirty="0"/>
          </a:p>
        </p:txBody>
      </p:sp>
      <p:pic>
        <p:nvPicPr>
          <p:cNvPr id="6" name="Picture 5">
            <a:extLst>
              <a:ext uri="{FF2B5EF4-FFF2-40B4-BE49-F238E27FC236}">
                <a16:creationId xmlns:a16="http://schemas.microsoft.com/office/drawing/2014/main" xmlns="" id="{31F2D628-95ED-493E-B9A1-491E8AC47377}"/>
              </a:ext>
            </a:extLst>
          </p:cNvPr>
          <p:cNvPicPr>
            <a:picLocks noChangeAspect="1"/>
          </p:cNvPicPr>
          <p:nvPr/>
        </p:nvPicPr>
        <p:blipFill>
          <a:blip r:embed="rId2" cstate="print"/>
          <a:stretch>
            <a:fillRect/>
          </a:stretch>
        </p:blipFill>
        <p:spPr>
          <a:xfrm>
            <a:off x="110081" y="518963"/>
            <a:ext cx="6222647" cy="6230254"/>
          </a:xfrm>
          <a:prstGeom prst="rect">
            <a:avLst/>
          </a:prstGeom>
        </p:spPr>
      </p:pic>
      <p:sp>
        <p:nvSpPr>
          <p:cNvPr id="7" name="TextBox 6">
            <a:extLst>
              <a:ext uri="{FF2B5EF4-FFF2-40B4-BE49-F238E27FC236}">
                <a16:creationId xmlns:a16="http://schemas.microsoft.com/office/drawing/2014/main" xmlns="" id="{628337FB-38F6-4072-8B68-BB8290888AAE}"/>
              </a:ext>
            </a:extLst>
          </p:cNvPr>
          <p:cNvSpPr txBox="1"/>
          <p:nvPr/>
        </p:nvSpPr>
        <p:spPr>
          <a:xfrm>
            <a:off x="6625244" y="528138"/>
            <a:ext cx="5311832" cy="6186309"/>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There is a very strong positive correlation between the loan amount and funded amount because higher the loan amount higher will be the funded amount.</a:t>
            </a:r>
            <a:br>
              <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endPar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correlation is also a strong positive correlation between installment and funded amount which  as the installments increase the total amount committed to the loan increases.</a:t>
            </a:r>
            <a:br>
              <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endPar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So since total amount and funded amount, funded amounts and installments are highly correlated, it goes without saying that the installments and total amount are also strongly correlated.</a:t>
            </a:r>
            <a:br>
              <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endPar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Total recurring principle is strongly positively correlated with installment, loan amount and funded amount which again makes logical sense.</a:t>
            </a:r>
            <a:br>
              <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endPar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Total payment is strongly positively correlated with total recurring principle, installment, loan amount and funded amount.</a:t>
            </a:r>
            <a:br>
              <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endPar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total recurring interest is strongly positively correlated with total payment, funded amount, loan amount, total recurring principle and installment in the descending order of intensity.</a:t>
            </a:r>
            <a:br>
              <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endPar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interest rate is moderately positively correlated with the recurring with the total recurring interest, meaning as the interest goes up the total recurring interest also goes up but not by the same extent.</a:t>
            </a:r>
            <a:br>
              <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endPar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count open account is moderately positively correlated total accounts as some of the accounts might be closed but more the number of open account higher will the count of total accounts.</a:t>
            </a:r>
            <a:br>
              <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endPar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are also many variables that are very mildly correlated meaning as one variable increases the other variable decreases as it is evident in the corresponding plot.</a:t>
            </a:r>
            <a:br>
              <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endPar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i="1"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This correlational plot provides evidence for pairs of variables that are meant to related from a financial sense and also gives the strength of nature of their relationship that is whether positive or negative</a:t>
            </a:r>
            <a:r>
              <a:rPr kumimoji="0" lang="en-US" sz="110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xmlns="" val="2404620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descr="Loan vs Grade %.png"/>
          <p:cNvPicPr>
            <a:picLocks noChangeAspect="1"/>
          </p:cNvPicPr>
          <p:nvPr/>
        </p:nvPicPr>
        <p:blipFill>
          <a:blip r:embed="rId2" cstate="print"/>
          <a:srcRect r="1587" b="5778"/>
          <a:stretch>
            <a:fillRect/>
          </a:stretch>
        </p:blipFill>
        <p:spPr>
          <a:xfrm>
            <a:off x="6441175" y="546262"/>
            <a:ext cx="5279770" cy="3411413"/>
          </a:xfrm>
          <a:prstGeom prst="rect">
            <a:avLst/>
          </a:prstGeom>
        </p:spPr>
      </p:pic>
      <p:pic>
        <p:nvPicPr>
          <p:cNvPr id="6" name="Picture 5" descr="loan vs Grade.png"/>
          <p:cNvPicPr>
            <a:picLocks noChangeAspect="1"/>
          </p:cNvPicPr>
          <p:nvPr/>
        </p:nvPicPr>
        <p:blipFill>
          <a:blip r:embed="rId3" cstate="print"/>
          <a:srcRect r="1513" b="6250"/>
          <a:stretch>
            <a:fillRect/>
          </a:stretch>
        </p:blipFill>
        <p:spPr>
          <a:xfrm>
            <a:off x="647061" y="627175"/>
            <a:ext cx="5171848" cy="3293304"/>
          </a:xfrm>
          <a:prstGeom prst="rect">
            <a:avLst/>
          </a:prstGeom>
        </p:spPr>
      </p:pic>
      <p:sp>
        <p:nvSpPr>
          <p:cNvPr id="2" name="Title 1"/>
          <p:cNvSpPr>
            <a:spLocks noGrp="1"/>
          </p:cNvSpPr>
          <p:nvPr>
            <p:ph type="title"/>
          </p:nvPr>
        </p:nvSpPr>
        <p:spPr>
          <a:xfrm>
            <a:off x="529086" y="0"/>
            <a:ext cx="5154603" cy="700644"/>
          </a:xfrm>
        </p:spPr>
        <p:txBody>
          <a:bodyPr>
            <a:normAutofit/>
          </a:bodyPr>
          <a:lstStyle/>
          <a:p>
            <a:r>
              <a:rPr lang="en-IN" sz="3200" dirty="0" smtClean="0"/>
              <a:t>GRADE</a:t>
            </a:r>
            <a:endParaRPr lang="en-IN" sz="2000" dirty="0"/>
          </a:p>
        </p:txBody>
      </p:sp>
      <p:sp>
        <p:nvSpPr>
          <p:cNvPr id="3" name="Content Placeholder 2"/>
          <p:cNvSpPr>
            <a:spLocks noGrp="1"/>
          </p:cNvSpPr>
          <p:nvPr>
            <p:ph idx="1"/>
          </p:nvPr>
        </p:nvSpPr>
        <p:spPr>
          <a:xfrm>
            <a:off x="500505" y="3924161"/>
            <a:ext cx="6517812" cy="2767584"/>
          </a:xfrm>
        </p:spPr>
        <p:txBody>
          <a:bodyPr>
            <a:normAutofit/>
          </a:bodyPr>
          <a:lstStyle/>
          <a:p>
            <a:pPr marL="0" indent="0"/>
            <a:r>
              <a:rPr lang="en-US" sz="1400" dirty="0" smtClean="0"/>
              <a:t> </a:t>
            </a:r>
            <a:r>
              <a:rPr lang="en-US" sz="1200" dirty="0" smtClean="0"/>
              <a:t>The customer default  rate increases as the  interest rate becomes higher, i.e., the grade  goes from  A-G.  Grades are assigned based on the interest rates. Higher  Grades indicate a larger interest rate.</a:t>
            </a:r>
          </a:p>
          <a:p>
            <a:pPr marL="0" indent="0">
              <a:buNone/>
            </a:pPr>
            <a:r>
              <a:rPr lang="en-US" sz="1200" dirty="0" smtClean="0"/>
              <a:t> </a:t>
            </a:r>
          </a:p>
          <a:p>
            <a:pPr marL="0" indent="0"/>
            <a:r>
              <a:rPr lang="en-US" sz="1200" dirty="0" smtClean="0"/>
              <a:t> While  total customer default rate remains relatively low at </a:t>
            </a:r>
            <a:r>
              <a:rPr lang="en-US" sz="1200" b="1" dirty="0" smtClean="0"/>
              <a:t>6%</a:t>
            </a:r>
            <a:r>
              <a:rPr lang="en-US" sz="1200" dirty="0" smtClean="0"/>
              <a:t>of total population, at grade A,   it increases steadily to a staggering  </a:t>
            </a:r>
            <a:r>
              <a:rPr lang="en-US" sz="1200" b="1" dirty="0" smtClean="0"/>
              <a:t>34% </a:t>
            </a:r>
            <a:r>
              <a:rPr lang="en-US" sz="1200" dirty="0" smtClean="0"/>
              <a:t>of total borrowers by Grade G. </a:t>
            </a:r>
          </a:p>
          <a:p>
            <a:pPr marL="0" indent="0"/>
            <a:endParaRPr lang="en-US" sz="1200" dirty="0" smtClean="0"/>
          </a:p>
          <a:p>
            <a:pPr marL="0" indent="0"/>
            <a:r>
              <a:rPr lang="en-US" sz="1200" dirty="0" smtClean="0"/>
              <a:t> High </a:t>
            </a:r>
            <a:r>
              <a:rPr lang="en-US" sz="1200" dirty="0" smtClean="0"/>
              <a:t>In</a:t>
            </a:r>
            <a:r>
              <a:rPr lang="en-US" sz="1200" dirty="0" smtClean="0"/>
              <a:t>terest rates are used to  reduce loss to a bank, but , here in this case, it contributes  directly to higher default.</a:t>
            </a:r>
          </a:p>
          <a:p>
            <a:pPr marL="0" indent="0"/>
            <a:endParaRPr lang="en-US" sz="1200" dirty="0" smtClean="0"/>
          </a:p>
          <a:p>
            <a:pPr marL="0" indent="0"/>
            <a:r>
              <a:rPr lang="en-US" sz="1200" dirty="0" smtClean="0"/>
              <a:t>The Box Plot plotted , clearly verifies this pattern.</a:t>
            </a:r>
          </a:p>
          <a:p>
            <a:pPr marL="0" indent="0">
              <a:buNone/>
            </a:pPr>
            <a:endParaRPr lang="en-IN" sz="1200" dirty="0"/>
          </a:p>
        </p:txBody>
      </p:sp>
      <p:pic>
        <p:nvPicPr>
          <p:cNvPr id="9" name="Picture 8" descr="int_rate_box.png"/>
          <p:cNvPicPr>
            <a:picLocks noChangeAspect="1"/>
          </p:cNvPicPr>
          <p:nvPr/>
        </p:nvPicPr>
        <p:blipFill>
          <a:blip r:embed="rId4" cstate="print"/>
          <a:stretch>
            <a:fillRect/>
          </a:stretch>
        </p:blipFill>
        <p:spPr>
          <a:xfrm>
            <a:off x="7137070" y="3906950"/>
            <a:ext cx="4639293" cy="3093554"/>
          </a:xfrm>
          <a:prstGeom prst="rect">
            <a:avLst/>
          </a:prstGeom>
        </p:spPr>
      </p:pic>
    </p:spTree>
    <p:extLst>
      <p:ext uri="{BB962C8B-B14F-4D97-AF65-F5344CB8AC3E}">
        <p14:creationId xmlns:p14="http://schemas.microsoft.com/office/powerpoint/2010/main" xmlns="" val="3095347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2718</TotalTime>
  <Words>1270</Words>
  <Application>Microsoft Office PowerPoint</Application>
  <PresentationFormat>Custom</PresentationFormat>
  <Paragraphs>111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 PROBLEM SOLVING METHODOLOGY</vt:lpstr>
      <vt:lpstr>UNIVARIATE ANALYSIS</vt:lpstr>
      <vt:lpstr>3. STATE</vt:lpstr>
      <vt:lpstr>5. LOAN STATUS </vt:lpstr>
      <vt:lpstr>BIVARIATE ANALYSIS </vt:lpstr>
      <vt:lpstr>CORRELATION MATRIX </vt:lpstr>
      <vt:lpstr>GRADE</vt:lpstr>
      <vt:lpstr>LOAN TERM </vt:lpstr>
      <vt:lpstr>VERIFICATION STATUS</vt:lpstr>
      <vt:lpstr>Slide 12</vt:lpstr>
      <vt:lpstr>ANNUAL INCOME </vt:lpstr>
      <vt:lpstr>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Lijo</cp:lastModifiedBy>
  <cp:revision>143</cp:revision>
  <dcterms:created xsi:type="dcterms:W3CDTF">2016-06-09T08:16:28Z</dcterms:created>
  <dcterms:modified xsi:type="dcterms:W3CDTF">2017-10-29T17:51:54Z</dcterms:modified>
</cp:coreProperties>
</file>