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4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6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31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3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5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70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B98F5-6F16-4F9F-A753-DD886069B273}" type="datetimeFigureOut">
              <a:rPr lang="en-GB" smtClean="0"/>
              <a:t>30/07/2022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7364-2D02-4078-8258-9683B1DA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KIXzxJbZRrPI_HRxUDn7_fmyTjI9ZoVC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7400" y="1700808"/>
            <a:ext cx="223075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Landing Page for Card Payment form</a:t>
            </a:r>
          </a:p>
          <a:p>
            <a:endParaRPr lang="en-GB" sz="1100" dirty="0" smtClean="0">
              <a:solidFill>
                <a:srgbClr val="C00000"/>
              </a:solidFill>
            </a:endParaRPr>
          </a:p>
          <a:p>
            <a:r>
              <a:rPr lang="en-GB" sz="1100" b="1" dirty="0" smtClean="0">
                <a:solidFill>
                  <a:srgbClr val="C00000"/>
                </a:solidFill>
              </a:rPr>
              <a:t>Select Tab</a:t>
            </a:r>
            <a:r>
              <a:rPr lang="en-GB" sz="1100" dirty="0" smtClean="0">
                <a:solidFill>
                  <a:srgbClr val="C00000"/>
                </a:solidFill>
              </a:rPr>
              <a:t>: Idle state is inactive becomes active on user click </a:t>
            </a:r>
            <a:endParaRPr lang="en-GB" sz="1100" dirty="0">
              <a:solidFill>
                <a:srgbClr val="C00000"/>
              </a:solidFill>
            </a:endParaRPr>
          </a:p>
          <a:p>
            <a:endParaRPr lang="en-GB" sz="1100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rgbClr val="C00000"/>
                </a:solidFill>
              </a:rPr>
              <a:t>On user select CTA </a:t>
            </a:r>
            <a:r>
              <a:rPr lang="en-GB" sz="1100" dirty="0" err="1" smtClean="0">
                <a:solidFill>
                  <a:srgbClr val="C00000"/>
                </a:solidFill>
              </a:rPr>
              <a:t>Buttom</a:t>
            </a:r>
            <a:r>
              <a:rPr lang="en-GB" sz="1100" dirty="0" smtClean="0">
                <a:solidFill>
                  <a:srgbClr val="C00000"/>
                </a:solidFill>
              </a:rPr>
              <a:t> “Pick Card” becomes active with display text </a:t>
            </a:r>
            <a:r>
              <a:rPr lang="en-GB" sz="1100" dirty="0" smtClean="0">
                <a:solidFill>
                  <a:srgbClr val="C00000"/>
                </a:solidFill>
              </a:rPr>
              <a:t>changed to “</a:t>
            </a:r>
            <a:r>
              <a:rPr lang="en-GB" sz="1100" b="1" dirty="0" smtClean="0">
                <a:solidFill>
                  <a:srgbClr val="C00000"/>
                </a:solidFill>
              </a:rPr>
              <a:t>Pay Amount” </a:t>
            </a:r>
            <a:r>
              <a:rPr lang="en-GB" sz="1000" dirty="0" err="1" smtClean="0">
                <a:solidFill>
                  <a:srgbClr val="C00000"/>
                </a:solidFill>
              </a:rPr>
              <a:t>e.g</a:t>
            </a:r>
            <a:r>
              <a:rPr lang="en-GB" sz="1000" dirty="0" smtClean="0">
                <a:solidFill>
                  <a:srgbClr val="C00000"/>
                </a:solidFill>
              </a:rPr>
              <a:t> Pay N 30000</a:t>
            </a:r>
          </a:p>
          <a:p>
            <a:pPr marL="228600" indent="-228600">
              <a:buAutoNum type="arabicPeriod"/>
            </a:pPr>
            <a:endParaRPr lang="en-GB" sz="1100" b="1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en-GB" sz="1100" dirty="0" smtClean="0">
                <a:solidFill>
                  <a:srgbClr val="C00000"/>
                </a:solidFill>
              </a:rPr>
              <a:t>On user select CTA </a:t>
            </a:r>
            <a:r>
              <a:rPr lang="en-GB" sz="1100" dirty="0" err="1" smtClean="0">
                <a:solidFill>
                  <a:srgbClr val="C00000"/>
                </a:solidFill>
              </a:rPr>
              <a:t>buttom</a:t>
            </a:r>
            <a:r>
              <a:rPr lang="en-GB" sz="1100" dirty="0" smtClean="0">
                <a:solidFill>
                  <a:srgbClr val="C00000"/>
                </a:solidFill>
              </a:rPr>
              <a:t> “Pick Card” becomes active with display text </a:t>
            </a:r>
            <a:r>
              <a:rPr lang="en-GB" sz="1100" dirty="0" smtClean="0">
                <a:solidFill>
                  <a:srgbClr val="C00000"/>
                </a:solidFill>
              </a:rPr>
              <a:t> changed to “</a:t>
            </a:r>
            <a:r>
              <a:rPr lang="en-GB" sz="1100" b="1" dirty="0" smtClean="0">
                <a:solidFill>
                  <a:srgbClr val="C00000"/>
                </a:solidFill>
              </a:rPr>
              <a:t>NEXT”</a:t>
            </a:r>
            <a:endParaRPr lang="en-GB" sz="1100" b="1" dirty="0" smtClean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endParaRPr lang="en-GB" sz="1100" b="1" dirty="0">
              <a:solidFill>
                <a:srgbClr val="C00000"/>
              </a:solidFill>
            </a:endParaRPr>
          </a:p>
          <a:p>
            <a:endParaRPr lang="en-GB" sz="1100" b="1" dirty="0">
              <a:solidFill>
                <a:srgbClr val="C00000"/>
              </a:solidFill>
            </a:endParaRPr>
          </a:p>
          <a:p>
            <a:r>
              <a:rPr lang="en-GB" sz="1100" b="1" dirty="0" smtClean="0">
                <a:solidFill>
                  <a:srgbClr val="C00000"/>
                </a:solidFill>
              </a:rPr>
              <a:t>New Card </a:t>
            </a:r>
            <a:r>
              <a:rPr lang="en-GB" sz="1100" dirty="0" smtClean="0"/>
              <a:t>text </a:t>
            </a:r>
            <a:r>
              <a:rPr lang="en-GB" sz="1100" dirty="0" err="1" smtClean="0"/>
              <a:t>color</a:t>
            </a:r>
            <a:r>
              <a:rPr lang="en-GB" sz="1100" dirty="0" smtClean="0"/>
              <a:t> #5cb85c</a:t>
            </a:r>
            <a:endParaRPr lang="en-GB" sz="1100" b="1" dirty="0" smtClean="0">
              <a:solidFill>
                <a:srgbClr val="C00000"/>
              </a:solidFill>
            </a:endParaRPr>
          </a:p>
          <a:p>
            <a:endParaRPr lang="en-GB" sz="11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55" y="1219477"/>
            <a:ext cx="30765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2529" y="5130289"/>
            <a:ext cx="23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Header </a:t>
            </a:r>
            <a:r>
              <a:rPr lang="en-GB" sz="1100" dirty="0" err="1" smtClean="0">
                <a:solidFill>
                  <a:srgbClr val="C00000"/>
                </a:solidFill>
              </a:rPr>
              <a:t>higligted</a:t>
            </a:r>
            <a:r>
              <a:rPr lang="en-GB" sz="1100" dirty="0" smtClean="0">
                <a:solidFill>
                  <a:srgbClr val="C00000"/>
                </a:solidFill>
              </a:rPr>
              <a:t> in blue remain </a:t>
            </a:r>
          </a:p>
          <a:p>
            <a:r>
              <a:rPr lang="en-GB" sz="1100" dirty="0" smtClean="0">
                <a:solidFill>
                  <a:srgbClr val="C00000"/>
                </a:solidFill>
              </a:rPr>
              <a:t>visible  for either user flow for </a:t>
            </a:r>
            <a:r>
              <a:rPr lang="en-GB" sz="1100" b="1" dirty="0" smtClean="0"/>
              <a:t>1</a:t>
            </a:r>
            <a:r>
              <a:rPr lang="en-GB" sz="1100" dirty="0" smtClean="0">
                <a:solidFill>
                  <a:srgbClr val="C00000"/>
                </a:solidFill>
              </a:rPr>
              <a:t> or</a:t>
            </a:r>
            <a:r>
              <a:rPr lang="en-GB" sz="1100" dirty="0" smtClean="0"/>
              <a:t> </a:t>
            </a:r>
            <a:r>
              <a:rPr lang="en-GB" sz="1100" b="1" dirty="0" smtClean="0"/>
              <a:t>2</a:t>
            </a:r>
          </a:p>
          <a:p>
            <a:endParaRPr lang="en-GB" sz="1100" dirty="0" smtClean="0">
              <a:solidFill>
                <a:srgbClr val="C00000"/>
              </a:solidFill>
            </a:endParaRPr>
          </a:p>
          <a:p>
            <a:endParaRPr lang="en-GB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86969" y="1357322"/>
            <a:ext cx="22307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 smtClean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100" b="1" dirty="0" smtClean="0">
                <a:solidFill>
                  <a:srgbClr val="C00000"/>
                </a:solidFill>
              </a:rPr>
              <a:t>CTA </a:t>
            </a:r>
            <a:r>
              <a:rPr lang="en-GB" sz="1100" b="1" dirty="0" err="1" smtClean="0">
                <a:solidFill>
                  <a:srgbClr val="C00000"/>
                </a:solidFill>
              </a:rPr>
              <a:t>buttom</a:t>
            </a:r>
            <a:r>
              <a:rPr lang="en-GB" sz="1100" b="1" dirty="0" smtClean="0">
                <a:solidFill>
                  <a:srgbClr val="C00000"/>
                </a:solidFill>
              </a:rPr>
              <a:t>: </a:t>
            </a:r>
            <a:r>
              <a:rPr lang="en-GB" sz="1100" b="1" dirty="0" smtClean="0">
                <a:solidFill>
                  <a:srgbClr val="C00000"/>
                </a:solidFill>
              </a:rPr>
              <a:t>“PAY” </a:t>
            </a:r>
            <a:r>
              <a:rPr lang="en-GB" sz="1100" dirty="0" smtClean="0">
                <a:solidFill>
                  <a:srgbClr val="C00000"/>
                </a:solidFill>
              </a:rPr>
              <a:t>inactive until user provides card pan, </a:t>
            </a:r>
            <a:r>
              <a:rPr lang="en-GB" sz="1100" dirty="0" err="1" smtClean="0">
                <a:solidFill>
                  <a:srgbClr val="C00000"/>
                </a:solidFill>
              </a:rPr>
              <a:t>Exp</a:t>
            </a:r>
            <a:r>
              <a:rPr lang="en-GB" sz="1100" dirty="0" smtClean="0">
                <a:solidFill>
                  <a:srgbClr val="C00000"/>
                </a:solidFill>
              </a:rPr>
              <a:t> date  and CCV  (Form 1</a:t>
            </a:r>
            <a:r>
              <a:rPr lang="en-GB" sz="1100" baseline="30000" dirty="0" smtClean="0">
                <a:solidFill>
                  <a:srgbClr val="C00000"/>
                </a:solidFill>
              </a:rPr>
              <a:t>st</a:t>
            </a:r>
            <a:r>
              <a:rPr lang="en-GB" sz="1100" dirty="0" smtClean="0">
                <a:solidFill>
                  <a:srgbClr val="C00000"/>
                </a:solidFill>
              </a:rPr>
              <a:t> layer)</a:t>
            </a:r>
          </a:p>
          <a:p>
            <a:pPr marL="228600" indent="-228600">
              <a:buFont typeface="+mj-lt"/>
              <a:buAutoNum type="arabicPeriod"/>
            </a:pPr>
            <a:endParaRPr lang="en-GB" sz="1100" dirty="0" smtClean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100" b="1" dirty="0" smtClean="0">
                <a:solidFill>
                  <a:srgbClr val="C00000"/>
                </a:solidFill>
              </a:rPr>
              <a:t>PIN</a:t>
            </a:r>
            <a:r>
              <a:rPr lang="en-GB" sz="1100" dirty="0" smtClean="0">
                <a:solidFill>
                  <a:srgbClr val="C00000"/>
                </a:solidFill>
              </a:rPr>
              <a:t> form Section displayed </a:t>
            </a:r>
            <a:r>
              <a:rPr lang="en-GB" sz="1100" dirty="0">
                <a:solidFill>
                  <a:srgbClr val="C00000"/>
                </a:solidFill>
              </a:rPr>
              <a:t>next (Form </a:t>
            </a:r>
            <a:r>
              <a:rPr lang="en-GB" sz="1100" dirty="0" smtClean="0">
                <a:solidFill>
                  <a:srgbClr val="C00000"/>
                </a:solidFill>
              </a:rPr>
              <a:t>2</a:t>
            </a:r>
            <a:r>
              <a:rPr lang="en-GB" sz="1100" baseline="30000" dirty="0" smtClean="0">
                <a:solidFill>
                  <a:srgbClr val="C00000"/>
                </a:solidFill>
              </a:rPr>
              <a:t>nd</a:t>
            </a:r>
            <a:r>
              <a:rPr lang="en-GB" sz="1100" dirty="0" smtClean="0">
                <a:solidFill>
                  <a:srgbClr val="C00000"/>
                </a:solidFill>
              </a:rPr>
              <a:t> layer</a:t>
            </a:r>
            <a:r>
              <a:rPr lang="en-GB" sz="1100" dirty="0">
                <a:solidFill>
                  <a:srgbClr val="C00000"/>
                </a:solidFill>
              </a:rPr>
              <a:t>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100" dirty="0" smtClean="0">
                <a:solidFill>
                  <a:srgbClr val="C00000"/>
                </a:solidFill>
              </a:rPr>
              <a:t>CTA </a:t>
            </a:r>
            <a:r>
              <a:rPr lang="en-GB" sz="1100" dirty="0" err="1" smtClean="0">
                <a:solidFill>
                  <a:srgbClr val="C00000"/>
                </a:solidFill>
              </a:rPr>
              <a:t>buttom</a:t>
            </a:r>
            <a:r>
              <a:rPr lang="en-GB" sz="1100" dirty="0" smtClean="0">
                <a:solidFill>
                  <a:srgbClr val="C00000"/>
                </a:solidFill>
              </a:rPr>
              <a:t>: </a:t>
            </a:r>
            <a:r>
              <a:rPr lang="en-GB" sz="1100" dirty="0" smtClean="0">
                <a:solidFill>
                  <a:srgbClr val="C00000"/>
                </a:solidFill>
              </a:rPr>
              <a:t>“</a:t>
            </a:r>
            <a:r>
              <a:rPr lang="en-GB" sz="1100" b="1" dirty="0" smtClean="0">
                <a:solidFill>
                  <a:srgbClr val="C00000"/>
                </a:solidFill>
              </a:rPr>
              <a:t>Enter PIN”</a:t>
            </a:r>
            <a:endParaRPr lang="en-GB" sz="1100" b="1" dirty="0" smtClean="0">
              <a:solidFill>
                <a:srgbClr val="C00000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100" dirty="0" smtClean="0">
                <a:solidFill>
                  <a:srgbClr val="C00000"/>
                </a:solidFill>
              </a:rPr>
              <a:t>Inactive until user 4 digit numeric value</a:t>
            </a:r>
          </a:p>
          <a:p>
            <a:pPr marL="228600" indent="-228600">
              <a:buFont typeface="+mj-lt"/>
              <a:buAutoNum type="arabicPeriod"/>
            </a:pPr>
            <a:endParaRPr lang="en-GB" sz="1100" dirty="0" smtClean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100" b="1" dirty="0" smtClean="0">
                <a:solidFill>
                  <a:srgbClr val="C00000"/>
                </a:solidFill>
              </a:rPr>
              <a:t>OTP</a:t>
            </a:r>
            <a:r>
              <a:rPr lang="en-GB" sz="1100" dirty="0" smtClean="0">
                <a:solidFill>
                  <a:srgbClr val="C00000"/>
                </a:solidFill>
              </a:rPr>
              <a:t> form section displayed </a:t>
            </a:r>
            <a:r>
              <a:rPr lang="en-GB" sz="1100" dirty="0">
                <a:solidFill>
                  <a:srgbClr val="C00000"/>
                </a:solidFill>
              </a:rPr>
              <a:t>next (Form </a:t>
            </a:r>
            <a:r>
              <a:rPr lang="en-GB" sz="1100" dirty="0" smtClean="0">
                <a:solidFill>
                  <a:srgbClr val="C00000"/>
                </a:solidFill>
              </a:rPr>
              <a:t>3</a:t>
            </a:r>
            <a:r>
              <a:rPr lang="en-GB" sz="1100" baseline="30000" dirty="0" smtClean="0">
                <a:solidFill>
                  <a:srgbClr val="C00000"/>
                </a:solidFill>
              </a:rPr>
              <a:t>rd</a:t>
            </a:r>
            <a:r>
              <a:rPr lang="en-GB" sz="1100" dirty="0">
                <a:solidFill>
                  <a:srgbClr val="C00000"/>
                </a:solidFill>
              </a:rPr>
              <a:t> </a:t>
            </a:r>
            <a:r>
              <a:rPr lang="en-GB" sz="1100" dirty="0" smtClean="0">
                <a:solidFill>
                  <a:srgbClr val="C00000"/>
                </a:solidFill>
              </a:rPr>
              <a:t> </a:t>
            </a:r>
            <a:r>
              <a:rPr lang="en-GB" sz="1100" dirty="0">
                <a:solidFill>
                  <a:srgbClr val="C00000"/>
                </a:solidFill>
              </a:rPr>
              <a:t>layer)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100" dirty="0" smtClean="0">
                <a:solidFill>
                  <a:srgbClr val="C00000"/>
                </a:solidFill>
              </a:rPr>
              <a:t>CTA </a:t>
            </a:r>
            <a:r>
              <a:rPr lang="en-GB" sz="1100" dirty="0" err="1" smtClean="0">
                <a:solidFill>
                  <a:srgbClr val="C00000"/>
                </a:solidFill>
              </a:rPr>
              <a:t>buttom</a:t>
            </a:r>
            <a:r>
              <a:rPr lang="en-GB" sz="1100" dirty="0" smtClean="0">
                <a:solidFill>
                  <a:srgbClr val="C00000"/>
                </a:solidFill>
              </a:rPr>
              <a:t>: </a:t>
            </a:r>
            <a:r>
              <a:rPr lang="en-GB" sz="1100" dirty="0" smtClean="0">
                <a:solidFill>
                  <a:srgbClr val="C00000"/>
                </a:solidFill>
              </a:rPr>
              <a:t>“</a:t>
            </a:r>
            <a:r>
              <a:rPr lang="en-GB" sz="1100" b="1" dirty="0" smtClean="0">
                <a:solidFill>
                  <a:srgbClr val="C00000"/>
                </a:solidFill>
              </a:rPr>
              <a:t>Enter OTP”</a:t>
            </a:r>
            <a:endParaRPr lang="en-GB" sz="1100" b="1" dirty="0" smtClean="0">
              <a:solidFill>
                <a:srgbClr val="C00000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100" dirty="0" smtClean="0">
                <a:solidFill>
                  <a:srgbClr val="C00000"/>
                </a:solidFill>
              </a:rPr>
              <a:t>Inactive until </a:t>
            </a:r>
            <a:r>
              <a:rPr lang="en-GB" sz="1100" dirty="0" err="1" smtClean="0">
                <a:solidFill>
                  <a:srgbClr val="C00000"/>
                </a:solidFill>
              </a:rPr>
              <a:t>until</a:t>
            </a:r>
            <a:r>
              <a:rPr lang="en-GB" sz="1100" dirty="0" smtClean="0">
                <a:solidFill>
                  <a:srgbClr val="C00000"/>
                </a:solidFill>
              </a:rPr>
              <a:t> user provides 6 digit numeric value</a:t>
            </a:r>
            <a:endParaRPr lang="en-GB" sz="1100" dirty="0">
              <a:solidFill>
                <a:srgbClr val="C00000"/>
              </a:solidFill>
            </a:endParaRPr>
          </a:p>
          <a:p>
            <a:endParaRPr lang="en-GB" sz="1100" dirty="0" smtClean="0">
              <a:solidFill>
                <a:srgbClr val="C00000"/>
              </a:solidFill>
            </a:endParaRPr>
          </a:p>
          <a:p>
            <a:endParaRPr lang="en-GB" sz="1100" dirty="0">
              <a:solidFill>
                <a:srgbClr val="C00000"/>
              </a:solidFill>
            </a:endParaRPr>
          </a:p>
          <a:p>
            <a:r>
              <a:rPr lang="en-GB" sz="1100" dirty="0" smtClean="0">
                <a:solidFill>
                  <a:srgbClr val="C00000"/>
                </a:solidFill>
              </a:rPr>
              <a:t>UX </a:t>
            </a:r>
            <a:r>
              <a:rPr lang="en-GB" sz="1100" dirty="0">
                <a:solidFill>
                  <a:srgbClr val="C00000"/>
                </a:solidFill>
              </a:rPr>
              <a:t>video </a:t>
            </a:r>
            <a:r>
              <a:rPr lang="en-GB" sz="1100" dirty="0" smtClean="0">
                <a:solidFill>
                  <a:srgbClr val="C00000"/>
                </a:solidFill>
              </a:rPr>
              <a:t>description for form animation </a:t>
            </a:r>
            <a:r>
              <a:rPr lang="en-GB" sz="1100" dirty="0" err="1" smtClean="0">
                <a:solidFill>
                  <a:srgbClr val="C00000"/>
                </a:solidFill>
              </a:rPr>
              <a:t>appicable</a:t>
            </a:r>
            <a:r>
              <a:rPr lang="en-GB" sz="1100" dirty="0" smtClean="0">
                <a:solidFill>
                  <a:srgbClr val="C00000"/>
                </a:solidFill>
              </a:rPr>
              <a:t> </a:t>
            </a:r>
            <a:r>
              <a:rPr lang="en-GB" sz="1100" dirty="0">
                <a:solidFill>
                  <a:srgbClr val="C00000"/>
                </a:solidFill>
              </a:rPr>
              <a:t>to </a:t>
            </a:r>
            <a:r>
              <a:rPr lang="en-GB" sz="1100" dirty="0" smtClean="0">
                <a:solidFill>
                  <a:srgbClr val="C00000"/>
                </a:solidFill>
              </a:rPr>
              <a:t>“</a:t>
            </a:r>
            <a:r>
              <a:rPr lang="en-GB" sz="1000" i="1" dirty="0" smtClean="0">
                <a:solidFill>
                  <a:srgbClr val="C00000"/>
                </a:solidFill>
              </a:rPr>
              <a:t>Form </a:t>
            </a:r>
            <a:r>
              <a:rPr lang="en-GB" sz="1000" i="1" dirty="0">
                <a:solidFill>
                  <a:srgbClr val="C00000"/>
                </a:solidFill>
              </a:rPr>
              <a:t>1</a:t>
            </a:r>
            <a:r>
              <a:rPr lang="en-GB" sz="1000" i="1" baseline="30000" dirty="0">
                <a:solidFill>
                  <a:srgbClr val="C00000"/>
                </a:solidFill>
              </a:rPr>
              <a:t>st</a:t>
            </a:r>
            <a:r>
              <a:rPr lang="en-GB" sz="1000" i="1" dirty="0">
                <a:solidFill>
                  <a:srgbClr val="C00000"/>
                </a:solidFill>
              </a:rPr>
              <a:t> </a:t>
            </a:r>
            <a:r>
              <a:rPr lang="en-GB" sz="1000" i="1" dirty="0" smtClean="0">
                <a:solidFill>
                  <a:srgbClr val="C00000"/>
                </a:solidFill>
              </a:rPr>
              <a:t>layer”</a:t>
            </a:r>
          </a:p>
          <a:p>
            <a:r>
              <a:rPr lang="en-GB" sz="1100" dirty="0" smtClean="0">
                <a:solidFill>
                  <a:srgbClr val="C00000"/>
                </a:solidFill>
              </a:rPr>
              <a:t> </a:t>
            </a:r>
            <a:r>
              <a:rPr lang="en-GB" sz="1100" dirty="0">
                <a:solidFill>
                  <a:srgbClr val="C00000"/>
                </a:solidFill>
              </a:rPr>
              <a:t/>
            </a:r>
            <a:br>
              <a:rPr lang="en-GB" sz="1100" dirty="0">
                <a:solidFill>
                  <a:srgbClr val="C00000"/>
                </a:solidFill>
              </a:rPr>
            </a:br>
            <a:r>
              <a:rPr lang="en-GB" sz="1100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en-GB" sz="1100" dirty="0">
                <a:solidFill>
                  <a:srgbClr val="C00000"/>
                </a:solidFill>
                <a:hlinkClick r:id="rId2"/>
              </a:rPr>
              <a:t>://</a:t>
            </a:r>
            <a:r>
              <a:rPr lang="en-GB" sz="1100" dirty="0" smtClean="0">
                <a:solidFill>
                  <a:srgbClr val="C00000"/>
                </a:solidFill>
                <a:hlinkClick r:id="rId2"/>
              </a:rPr>
              <a:t>drive.google.com/file/d/1KIXzxJbZRrPI_HRxUDn7_fmyTjI9ZoVC/view?usp=sharing</a:t>
            </a:r>
            <a:r>
              <a:rPr lang="en-GB" sz="1100" dirty="0" smtClean="0">
                <a:solidFill>
                  <a:srgbClr val="C00000"/>
                </a:solidFill>
              </a:rPr>
              <a:t> </a:t>
            </a:r>
            <a:endParaRPr lang="en-GB" sz="1100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3672408" cy="270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57322"/>
            <a:ext cx="3096344" cy="132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302433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757158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 smtClean="0">
              <a:solidFill>
                <a:srgbClr val="C00000"/>
              </a:solidFill>
            </a:endParaRPr>
          </a:p>
          <a:p>
            <a:r>
              <a:rPr lang="en-GB" sz="1100" b="1" dirty="0" smtClean="0">
                <a:solidFill>
                  <a:srgbClr val="C00000"/>
                </a:solidFill>
              </a:rPr>
              <a:t>2.) NEW CARD UX</a:t>
            </a:r>
            <a:endParaRPr lang="en-GB" sz="1100" dirty="0" smtClean="0">
              <a:solidFill>
                <a:srgbClr val="C00000"/>
              </a:solidFill>
            </a:endParaRPr>
          </a:p>
          <a:p>
            <a:endParaRPr lang="en-GB" sz="11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2529" y="5130289"/>
            <a:ext cx="2799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00000"/>
                </a:solidFill>
              </a:rPr>
              <a:t>T</a:t>
            </a:r>
            <a:r>
              <a:rPr lang="en-GB" sz="1100" dirty="0" smtClean="0">
                <a:solidFill>
                  <a:srgbClr val="C00000"/>
                </a:solidFill>
              </a:rPr>
              <a:t>ab for saved card payment </a:t>
            </a:r>
            <a:r>
              <a:rPr lang="en-GB" sz="1100" b="1" dirty="0"/>
              <a:t>1</a:t>
            </a:r>
            <a:r>
              <a:rPr lang="en-GB" sz="1100" dirty="0">
                <a:solidFill>
                  <a:srgbClr val="C00000"/>
                </a:solidFill>
              </a:rPr>
              <a:t> </a:t>
            </a:r>
            <a:r>
              <a:rPr lang="en-GB" sz="1100" dirty="0" smtClean="0">
                <a:solidFill>
                  <a:srgbClr val="C00000"/>
                </a:solidFill>
              </a:rPr>
              <a:t>should be hidden when users select’s option for </a:t>
            </a:r>
            <a:r>
              <a:rPr lang="en-GB" sz="1100" b="1" dirty="0" smtClean="0"/>
              <a:t>2 </a:t>
            </a:r>
            <a:r>
              <a:rPr lang="en-GB" sz="1100" dirty="0" smtClean="0">
                <a:solidFill>
                  <a:srgbClr val="C00000"/>
                </a:solidFill>
              </a:rPr>
              <a:t>and </a:t>
            </a:r>
            <a:r>
              <a:rPr lang="en-GB" sz="1100" dirty="0" err="1" smtClean="0">
                <a:solidFill>
                  <a:srgbClr val="C00000"/>
                </a:solidFill>
              </a:rPr>
              <a:t>proceed’s</a:t>
            </a:r>
            <a:r>
              <a:rPr lang="en-GB" sz="1100" dirty="0" smtClean="0">
                <a:solidFill>
                  <a:srgbClr val="C00000"/>
                </a:solidFill>
              </a:rPr>
              <a:t> to provide card info</a:t>
            </a:r>
          </a:p>
          <a:p>
            <a:endParaRPr lang="en-GB" sz="1100" b="1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03848" y="3356992"/>
            <a:ext cx="2592288" cy="177329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02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2230757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00B050"/>
                </a:solidFill>
              </a:rPr>
              <a:t>SUCCESS LAYOUT</a:t>
            </a:r>
          </a:p>
          <a:p>
            <a:endParaRPr lang="en-GB" sz="1100" b="1" dirty="0">
              <a:solidFill>
                <a:srgbClr val="00B05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1100" b="1" dirty="0" smtClean="0">
                <a:solidFill>
                  <a:srgbClr val="00B050"/>
                </a:solidFill>
              </a:rPr>
              <a:t>Elements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100" b="1" dirty="0" smtClean="0">
              <a:solidFill>
                <a:srgbClr val="00B05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GB" sz="1100" b="1" smtClean="0">
                <a:solidFill>
                  <a:srgbClr val="00B050"/>
                </a:solidFill>
              </a:rPr>
              <a:t>Success Icon</a:t>
            </a:r>
            <a:endParaRPr lang="en-GB" sz="1100" b="1" dirty="0" smtClean="0">
              <a:solidFill>
                <a:srgbClr val="00B05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endParaRPr lang="en-GB" sz="1100" b="1" dirty="0" smtClean="0">
              <a:solidFill>
                <a:srgbClr val="00B05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GB" sz="1100" b="1" dirty="0" smtClean="0">
                <a:solidFill>
                  <a:srgbClr val="00B050"/>
                </a:solidFill>
              </a:rPr>
              <a:t>Display Message</a:t>
            </a:r>
          </a:p>
          <a:p>
            <a:pPr marL="685800" lvl="1" indent="-228600">
              <a:buFont typeface="+mj-lt"/>
              <a:buAutoNum type="arabicPeriod"/>
            </a:pPr>
            <a:endParaRPr lang="en-GB" sz="1100" b="1" dirty="0" smtClean="0">
              <a:solidFill>
                <a:srgbClr val="00B05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GB" sz="1100" b="1" dirty="0">
                <a:solidFill>
                  <a:srgbClr val="00B050"/>
                </a:solidFill>
              </a:rPr>
              <a:t>C</a:t>
            </a:r>
            <a:r>
              <a:rPr lang="en-GB" sz="1100" b="1" dirty="0" smtClean="0">
                <a:solidFill>
                  <a:srgbClr val="00B050"/>
                </a:solidFill>
              </a:rPr>
              <a:t>lose </a:t>
            </a:r>
            <a:r>
              <a:rPr lang="en-GB" sz="1100" b="1" dirty="0" err="1" smtClean="0">
                <a:solidFill>
                  <a:srgbClr val="00B050"/>
                </a:solidFill>
              </a:rPr>
              <a:t>buttom</a:t>
            </a:r>
            <a:endParaRPr lang="en-GB" sz="1100" b="1" dirty="0" smtClean="0">
              <a:solidFill>
                <a:srgbClr val="00B05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endParaRPr lang="en-GB" sz="11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1052736"/>
            <a:ext cx="2230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 smtClean="0">
              <a:solidFill>
                <a:srgbClr val="C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100" b="1" dirty="0" smtClean="0"/>
              <a:t>Part of form layout</a:t>
            </a:r>
            <a:r>
              <a:rPr lang="en-GB" sz="1100" b="1" dirty="0" smtClean="0">
                <a:solidFill>
                  <a:srgbClr val="C00000"/>
                </a:solidFill>
              </a:rPr>
              <a:t>, </a:t>
            </a:r>
            <a:r>
              <a:rPr lang="en-GB" sz="1100" b="1" dirty="0" smtClean="0">
                <a:solidFill>
                  <a:srgbClr val="FF0000"/>
                </a:solidFill>
              </a:rPr>
              <a:t>Not a pop up or alert notification</a:t>
            </a:r>
            <a:endParaRPr lang="en-GB" sz="1100" b="1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1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214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</dc:creator>
  <cp:lastModifiedBy>Abraham</cp:lastModifiedBy>
  <cp:revision>26</cp:revision>
  <dcterms:created xsi:type="dcterms:W3CDTF">2022-05-16T23:20:21Z</dcterms:created>
  <dcterms:modified xsi:type="dcterms:W3CDTF">2022-07-31T18:19:02Z</dcterms:modified>
</cp:coreProperties>
</file>