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d5115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d5115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bd511596d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bd511596d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e3652e3a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e3652e3a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be3652e3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be3652e3a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d511596d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d511596d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d51159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d51159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d511596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d511596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d511596d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d511596d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bd511596d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bd511596d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d511596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d511596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e3652e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e3652e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e3652e3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be3652e3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e3652e3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e3652e3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SystemWide-go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noFill/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33"/>
              </a:buClr>
              <a:buSzPts val="2800"/>
              <a:buNone/>
              <a:defRPr sz="2800">
                <a:solidFill>
                  <a:srgbClr val="FFCC3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 descr="SystemWide-maro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247008"/>
            <a:ext cx="9144000" cy="89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Font typeface="Raleway"/>
              <a:buNone/>
              <a:defRPr sz="2800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A0019"/>
              </a:buClr>
              <a:buSzPts val="2800"/>
              <a:buNone/>
              <a:defRPr sz="2800">
                <a:solidFill>
                  <a:srgbClr val="7A0019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932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600" b="1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Home Credit Default Risk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Analytics Final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0000"/>
                </a:solidFill>
              </a:rPr>
              <a:t> 				     Anupam Shandilya Jashyant Sikhakolli Pahal Patangia</a:t>
            </a:r>
            <a:endParaRPr sz="1400" dirty="0">
              <a:solidFill>
                <a:srgbClr val="66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60000"/>
                </a:solidFill>
              </a:rPr>
              <a:t> 				     Pardha Pitchikala Shiva Pabbathi Zheming Lian</a:t>
            </a:r>
            <a:endParaRPr sz="1400" dirty="0">
              <a:solidFill>
                <a:srgbClr val="66000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875" y="772801"/>
            <a:ext cx="2491149" cy="6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177" y="655699"/>
            <a:ext cx="863250" cy="7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107425" y="0"/>
            <a:ext cx="73380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Model Exploration</a:t>
            </a:r>
            <a:endParaRPr sz="2800" b="1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Point - Risk Return Trade Off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100" y="1136850"/>
            <a:ext cx="4978675" cy="358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/>
          <p:nvPr/>
        </p:nvCxnSpPr>
        <p:spPr>
          <a:xfrm>
            <a:off x="4136275" y="2256150"/>
            <a:ext cx="0" cy="52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4"/>
          <p:cNvCxnSpPr/>
          <p:nvPr/>
        </p:nvCxnSpPr>
        <p:spPr>
          <a:xfrm rot="10800000" flipH="1">
            <a:off x="3451375" y="2779825"/>
            <a:ext cx="698400" cy="1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4138750" y="2805925"/>
            <a:ext cx="0" cy="143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4"/>
          <p:cNvCxnSpPr/>
          <p:nvPr/>
        </p:nvCxnSpPr>
        <p:spPr>
          <a:xfrm rot="10800000">
            <a:off x="2592850" y="2242450"/>
            <a:ext cx="154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 in Bad Debt Losses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chosen model reduces the expected credit loss by in the test sample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281075" y="1617075"/>
            <a:ext cx="66072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Expected Credit Loss = Probability of Default * Loan Amount for each customer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2323513"/>
            <a:ext cx="45720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5371800" y="3357450"/>
            <a:ext cx="32769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Raleway"/>
                <a:ea typeface="Raleway"/>
                <a:cs typeface="Raleway"/>
                <a:sym typeface="Raleway"/>
              </a:rPr>
              <a:t>9.34%</a:t>
            </a: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reduction in expected credit loss with the new model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250"/>
              <a:buFont typeface="Arial"/>
              <a:buChar char="➢"/>
            </a:pPr>
            <a:r>
              <a:rPr lang="en" sz="225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Home Credit Group is an international consumer finance provider with operations in 9 countries.</a:t>
            </a:r>
            <a:endParaRPr sz="2250">
              <a:solidFill>
                <a:srgbClr val="48484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1475" algn="l" rtl="0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250"/>
              <a:buFont typeface="Arial"/>
              <a:buChar char="➢"/>
            </a:pPr>
            <a:r>
              <a:rPr lang="en" sz="2250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Focus on responsible lending primarily to people with little or no credit history.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63" y="1152463"/>
            <a:ext cx="444817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Portfolio Overview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50" y="1144400"/>
            <a:ext cx="8520599" cy="33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189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762575"/>
            <a:ext cx="8520600" cy="38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195449" y="1008300"/>
            <a:ext cx="2753100" cy="442500"/>
          </a:xfrm>
          <a:prstGeom prst="roundRect">
            <a:avLst>
              <a:gd name="adj" fmla="val 50000"/>
            </a:avLst>
          </a:prstGeom>
          <a:solidFill>
            <a:srgbClr val="155B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Loan Applicants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520150" y="1893350"/>
            <a:ext cx="1879500" cy="899700"/>
          </a:xfrm>
          <a:prstGeom prst="roundRect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Unable to pay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1657350" y="1893424"/>
            <a:ext cx="1538100" cy="765300"/>
          </a:xfrm>
          <a:prstGeom prst="roundRect">
            <a:avLst>
              <a:gd name="adj" fmla="val 50000"/>
            </a:avLst>
          </a:prstGeom>
          <a:solidFill>
            <a:srgbClr val="1D7E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Able to pay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550575" y="3250248"/>
            <a:ext cx="18795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rPr>
              <a:t>Approved</a:t>
            </a:r>
            <a:endParaRPr sz="1800" b="1">
              <a:solidFill>
                <a:srgbClr val="F1C23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652301" y="3250248"/>
            <a:ext cx="17637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02263" y="3250248"/>
            <a:ext cx="17637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Approved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418502" y="3250248"/>
            <a:ext cx="2082300" cy="832200"/>
          </a:xfrm>
          <a:prstGeom prst="roundRect">
            <a:avLst>
              <a:gd name="adj" fmla="val 50000"/>
            </a:avLst>
          </a:prstGeom>
          <a:solidFill>
            <a:srgbClr val="249C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CC33"/>
                </a:solidFill>
                <a:latin typeface="Roboto"/>
                <a:ea typeface="Roboto"/>
                <a:cs typeface="Roboto"/>
                <a:sym typeface="Roboto"/>
              </a:rPr>
              <a:t>Rejected</a:t>
            </a:r>
            <a:endParaRPr sz="1800" b="1">
              <a:solidFill>
                <a:srgbClr val="FFCC33"/>
              </a:solidFill>
            </a:endParaRPr>
          </a:p>
        </p:txBody>
      </p:sp>
      <p:cxnSp>
        <p:nvCxnSpPr>
          <p:cNvPr id="91" name="Google Shape;91;p17"/>
          <p:cNvCxnSpPr>
            <a:stCxn id="84" idx="2"/>
            <a:endCxn id="85" idx="0"/>
          </p:cNvCxnSpPr>
          <p:nvPr/>
        </p:nvCxnSpPr>
        <p:spPr>
          <a:xfrm rot="-5400000" flipH="1">
            <a:off x="5294699" y="728100"/>
            <a:ext cx="442500" cy="18879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stCxn id="86" idx="0"/>
            <a:endCxn id="84" idx="2"/>
          </p:cNvCxnSpPr>
          <p:nvPr/>
        </p:nvCxnSpPr>
        <p:spPr>
          <a:xfrm rot="-5400000">
            <a:off x="3277950" y="599374"/>
            <a:ext cx="442500" cy="21456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7"/>
          <p:cNvCxnSpPr>
            <a:stCxn id="86" idx="2"/>
            <a:endCxn id="88" idx="0"/>
          </p:cNvCxnSpPr>
          <p:nvPr/>
        </p:nvCxnSpPr>
        <p:spPr>
          <a:xfrm rot="-5400000" flipH="1">
            <a:off x="2684550" y="2400574"/>
            <a:ext cx="591600" cy="11079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7"/>
          <p:cNvCxnSpPr>
            <a:stCxn id="87" idx="0"/>
            <a:endCxn id="86" idx="2"/>
          </p:cNvCxnSpPr>
          <p:nvPr/>
        </p:nvCxnSpPr>
        <p:spPr>
          <a:xfrm rot="-5400000">
            <a:off x="1662525" y="2486448"/>
            <a:ext cx="591600" cy="936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stCxn id="85" idx="2"/>
            <a:endCxn id="90" idx="0"/>
          </p:cNvCxnSpPr>
          <p:nvPr/>
        </p:nvCxnSpPr>
        <p:spPr>
          <a:xfrm rot="-5400000" flipH="1">
            <a:off x="6731250" y="2521700"/>
            <a:ext cx="457200" cy="999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stCxn id="89" idx="0"/>
            <a:endCxn id="85" idx="2"/>
          </p:cNvCxnSpPr>
          <p:nvPr/>
        </p:nvCxnSpPr>
        <p:spPr>
          <a:xfrm rot="-5400000">
            <a:off x="5693413" y="2483748"/>
            <a:ext cx="457200" cy="10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Exploration</a:t>
            </a:r>
            <a:endParaRPr b="1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1152475"/>
            <a:ext cx="4000350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775" y="1222075"/>
            <a:ext cx="4650826" cy="361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447875" y="1017725"/>
            <a:ext cx="39216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Income Type vs Loan unpaid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Data Exploration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91" y="1170125"/>
            <a:ext cx="4775908" cy="374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775" y="1296775"/>
            <a:ext cx="3901825" cy="33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743325" y="1070400"/>
            <a:ext cx="39216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aleway"/>
                <a:ea typeface="Raleway"/>
                <a:cs typeface="Raleway"/>
                <a:sym typeface="Raleway"/>
              </a:rPr>
              <a:t>Income Type vs Loan unpaid</a:t>
            </a:r>
            <a:endParaRPr sz="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Engineering</a:t>
            </a:r>
            <a:endParaRPr b="1"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Combination of r</a:t>
            </a:r>
            <a:r>
              <a:rPr lang="en"/>
              <a:t>aw features by are better predictors in separating the good customers and bad customers.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443175" y="19875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Value to Income Ratio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4758725" y="19875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credit lines in the past (loans/cards)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43175" y="26838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Bal {1-6} / </a:t>
            </a:r>
            <a:r>
              <a:rPr lang="en">
                <a:solidFill>
                  <a:schemeClr val="dk1"/>
                </a:solidFill>
              </a:rPr>
              <a:t>Credit Card Bal {7-12}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762375" y="26838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times payment missed in last 12 months 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43175" y="33801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children in family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758725" y="338017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Utilization (Balance % Credit Limit)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46825" y="413972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delinquency in the last 6 months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4762375" y="4139725"/>
            <a:ext cx="393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remaining loan term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33000" y="19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Feature Selection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l="7740" b="62515"/>
          <a:stretch/>
        </p:blipFill>
        <p:spPr>
          <a:xfrm>
            <a:off x="61350" y="1020100"/>
            <a:ext cx="5522999" cy="32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61950" y="171575"/>
            <a:ext cx="73119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7A0019"/>
                </a:solidFill>
                <a:latin typeface="Raleway"/>
                <a:ea typeface="Raleway"/>
                <a:cs typeface="Raleway"/>
                <a:sym typeface="Raleway"/>
              </a:rPr>
              <a:t>Feature Importance</a:t>
            </a:r>
            <a:endParaRPr sz="2800" b="1">
              <a:solidFill>
                <a:srgbClr val="7A001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744100" y="1020100"/>
            <a:ext cx="3253800" cy="22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TOP 5 FEATURES 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Age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Price of Goods 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Score from External Source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Days Employed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" b="1" i="1">
                <a:latin typeface="Raleway"/>
                <a:ea typeface="Raleway"/>
                <a:cs typeface="Raleway"/>
                <a:sym typeface="Raleway"/>
              </a:rPr>
              <a:t>Days Credit History Information</a:t>
            </a:r>
            <a:endParaRPr b="1" i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Times New Roman</vt:lpstr>
      <vt:lpstr>Roboto</vt:lpstr>
      <vt:lpstr>Arial</vt:lpstr>
      <vt:lpstr>Simple Light</vt:lpstr>
      <vt:lpstr>Home Credit Default Risk</vt:lpstr>
      <vt:lpstr>Overview</vt:lpstr>
      <vt:lpstr>Portfolio Overview</vt:lpstr>
      <vt:lpstr>Problem Statement</vt:lpstr>
      <vt:lpstr>Data Exploration</vt:lpstr>
      <vt:lpstr>Data Exploration</vt:lpstr>
      <vt:lpstr>Feature Engineering</vt:lpstr>
      <vt:lpstr>Feature Selection</vt:lpstr>
      <vt:lpstr>PowerPoint Presentation</vt:lpstr>
      <vt:lpstr>PowerPoint Presentation</vt:lpstr>
      <vt:lpstr>Operating Point - Risk Return Trade Off</vt:lpstr>
      <vt:lpstr>Reduction in Bad Debt Losses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cp:lastModifiedBy>JASHYANT SIKHAKOLLI</cp:lastModifiedBy>
  <cp:revision>1</cp:revision>
  <dcterms:modified xsi:type="dcterms:W3CDTF">2019-12-03T05:03:19Z</dcterms:modified>
</cp:coreProperties>
</file>