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60" r:id="rId4"/>
    <p:sldId id="263" r:id="rId5"/>
    <p:sldId id="265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9"/>
  </p:normalViewPr>
  <p:slideViewPr>
    <p:cSldViewPr snapToGrid="0" snapToObjects="1">
      <p:cViewPr varScale="1">
        <p:scale>
          <a:sx n="68" d="100"/>
          <a:sy n="68" d="100"/>
        </p:scale>
        <p:origin x="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05/06/19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5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05/06/19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64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05/06/19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536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05/06/19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837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05/06/19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62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05/06/19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97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05/06/19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88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05/06/19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900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05/06/19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05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05/06/19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7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05/06/19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3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05/06/19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6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05/06/19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9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05/06/19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22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05/06/19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9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05/06/19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1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05/06/19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07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05/06/19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698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postal_codes_of_Canada:_M" TargetMode="External"/><Relationship Id="rId2" Type="http://schemas.openxmlformats.org/officeDocument/2006/relationships/hyperlink" Target="https://geo.nyu.edu/catalog/nyu_2451_3457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385" y="1433756"/>
            <a:ext cx="11211950" cy="2805735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br>
              <a:rPr lang="it-IT" sz="3200" b="1" dirty="0">
                <a:solidFill>
                  <a:schemeClr val="tx1"/>
                </a:solidFill>
              </a:rPr>
            </a:br>
            <a:br>
              <a:rPr lang="it-IT" sz="3200" b="1" dirty="0">
                <a:solidFill>
                  <a:schemeClr val="tx1"/>
                </a:solidFill>
              </a:rPr>
            </a:br>
            <a:r>
              <a:rPr lang="it-IT" sz="3200" b="1" dirty="0">
                <a:solidFill>
                  <a:schemeClr val="tx1"/>
                </a:solidFill>
              </a:rPr>
              <a:t>Coursera_Capstone_NY-Toronto_Neighbourhoods</a:t>
            </a:r>
            <a:br>
              <a:rPr lang="it-IT" sz="3200" b="1" dirty="0">
                <a:solidFill>
                  <a:schemeClr val="tx1"/>
                </a:solidFill>
              </a:rPr>
            </a:br>
            <a:br>
              <a:rPr lang="en" sz="3200" b="1" dirty="0"/>
            </a:br>
            <a:r>
              <a:rPr lang="en-US" sz="3200" b="1" dirty="0"/>
              <a:t>Solution : Finding a suitable relocation neighborhood while planning to move from New York to Toronto</a:t>
            </a:r>
            <a:br>
              <a:rPr lang="en-US" sz="3200" b="1" dirty="0"/>
            </a:br>
            <a:endParaRPr lang="it-IT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section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use case will center around an employee named Luke, </a:t>
            </a:r>
          </a:p>
          <a:p>
            <a:r>
              <a:rPr lang="en-US" dirty="0"/>
              <a:t>currently residing in New York in the Manhattan area </a:t>
            </a:r>
          </a:p>
          <a:p>
            <a:r>
              <a:rPr lang="en-US" dirty="0"/>
              <a:t>has found a suitable Job opportunity in Scarborough, Toronto. </a:t>
            </a:r>
          </a:p>
          <a:p>
            <a:r>
              <a:rPr lang="en-US" dirty="0"/>
              <a:t>He has never been to Toronto and has limited friends in that area.</a:t>
            </a:r>
          </a:p>
          <a:p>
            <a:r>
              <a:rPr lang="en-US" dirty="0"/>
              <a:t> He is not satisfied with his research and the locations suggested to him by friends and agents.</a:t>
            </a:r>
          </a:p>
          <a:p>
            <a:r>
              <a:rPr lang="en-US" dirty="0"/>
              <a:t> He is looking for neighborhoods similar to his current neighborhood.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we find neighborhoods in Toronto that are similar to Like's current area of residence?</a:t>
            </a:r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New York and Toronto geo data pertaining to Luke's current area of residence.</a:t>
            </a:r>
          </a:p>
          <a:p>
            <a:r>
              <a:rPr lang="en-US" dirty="0"/>
              <a:t>The two City geo data in general will have Borough, neighborhood, latitude longitude mainly.</a:t>
            </a:r>
          </a:p>
          <a:p>
            <a:r>
              <a:rPr lang="en-US" dirty="0"/>
              <a:t>venues associated with his current residence:</a:t>
            </a:r>
          </a:p>
          <a:p>
            <a:r>
              <a:rPr lang="en-US" dirty="0"/>
              <a:t>source venue data from foursquare.</a:t>
            </a:r>
          </a:p>
          <a:p>
            <a:r>
              <a:rPr lang="en-US" dirty="0"/>
              <a:t>venue data will be used mainly the category data</a:t>
            </a:r>
          </a:p>
          <a:p>
            <a:r>
              <a:rPr lang="en-US" dirty="0"/>
              <a:t>New York geo data is available at </a:t>
            </a:r>
            <a:r>
              <a:rPr lang="en-US" dirty="0">
                <a:hlinkClick r:id="rId2"/>
              </a:rPr>
              <a:t>https://geo.nyu.edu/catalog/nyu_2451_34572</a:t>
            </a:r>
            <a:r>
              <a:rPr lang="en-US" dirty="0"/>
              <a:t>.</a:t>
            </a:r>
          </a:p>
          <a:p>
            <a:r>
              <a:rPr lang="en-US" dirty="0"/>
              <a:t> Toronto is available at </a:t>
            </a:r>
            <a:r>
              <a:rPr lang="en-US" dirty="0">
                <a:hlinkClick r:id="rId3"/>
              </a:rPr>
              <a:t>https://en.wikipedia.org/wiki/List_of_postal_codes_of_Canada:_M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14CB5-DAB8-48FC-9F90-66FBB63D2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F0B08-B0E1-45E7-BCCC-306299997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95754"/>
            <a:ext cx="8946541" cy="5052645"/>
          </a:xfrm>
        </p:spPr>
        <p:txBody>
          <a:bodyPr/>
          <a:lstStyle/>
          <a:p>
            <a:r>
              <a:rPr lang="en-US" b="1" dirty="0"/>
              <a:t>Approach: </a:t>
            </a:r>
          </a:p>
          <a:p>
            <a:pPr lvl="1"/>
            <a:r>
              <a:rPr lang="en-US" dirty="0" err="1"/>
              <a:t>Lukes</a:t>
            </a:r>
            <a:r>
              <a:rPr lang="en-US" dirty="0"/>
              <a:t> current geo data and venue data provided with top 10 venues in his current locality. </a:t>
            </a:r>
          </a:p>
          <a:p>
            <a:pPr lvl="1"/>
            <a:r>
              <a:rPr lang="en-US" dirty="0"/>
              <a:t>Similar top 10 venue data for Toronto neighborhoods</a:t>
            </a:r>
          </a:p>
          <a:p>
            <a:pPr lvl="1"/>
            <a:r>
              <a:rPr lang="en-US" dirty="0"/>
              <a:t>This data was computed for similarity with the venues within clusters in Scarborough that we will arrive at with our model.</a:t>
            </a:r>
          </a:p>
          <a:p>
            <a:r>
              <a:rPr lang="en-US" dirty="0"/>
              <a:t>------------------------------------------------------------------------------------------</a:t>
            </a:r>
          </a:p>
          <a:p>
            <a:r>
              <a:rPr lang="en-US" b="1" dirty="0"/>
              <a:t>New York data processing</a:t>
            </a:r>
          </a:p>
          <a:p>
            <a:r>
              <a:rPr lang="en-US" b="1" dirty="0"/>
              <a:t>Toronto Data Analysis and k-means Clustering</a:t>
            </a:r>
          </a:p>
          <a:p>
            <a:r>
              <a:rPr lang="en-US" b="1" dirty="0"/>
              <a:t>Matching </a:t>
            </a:r>
            <a:r>
              <a:rPr lang="en-US" b="1" dirty="0" err="1"/>
              <a:t>Lukes</a:t>
            </a:r>
            <a:r>
              <a:rPr lang="en-US" b="1" dirty="0"/>
              <a:t> current Venues against clusters drawn for </a:t>
            </a:r>
            <a:r>
              <a:rPr lang="en-US" b="1" dirty="0" err="1"/>
              <a:t>toronto's</a:t>
            </a:r>
            <a:r>
              <a:rPr lang="en-US" b="1" dirty="0"/>
              <a:t> </a:t>
            </a:r>
            <a:r>
              <a:rPr lang="en-US" b="1" dirty="0" err="1"/>
              <a:t>neighbourhood</a:t>
            </a:r>
            <a:r>
              <a:rPr lang="en-US" b="1" dirty="0"/>
              <a:t> venues</a:t>
            </a:r>
          </a:p>
          <a:p>
            <a:r>
              <a:rPr lang="en-US" b="1" dirty="0"/>
              <a:t>Similarity computation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668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C60F-E250-49ED-A3B9-4B95E12A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K means decision and cluster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E631DE-B85A-46E2-B4B7-3A1095C52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723" y="1853248"/>
            <a:ext cx="10406406" cy="439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7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F296-5776-47DC-AB26-4A19B726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venues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579BEA-C15E-4B4F-8A4E-8658E620B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106" y="1426586"/>
            <a:ext cx="11100783" cy="4036814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378A92-E7A3-4C39-AD0A-C92B0347A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5463400"/>
            <a:ext cx="9486900" cy="1247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766C136A-F08A-4D6E-853E-DA471C9F2CB5}"/>
              </a:ext>
            </a:extLst>
          </p:cNvPr>
          <p:cNvSpPr/>
          <p:nvPr/>
        </p:nvSpPr>
        <p:spPr>
          <a:xfrm>
            <a:off x="646111" y="6087287"/>
            <a:ext cx="1792289" cy="77071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York</a:t>
            </a:r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B51E4C84-8D53-46AA-9754-0FE41B137023}"/>
              </a:ext>
            </a:extLst>
          </p:cNvPr>
          <p:cNvSpPr/>
          <p:nvPr/>
        </p:nvSpPr>
        <p:spPr>
          <a:xfrm>
            <a:off x="217940" y="1467891"/>
            <a:ext cx="1792289" cy="77071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Toronto</a:t>
            </a:r>
          </a:p>
        </p:txBody>
      </p:sp>
    </p:spTree>
    <p:extLst>
      <p:ext uri="{BB962C8B-B14F-4D97-AF65-F5344CB8AC3E}">
        <p14:creationId xmlns:p14="http://schemas.microsoft.com/office/powerpoint/2010/main" val="2898380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Results, Discussion and Conclusion: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569" y="1214623"/>
            <a:ext cx="11407344" cy="4198560"/>
          </a:xfrm>
        </p:spPr>
        <p:txBody>
          <a:bodyPr>
            <a:normAutofit lnSpcReduction="10000"/>
          </a:bodyPr>
          <a:lstStyle/>
          <a:p>
            <a:r>
              <a:rPr lang="it-IT" dirty="0"/>
              <a:t>Cluster index 0 and 3 scored highest</a:t>
            </a:r>
          </a:p>
          <a:p>
            <a:r>
              <a:rPr lang="it-IT" dirty="0"/>
              <a:t>Each containing at lease three neighborhoods</a:t>
            </a:r>
          </a:p>
          <a:p>
            <a:r>
              <a:rPr lang="it-IT" dirty="0"/>
              <a:t>At least 6 neighborhoods were suggested to Luke</a:t>
            </a:r>
          </a:p>
          <a:p>
            <a:endParaRPr lang="it-IT" dirty="0"/>
          </a:p>
          <a:p>
            <a:r>
              <a:rPr lang="en-US" dirty="0"/>
              <a:t>One can drill down the similarity computation to neighborhood</a:t>
            </a:r>
          </a:p>
          <a:p>
            <a:r>
              <a:rPr lang="en-US" dirty="0"/>
              <a:t>Other similarity computation can be employed and results compared. </a:t>
            </a:r>
          </a:p>
          <a:p>
            <a:r>
              <a:rPr lang="en-US" dirty="0"/>
              <a:t>Similarity result will become more crisp if more venue can be added over and above the top 10 venues we limited to in this </a:t>
            </a:r>
            <a:r>
              <a:rPr lang="en-US" dirty="0" err="1"/>
              <a:t>PoC</a:t>
            </a:r>
            <a:r>
              <a:rPr lang="en-US" dirty="0"/>
              <a:t>. </a:t>
            </a:r>
          </a:p>
          <a:p>
            <a:r>
              <a:rPr lang="en-US" dirty="0"/>
              <a:t>Suggestions can also include </a:t>
            </a:r>
            <a:r>
              <a:rPr lang="en-US" dirty="0" err="1"/>
              <a:t>Lukes</a:t>
            </a:r>
            <a:r>
              <a:rPr lang="en-US" dirty="0"/>
              <a:t> other preferences but has not been included in the scope of the study. </a:t>
            </a:r>
          </a:p>
          <a:p>
            <a:r>
              <a:rPr lang="en-US" dirty="0"/>
              <a:t>Other clustering methods can also be studied as future work.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0E01B1-AA98-4BEE-B276-4AFFB0249DA4}"/>
              </a:ext>
            </a:extLst>
          </p:cNvPr>
          <p:cNvSpPr/>
          <p:nvPr/>
        </p:nvSpPr>
        <p:spPr>
          <a:xfrm>
            <a:off x="435429" y="5413183"/>
            <a:ext cx="11574484" cy="1219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Employees continue to look for better opportunities and relocation does not pose a limitation if such methodologies are adopted to come up with informed decisions before </a:t>
            </a:r>
            <a:r>
              <a:rPr lang="en-US" dirty="0" err="1"/>
              <a:t>relaocation</a:t>
            </a:r>
            <a:r>
              <a:rPr lang="en-US" dirty="0"/>
              <a:t> is finalized. It also saves om cost due to multiple visits to chose a best locality to live.</a:t>
            </a:r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</TotalTime>
  <Words>391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  Coursera_Capstone_NY-Toronto_Neighbourhoods  Solution : Finding a suitable relocation neighborhood while planning to move from New York to Toronto </vt:lpstr>
      <vt:lpstr>Business Problem section</vt:lpstr>
      <vt:lpstr>Data</vt:lpstr>
      <vt:lpstr>Methodology</vt:lpstr>
      <vt:lpstr>Best K means decision and cluster</vt:lpstr>
      <vt:lpstr>Top 10 venues</vt:lpstr>
      <vt:lpstr>Results, Discussion and 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IBM CAPSTONE PROJECT – The Battle of Neighborhoods:  Clustering Analysis of London Real Estate Market</dc:title>
  <dc:creator>Utente di Microsoft Office</dc:creator>
  <cp:lastModifiedBy>Anupam Singh</cp:lastModifiedBy>
  <cp:revision>6</cp:revision>
  <dcterms:created xsi:type="dcterms:W3CDTF">2018-12-16T14:33:35Z</dcterms:created>
  <dcterms:modified xsi:type="dcterms:W3CDTF">2019-05-05T19:37:40Z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Anupam_Singh05@ad.infosys.com</vt:lpwstr>
  </property>
  <property fmtid="{D5CDD505-2E9C-101B-9397-08002B2CF9AE}" pid="5" name="MSIP_Label_be4b3411-284d-4d31-bd4f-bc13ef7f1fd6_SetDate">
    <vt:lpwstr>2019-05-05T19:21:50.3743682Z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Extended_MSFT_Method">
    <vt:lpwstr>Automatic</vt:lpwstr>
  </property>
  <property fmtid="{D5CDD505-2E9C-101B-9397-08002B2CF9AE}" pid="9" name="MSIP_Label_a0819fa7-4367-4500-ba88-dd630d977609_Enabled">
    <vt:lpwstr>True</vt:lpwstr>
  </property>
  <property fmtid="{D5CDD505-2E9C-101B-9397-08002B2CF9AE}" pid="10" name="MSIP_Label_a0819fa7-4367-4500-ba88-dd630d977609_SiteId">
    <vt:lpwstr>63ce7d59-2f3e-42cd-a8cc-be764cff5eb6</vt:lpwstr>
  </property>
  <property fmtid="{D5CDD505-2E9C-101B-9397-08002B2CF9AE}" pid="11" name="MSIP_Label_a0819fa7-4367-4500-ba88-dd630d977609_Owner">
    <vt:lpwstr>Anupam_Singh05@ad.infosys.com</vt:lpwstr>
  </property>
  <property fmtid="{D5CDD505-2E9C-101B-9397-08002B2CF9AE}" pid="12" name="MSIP_Label_a0819fa7-4367-4500-ba88-dd630d977609_SetDate">
    <vt:lpwstr>2019-05-05T19:21:50.3743682Z</vt:lpwstr>
  </property>
  <property fmtid="{D5CDD505-2E9C-101B-9397-08002B2CF9AE}" pid="13" name="MSIP_Label_a0819fa7-4367-4500-ba88-dd630d977609_Name">
    <vt:lpwstr>Companywide usage</vt:lpwstr>
  </property>
  <property fmtid="{D5CDD505-2E9C-101B-9397-08002B2CF9AE}" pid="14" name="MSIP_Label_a0819fa7-4367-4500-ba88-dd630d977609_Application">
    <vt:lpwstr>Microsoft Azure Information Protection</vt:lpwstr>
  </property>
  <property fmtid="{D5CDD505-2E9C-101B-9397-08002B2CF9AE}" pid="15" name="MSIP_Label_a0819fa7-4367-4500-ba88-dd630d977609_Parent">
    <vt:lpwstr>be4b3411-284d-4d31-bd4f-bc13ef7f1fd6</vt:lpwstr>
  </property>
  <property fmtid="{D5CDD505-2E9C-101B-9397-08002B2CF9AE}" pid="16" name="MSIP_Label_a0819fa7-4367-4500-ba88-dd630d977609_Extended_MSFT_Method">
    <vt:lpwstr>Automatic</vt:lpwstr>
  </property>
  <property fmtid="{D5CDD505-2E9C-101B-9397-08002B2CF9AE}" pid="17" name="Sensitivity">
    <vt:lpwstr>Internal Companywide usage</vt:lpwstr>
  </property>
</Properties>
</file>