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4630400" cy="8229600"/>
  <p:notesSz cx="8229600" cy="14630400"/>
  <p:embeddedFontLst>
    <p:embeddedFont>
      <p:font typeface="Roboto Slab"/>
      <p:regular r:id="rId25"/>
    </p:embeddedFont>
    <p:embeddedFont>
      <p:font typeface="Roboto Slab"/>
      <p:regular r:id="rId26"/>
    </p:embeddedFont>
    <p:embeddedFont>
      <p:font typeface="Roboto"/>
      <p:regular r:id="rId27"/>
    </p:embeddedFont>
    <p:embeddedFont>
      <p:font typeface="Roboto"/>
      <p:regular r:id="rId28"/>
    </p:embeddedFont>
    <p:embeddedFont>
      <p:font typeface="Roboto"/>
      <p:regular r:id="rId29"/>
    </p:embeddedFont>
    <p:embeddedFont>
      <p:font typeface="Roboto"/>
      <p:regular r:id="rId3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openxmlformats.org/officeDocument/2006/relationships/font" Target="fonts/font1.fntdata"/><Relationship Id="rId26" Type="http://schemas.openxmlformats.org/officeDocument/2006/relationships/font" Target="fonts/font2.fntdata"/><Relationship Id="rId27" Type="http://schemas.openxmlformats.org/officeDocument/2006/relationships/font" Target="fonts/font3.fntdata"/><Relationship Id="rId28" Type="http://schemas.openxmlformats.org/officeDocument/2006/relationships/font" Target="fonts/font4.fntdata"/><Relationship Id="rId29" Type="http://schemas.openxmlformats.org/officeDocument/2006/relationships/font" Target="fonts/font5.fntdata"/><Relationship Id="rId3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image" Target="../media/image-12-8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image" Target="../media/image-13-6.png"/><Relationship Id="rId7" Type="http://schemas.openxmlformats.org/officeDocument/2006/relationships/image" Target="../media/image-13-7.png"/><Relationship Id="rId8" Type="http://schemas.openxmlformats.org/officeDocument/2006/relationships/image" Target="../media/image-13-8.png"/><Relationship Id="rId9" Type="http://schemas.openxmlformats.org/officeDocument/2006/relationships/slideLayout" Target="../slideLayouts/slideLayout14.xml"/><Relationship Id="rId10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image" Target="../media/image-15-6.png"/><Relationship Id="rId7" Type="http://schemas.openxmlformats.org/officeDocument/2006/relationships/image" Target="../media/image-15-7.png"/><Relationship Id="rId8" Type="http://schemas.openxmlformats.org/officeDocument/2006/relationships/image" Target="../media/image-15-8.png"/><Relationship Id="rId9" Type="http://schemas.openxmlformats.org/officeDocument/2006/relationships/slideLayout" Target="../slideLayouts/slideLayout16.xml"/><Relationship Id="rId10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image" Target="../media/image-16-7.png"/><Relationship Id="rId8" Type="http://schemas.openxmlformats.org/officeDocument/2006/relationships/image" Target="../media/image-16-8.png"/><Relationship Id="rId9" Type="http://schemas.openxmlformats.org/officeDocument/2006/relationships/image" Target="../media/image-16-9.png"/><Relationship Id="rId10" Type="http://schemas.openxmlformats.org/officeDocument/2006/relationships/image" Target="../media/image-16-10.png"/><Relationship Id="rId11" Type="http://schemas.openxmlformats.org/officeDocument/2006/relationships/image" Target="../media/image-16-11.png"/><Relationship Id="rId12" Type="http://schemas.openxmlformats.org/officeDocument/2006/relationships/image" Target="../media/image-16-12.png"/><Relationship Id="rId13" Type="http://schemas.openxmlformats.org/officeDocument/2006/relationships/image" Target="../media/image-16-13.png"/><Relationship Id="rId14" Type="http://schemas.openxmlformats.org/officeDocument/2006/relationships/image" Target="../media/image-16-14.png"/><Relationship Id="rId15" Type="http://schemas.openxmlformats.org/officeDocument/2006/relationships/image" Target="../media/image-16-15.png"/><Relationship Id="rId16" Type="http://schemas.openxmlformats.org/officeDocument/2006/relationships/slideLayout" Target="../slideLayouts/slideLayout17.xml"/><Relationship Id="rId17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image" Target="../media/image-18-7.png"/><Relationship Id="rId8" Type="http://schemas.openxmlformats.org/officeDocument/2006/relationships/slideLayout" Target="../slideLayouts/slideLayout19.xml"/><Relationship Id="rId9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slideLayout" Target="../slideLayouts/slideLayout8.xml"/><Relationship Id="rId1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slideLayout" Target="../slideLayouts/slideLayout9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8338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NPS Analysis Report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33232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Touchpoints Combined - Comprehensive NPS &amp; Satisfaction Analysis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95037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Analysis Coverage: Q3 2023-24, Q4 2023-24, Q1 2024-25, Q2 2024-25, Q3 2024-25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9313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Touchpoints: Health Claim, Motor Claim, Policy Issuance, Renewal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65252" y="556629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72" y="5573911"/>
            <a:ext cx="347663" cy="347663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793790" y="556629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0" y="5573911"/>
            <a:ext cx="347663" cy="34766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41502" y="5549384"/>
            <a:ext cx="18314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213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2 Contributors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669" y="793433"/>
            <a:ext cx="9190196" cy="699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Voice of Customer - Topic Analysis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3669" y="2052876"/>
            <a:ext cx="6166485" cy="357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🟢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Top Positive Drivers (Strengths to Leverage)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83669" y="2634139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Performance Quality: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35,311 positive mentions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3669" y="3070741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Service Quality Improvement: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27,941 positive mentions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3669" y="3507343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Process: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16,007 positive mentions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3669" y="3943945"/>
            <a:ext cx="625840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Support Responsiveness: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11,694 positive mentions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3669" y="4738807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Service Process Efficiency: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7,939 positive mentions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5949" y="2052876"/>
            <a:ext cx="6036231" cy="357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🔴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Top Pain Points (Priority for Improvement)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5949" y="2634139"/>
            <a:ext cx="625840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Support Responsiveness: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14,682 negative mentions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5949" y="3429000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Process: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9,084 negative mentions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5949" y="3865602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Amount Discrepancy: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7,410 negative mentions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5949" y="4302204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4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Performance Quality: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3,586 negative mentions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5949" y="4738807"/>
            <a:ext cx="625840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5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Communication Efficiency: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3,007 negative mentions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83669" y="5511284"/>
            <a:ext cx="3571399" cy="3574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⚪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Neutral Feedback Areas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83669" y="6204585"/>
            <a:ext cx="1306306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1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 Handling Process: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6,415 neutral mentions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83669" y="6641187"/>
            <a:ext cx="1306306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Support Responsiveness: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4,670 neutral mentions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83669" y="7077789"/>
            <a:ext cx="13063061" cy="358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Process: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2,474 neutral mentions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4252" y="676513"/>
            <a:ext cx="3202662" cy="3970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Topic Trend Analysis</a:t>
            </a:r>
            <a:endParaRPr lang="en-US" sz="2500" dirty="0"/>
          </a:p>
        </p:txBody>
      </p:sp>
      <p:sp>
        <p:nvSpPr>
          <p:cNvPr id="3" name="Shape 1"/>
          <p:cNvSpPr/>
          <p:nvPr/>
        </p:nvSpPr>
        <p:spPr>
          <a:xfrm>
            <a:off x="684252" y="1327666"/>
            <a:ext cx="2210276" cy="73199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974" y="1581983"/>
            <a:ext cx="178713" cy="22336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21568" y="1454706"/>
            <a:ext cx="2033230" cy="198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Agent Performance Quality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3021568" y="1729383"/>
            <a:ext cx="2033230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+74.7% sentiment</a:t>
            </a:r>
            <a:endParaRPr lang="en-US" sz="1000" dirty="0"/>
          </a:p>
        </p:txBody>
      </p:sp>
      <p:sp>
        <p:nvSpPr>
          <p:cNvPr id="7" name="Shape 4"/>
          <p:cNvSpPr/>
          <p:nvPr/>
        </p:nvSpPr>
        <p:spPr>
          <a:xfrm>
            <a:off x="2957989" y="2055852"/>
            <a:ext cx="10924699" cy="7620"/>
          </a:xfrm>
          <a:prstGeom prst="roundRect">
            <a:avLst>
              <a:gd name="adj" fmla="val 250171"/>
            </a:avLst>
          </a:prstGeom>
          <a:solidFill>
            <a:srgbClr val="CFD2D8"/>
          </a:solidFill>
          <a:ln/>
        </p:spPr>
      </p:sp>
      <p:sp>
        <p:nvSpPr>
          <p:cNvPr id="8" name="Shape 5"/>
          <p:cNvSpPr/>
          <p:nvPr/>
        </p:nvSpPr>
        <p:spPr>
          <a:xfrm>
            <a:off x="684252" y="2123122"/>
            <a:ext cx="4420553" cy="73199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377440"/>
            <a:ext cx="178713" cy="22336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31844" y="2250162"/>
            <a:ext cx="1982033" cy="198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Agent Followup Reliability</a:t>
            </a:r>
            <a:endParaRPr lang="en-US" sz="1250" dirty="0"/>
          </a:p>
        </p:txBody>
      </p:sp>
      <p:sp>
        <p:nvSpPr>
          <p:cNvPr id="11" name="Text 7"/>
          <p:cNvSpPr/>
          <p:nvPr/>
        </p:nvSpPr>
        <p:spPr>
          <a:xfrm>
            <a:off x="5231844" y="2524839"/>
            <a:ext cx="1982033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+58.4% sentiment</a:t>
            </a:r>
            <a:endParaRPr lang="en-US" sz="1000" dirty="0"/>
          </a:p>
        </p:txBody>
      </p:sp>
      <p:sp>
        <p:nvSpPr>
          <p:cNvPr id="12" name="Shape 8"/>
          <p:cNvSpPr/>
          <p:nvPr/>
        </p:nvSpPr>
        <p:spPr>
          <a:xfrm>
            <a:off x="5168265" y="2851309"/>
            <a:ext cx="8714423" cy="7620"/>
          </a:xfrm>
          <a:prstGeom prst="roundRect">
            <a:avLst>
              <a:gd name="adj" fmla="val 250171"/>
            </a:avLst>
          </a:prstGeom>
          <a:solidFill>
            <a:srgbClr val="CFD2D8"/>
          </a:solidFill>
          <a:ln/>
        </p:spPr>
      </p:sp>
      <p:sp>
        <p:nvSpPr>
          <p:cNvPr id="13" name="Shape 9"/>
          <p:cNvSpPr/>
          <p:nvPr/>
        </p:nvSpPr>
        <p:spPr>
          <a:xfrm>
            <a:off x="684252" y="2918579"/>
            <a:ext cx="6630948" cy="73199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370" y="3172897"/>
            <a:ext cx="178713" cy="22336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442240" y="3045619"/>
            <a:ext cx="2492335" cy="198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Agent Communication Efficiency</a:t>
            </a:r>
            <a:endParaRPr lang="en-US" sz="1250" dirty="0"/>
          </a:p>
        </p:txBody>
      </p:sp>
      <p:sp>
        <p:nvSpPr>
          <p:cNvPr id="16" name="Text 11"/>
          <p:cNvSpPr/>
          <p:nvPr/>
        </p:nvSpPr>
        <p:spPr>
          <a:xfrm>
            <a:off x="7442240" y="3320296"/>
            <a:ext cx="2492335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+30.0% sentiment</a:t>
            </a:r>
            <a:endParaRPr lang="en-US" sz="1000" dirty="0"/>
          </a:p>
        </p:txBody>
      </p:sp>
      <p:sp>
        <p:nvSpPr>
          <p:cNvPr id="17" name="Shape 12"/>
          <p:cNvSpPr/>
          <p:nvPr/>
        </p:nvSpPr>
        <p:spPr>
          <a:xfrm>
            <a:off x="684252" y="3793450"/>
            <a:ext cx="13261896" cy="3759637"/>
          </a:xfrm>
          <a:prstGeom prst="roundRect">
            <a:avLst>
              <a:gd name="adj" fmla="val 50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8" name="Shape 13"/>
          <p:cNvSpPr/>
          <p:nvPr/>
        </p:nvSpPr>
        <p:spPr>
          <a:xfrm>
            <a:off x="691872" y="3801070"/>
            <a:ext cx="13250585" cy="3708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819507" y="3884890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Topic</a:t>
            </a:r>
            <a:endParaRPr lang="en-US" sz="1000" dirty="0"/>
          </a:p>
        </p:txBody>
      </p:sp>
      <p:sp>
        <p:nvSpPr>
          <p:cNvPr id="20" name="Text 15"/>
          <p:cNvSpPr/>
          <p:nvPr/>
        </p:nvSpPr>
        <p:spPr>
          <a:xfrm>
            <a:off x="2716173" y="388489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Volume</a:t>
            </a:r>
            <a:endParaRPr lang="en-US" sz="1000" dirty="0"/>
          </a:p>
        </p:txBody>
      </p:sp>
      <p:sp>
        <p:nvSpPr>
          <p:cNvPr id="21" name="Text 16"/>
          <p:cNvSpPr/>
          <p:nvPr/>
        </p:nvSpPr>
        <p:spPr>
          <a:xfrm>
            <a:off x="4609028" y="388489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Avg Quarterly</a:t>
            </a:r>
            <a:endParaRPr lang="en-US" sz="1000" dirty="0"/>
          </a:p>
        </p:txBody>
      </p:sp>
      <p:sp>
        <p:nvSpPr>
          <p:cNvPr id="22" name="Text 17"/>
          <p:cNvSpPr/>
          <p:nvPr/>
        </p:nvSpPr>
        <p:spPr>
          <a:xfrm>
            <a:off x="6501884" y="388489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Net Sentiment</a:t>
            </a:r>
            <a:endParaRPr lang="en-US" sz="1000" dirty="0"/>
          </a:p>
        </p:txBody>
      </p:sp>
      <p:sp>
        <p:nvSpPr>
          <p:cNvPr id="23" name="Text 18"/>
          <p:cNvSpPr/>
          <p:nvPr/>
        </p:nvSpPr>
        <p:spPr>
          <a:xfrm>
            <a:off x="8394740" y="388489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Sentiment Range</a:t>
            </a:r>
            <a:endParaRPr lang="en-US" sz="1000" dirty="0"/>
          </a:p>
        </p:txBody>
      </p:sp>
      <p:sp>
        <p:nvSpPr>
          <p:cNvPr id="24" name="Text 19"/>
          <p:cNvSpPr/>
          <p:nvPr/>
        </p:nvSpPr>
        <p:spPr>
          <a:xfrm>
            <a:off x="10287595" y="388489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Positive %</a:t>
            </a:r>
            <a:endParaRPr lang="en-US" sz="1000" dirty="0"/>
          </a:p>
        </p:txBody>
      </p:sp>
      <p:sp>
        <p:nvSpPr>
          <p:cNvPr id="25" name="Text 20"/>
          <p:cNvSpPr/>
          <p:nvPr/>
        </p:nvSpPr>
        <p:spPr>
          <a:xfrm>
            <a:off x="12180451" y="3884890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Negative %</a:t>
            </a:r>
            <a:endParaRPr lang="en-US" sz="1000" dirty="0"/>
          </a:p>
        </p:txBody>
      </p:sp>
      <p:sp>
        <p:nvSpPr>
          <p:cNvPr id="26" name="Shape 21"/>
          <p:cNvSpPr/>
          <p:nvPr/>
        </p:nvSpPr>
        <p:spPr>
          <a:xfrm>
            <a:off x="691872" y="4171950"/>
            <a:ext cx="13250585" cy="5741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2"/>
          <p:cNvSpPr/>
          <p:nvPr/>
        </p:nvSpPr>
        <p:spPr>
          <a:xfrm>
            <a:off x="819507" y="4255770"/>
            <a:ext cx="1634966" cy="4064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Communication Efficiency</a:t>
            </a:r>
            <a:endParaRPr lang="en-US" sz="1000" dirty="0"/>
          </a:p>
        </p:txBody>
      </p:sp>
      <p:sp>
        <p:nvSpPr>
          <p:cNvPr id="28" name="Text 23"/>
          <p:cNvSpPr/>
          <p:nvPr/>
        </p:nvSpPr>
        <p:spPr>
          <a:xfrm>
            <a:off x="2716173" y="425577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11,300</a:t>
            </a:r>
            <a:endParaRPr lang="en-US" sz="1000" dirty="0"/>
          </a:p>
        </p:txBody>
      </p:sp>
      <p:sp>
        <p:nvSpPr>
          <p:cNvPr id="29" name="Text 24"/>
          <p:cNvSpPr/>
          <p:nvPr/>
        </p:nvSpPr>
        <p:spPr>
          <a:xfrm>
            <a:off x="4609028" y="425577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2,260</a:t>
            </a:r>
            <a:endParaRPr lang="en-US" sz="1000" dirty="0"/>
          </a:p>
        </p:txBody>
      </p:sp>
      <p:sp>
        <p:nvSpPr>
          <p:cNvPr id="30" name="Text 25"/>
          <p:cNvSpPr/>
          <p:nvPr/>
        </p:nvSpPr>
        <p:spPr>
          <a:xfrm>
            <a:off x="6501884" y="425577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+30.0%</a:t>
            </a:r>
            <a:endParaRPr lang="en-US" sz="1000" dirty="0"/>
          </a:p>
        </p:txBody>
      </p:sp>
      <p:sp>
        <p:nvSpPr>
          <p:cNvPr id="31" name="Text 26"/>
          <p:cNvSpPr/>
          <p:nvPr/>
        </p:nvSpPr>
        <p:spPr>
          <a:xfrm>
            <a:off x="8394740" y="425577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+3.5 to +51.6</a:t>
            </a:r>
            <a:endParaRPr lang="en-US" sz="1000" dirty="0"/>
          </a:p>
        </p:txBody>
      </p:sp>
      <p:sp>
        <p:nvSpPr>
          <p:cNvPr id="32" name="Text 27"/>
          <p:cNvSpPr/>
          <p:nvPr/>
        </p:nvSpPr>
        <p:spPr>
          <a:xfrm>
            <a:off x="10287595" y="4255770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60.0%</a:t>
            </a:r>
            <a:endParaRPr lang="en-US" sz="1000" dirty="0"/>
          </a:p>
        </p:txBody>
      </p:sp>
      <p:sp>
        <p:nvSpPr>
          <p:cNvPr id="33" name="Text 28"/>
          <p:cNvSpPr/>
          <p:nvPr/>
        </p:nvSpPr>
        <p:spPr>
          <a:xfrm>
            <a:off x="12180451" y="4255770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29.9%</a:t>
            </a:r>
            <a:endParaRPr lang="en-US" sz="1000" dirty="0"/>
          </a:p>
        </p:txBody>
      </p:sp>
      <p:sp>
        <p:nvSpPr>
          <p:cNvPr id="34" name="Shape 29"/>
          <p:cNvSpPr/>
          <p:nvPr/>
        </p:nvSpPr>
        <p:spPr>
          <a:xfrm>
            <a:off x="691872" y="4746069"/>
            <a:ext cx="13250585" cy="3708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0"/>
          <p:cNvSpPr/>
          <p:nvPr/>
        </p:nvSpPr>
        <p:spPr>
          <a:xfrm>
            <a:off x="819507" y="4829889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Followup Reliability</a:t>
            </a:r>
            <a:endParaRPr lang="en-US" sz="1000" dirty="0"/>
          </a:p>
        </p:txBody>
      </p:sp>
      <p:sp>
        <p:nvSpPr>
          <p:cNvPr id="36" name="Text 31"/>
          <p:cNvSpPr/>
          <p:nvPr/>
        </p:nvSpPr>
        <p:spPr>
          <a:xfrm>
            <a:off x="2716173" y="482988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4,891</a:t>
            </a:r>
            <a:endParaRPr lang="en-US" sz="1000" dirty="0"/>
          </a:p>
        </p:txBody>
      </p:sp>
      <p:sp>
        <p:nvSpPr>
          <p:cNvPr id="37" name="Text 32"/>
          <p:cNvSpPr/>
          <p:nvPr/>
        </p:nvSpPr>
        <p:spPr>
          <a:xfrm>
            <a:off x="4609028" y="482988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978</a:t>
            </a:r>
            <a:endParaRPr lang="en-US" sz="1000" dirty="0"/>
          </a:p>
        </p:txBody>
      </p:sp>
      <p:sp>
        <p:nvSpPr>
          <p:cNvPr id="38" name="Text 33"/>
          <p:cNvSpPr/>
          <p:nvPr/>
        </p:nvSpPr>
        <p:spPr>
          <a:xfrm>
            <a:off x="6501884" y="482988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+58.4%</a:t>
            </a:r>
            <a:endParaRPr lang="en-US" sz="1000" dirty="0"/>
          </a:p>
        </p:txBody>
      </p:sp>
      <p:sp>
        <p:nvSpPr>
          <p:cNvPr id="39" name="Text 34"/>
          <p:cNvSpPr/>
          <p:nvPr/>
        </p:nvSpPr>
        <p:spPr>
          <a:xfrm>
            <a:off x="8394740" y="482988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+30.6 to +73.8</a:t>
            </a:r>
            <a:endParaRPr lang="en-US" sz="1000" dirty="0"/>
          </a:p>
        </p:txBody>
      </p:sp>
      <p:sp>
        <p:nvSpPr>
          <p:cNvPr id="40" name="Text 35"/>
          <p:cNvSpPr/>
          <p:nvPr/>
        </p:nvSpPr>
        <p:spPr>
          <a:xfrm>
            <a:off x="10287595" y="482988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76.9%</a:t>
            </a:r>
            <a:endParaRPr lang="en-US" sz="1000" dirty="0"/>
          </a:p>
        </p:txBody>
      </p:sp>
      <p:sp>
        <p:nvSpPr>
          <p:cNvPr id="41" name="Text 36"/>
          <p:cNvSpPr/>
          <p:nvPr/>
        </p:nvSpPr>
        <p:spPr>
          <a:xfrm>
            <a:off x="12180451" y="4829889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18.5%</a:t>
            </a:r>
            <a:endParaRPr lang="en-US" sz="1000" dirty="0"/>
          </a:p>
        </p:txBody>
      </p:sp>
      <p:sp>
        <p:nvSpPr>
          <p:cNvPr id="42" name="Shape 37"/>
          <p:cNvSpPr/>
          <p:nvPr/>
        </p:nvSpPr>
        <p:spPr>
          <a:xfrm>
            <a:off x="691872" y="5116949"/>
            <a:ext cx="13250585" cy="3708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38"/>
          <p:cNvSpPr/>
          <p:nvPr/>
        </p:nvSpPr>
        <p:spPr>
          <a:xfrm>
            <a:off x="819507" y="5200769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Agent Performance Quality</a:t>
            </a:r>
            <a:endParaRPr lang="en-US" sz="1000" dirty="0"/>
          </a:p>
        </p:txBody>
      </p:sp>
      <p:sp>
        <p:nvSpPr>
          <p:cNvPr id="44" name="Text 39"/>
          <p:cNvSpPr/>
          <p:nvPr/>
        </p:nvSpPr>
        <p:spPr>
          <a:xfrm>
            <a:off x="2716173" y="520076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40,728</a:t>
            </a:r>
            <a:endParaRPr lang="en-US" sz="1000" dirty="0"/>
          </a:p>
        </p:txBody>
      </p:sp>
      <p:sp>
        <p:nvSpPr>
          <p:cNvPr id="45" name="Text 40"/>
          <p:cNvSpPr/>
          <p:nvPr/>
        </p:nvSpPr>
        <p:spPr>
          <a:xfrm>
            <a:off x="4609028" y="520076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8,146</a:t>
            </a:r>
            <a:endParaRPr lang="en-US" sz="1000" dirty="0"/>
          </a:p>
        </p:txBody>
      </p:sp>
      <p:sp>
        <p:nvSpPr>
          <p:cNvPr id="46" name="Text 41"/>
          <p:cNvSpPr/>
          <p:nvPr/>
        </p:nvSpPr>
        <p:spPr>
          <a:xfrm>
            <a:off x="6501884" y="520076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+74.7%</a:t>
            </a:r>
            <a:endParaRPr lang="en-US" sz="1000" dirty="0"/>
          </a:p>
        </p:txBody>
      </p:sp>
      <p:sp>
        <p:nvSpPr>
          <p:cNvPr id="47" name="Text 42"/>
          <p:cNvSpPr/>
          <p:nvPr/>
        </p:nvSpPr>
        <p:spPr>
          <a:xfrm>
            <a:off x="8394740" y="520076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+62.2 to +83.5</a:t>
            </a:r>
            <a:endParaRPr lang="en-US" sz="1000" dirty="0"/>
          </a:p>
        </p:txBody>
      </p:sp>
      <p:sp>
        <p:nvSpPr>
          <p:cNvPr id="48" name="Text 43"/>
          <p:cNvSpPr/>
          <p:nvPr/>
        </p:nvSpPr>
        <p:spPr>
          <a:xfrm>
            <a:off x="10287595" y="520076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85.1%</a:t>
            </a:r>
            <a:endParaRPr lang="en-US" sz="1000" dirty="0"/>
          </a:p>
        </p:txBody>
      </p:sp>
      <p:sp>
        <p:nvSpPr>
          <p:cNvPr id="49" name="Text 44"/>
          <p:cNvSpPr/>
          <p:nvPr/>
        </p:nvSpPr>
        <p:spPr>
          <a:xfrm>
            <a:off x="12180451" y="5200769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10.4%</a:t>
            </a:r>
            <a:endParaRPr lang="en-US" sz="1000" dirty="0"/>
          </a:p>
        </p:txBody>
      </p:sp>
      <p:sp>
        <p:nvSpPr>
          <p:cNvPr id="50" name="Shape 45"/>
          <p:cNvSpPr/>
          <p:nvPr/>
        </p:nvSpPr>
        <p:spPr>
          <a:xfrm>
            <a:off x="691872" y="5487829"/>
            <a:ext cx="13250585" cy="3708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1" name="Text 46"/>
          <p:cNvSpPr/>
          <p:nvPr/>
        </p:nvSpPr>
        <p:spPr>
          <a:xfrm>
            <a:off x="819507" y="5571649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Amount Discrepancy</a:t>
            </a:r>
            <a:endParaRPr lang="en-US" sz="1000" dirty="0"/>
          </a:p>
        </p:txBody>
      </p:sp>
      <p:sp>
        <p:nvSpPr>
          <p:cNvPr id="52" name="Text 47"/>
          <p:cNvSpPr/>
          <p:nvPr/>
        </p:nvSpPr>
        <p:spPr>
          <a:xfrm>
            <a:off x="2716173" y="557164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10,576</a:t>
            </a:r>
            <a:endParaRPr lang="en-US" sz="1000" dirty="0"/>
          </a:p>
        </p:txBody>
      </p:sp>
      <p:sp>
        <p:nvSpPr>
          <p:cNvPr id="53" name="Text 48"/>
          <p:cNvSpPr/>
          <p:nvPr/>
        </p:nvSpPr>
        <p:spPr>
          <a:xfrm>
            <a:off x="4609028" y="557164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2,115</a:t>
            </a:r>
            <a:endParaRPr lang="en-US" sz="1000" dirty="0"/>
          </a:p>
        </p:txBody>
      </p:sp>
      <p:sp>
        <p:nvSpPr>
          <p:cNvPr id="54" name="Text 49"/>
          <p:cNvSpPr/>
          <p:nvPr/>
        </p:nvSpPr>
        <p:spPr>
          <a:xfrm>
            <a:off x="6501884" y="557164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📉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-43.9%</a:t>
            </a:r>
            <a:endParaRPr lang="en-US" sz="1000" dirty="0"/>
          </a:p>
        </p:txBody>
      </p:sp>
      <p:sp>
        <p:nvSpPr>
          <p:cNvPr id="55" name="Text 50"/>
          <p:cNvSpPr/>
          <p:nvPr/>
        </p:nvSpPr>
        <p:spPr>
          <a:xfrm>
            <a:off x="8394740" y="557164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-60.2 to -29.6</a:t>
            </a:r>
            <a:endParaRPr lang="en-US" sz="1000" dirty="0"/>
          </a:p>
        </p:txBody>
      </p:sp>
      <p:sp>
        <p:nvSpPr>
          <p:cNvPr id="56" name="Text 51"/>
          <p:cNvSpPr/>
          <p:nvPr/>
        </p:nvSpPr>
        <p:spPr>
          <a:xfrm>
            <a:off x="10287595" y="5571649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25.6%</a:t>
            </a:r>
            <a:endParaRPr lang="en-US" sz="1000" dirty="0"/>
          </a:p>
        </p:txBody>
      </p:sp>
      <p:sp>
        <p:nvSpPr>
          <p:cNvPr id="57" name="Text 52"/>
          <p:cNvSpPr/>
          <p:nvPr/>
        </p:nvSpPr>
        <p:spPr>
          <a:xfrm>
            <a:off x="12180451" y="5571649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69.5%</a:t>
            </a:r>
            <a:endParaRPr lang="en-US" sz="1000" dirty="0"/>
          </a:p>
        </p:txBody>
      </p:sp>
      <p:sp>
        <p:nvSpPr>
          <p:cNvPr id="58" name="Shape 53"/>
          <p:cNvSpPr/>
          <p:nvPr/>
        </p:nvSpPr>
        <p:spPr>
          <a:xfrm>
            <a:off x="691872" y="5858708"/>
            <a:ext cx="13250585" cy="3708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9" name="Text 54"/>
          <p:cNvSpPr/>
          <p:nvPr/>
        </p:nvSpPr>
        <p:spPr>
          <a:xfrm>
            <a:off x="819507" y="5942528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Process</a:t>
            </a:r>
            <a:endParaRPr lang="en-US" sz="1000" dirty="0"/>
          </a:p>
        </p:txBody>
      </p:sp>
      <p:sp>
        <p:nvSpPr>
          <p:cNvPr id="60" name="Text 55"/>
          <p:cNvSpPr/>
          <p:nvPr/>
        </p:nvSpPr>
        <p:spPr>
          <a:xfrm>
            <a:off x="2716173" y="594252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27,633</a:t>
            </a:r>
            <a:endParaRPr lang="en-US" sz="1000" dirty="0"/>
          </a:p>
        </p:txBody>
      </p:sp>
      <p:sp>
        <p:nvSpPr>
          <p:cNvPr id="61" name="Text 56"/>
          <p:cNvSpPr/>
          <p:nvPr/>
        </p:nvSpPr>
        <p:spPr>
          <a:xfrm>
            <a:off x="4609028" y="594252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5,527</a:t>
            </a:r>
            <a:endParaRPr lang="en-US" sz="1000" dirty="0"/>
          </a:p>
        </p:txBody>
      </p:sp>
      <p:sp>
        <p:nvSpPr>
          <p:cNvPr id="62" name="Text 57"/>
          <p:cNvSpPr/>
          <p:nvPr/>
        </p:nvSpPr>
        <p:spPr>
          <a:xfrm>
            <a:off x="6501884" y="594252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+25.5%</a:t>
            </a:r>
            <a:endParaRPr lang="en-US" sz="1000" dirty="0"/>
          </a:p>
        </p:txBody>
      </p:sp>
      <p:sp>
        <p:nvSpPr>
          <p:cNvPr id="63" name="Text 58"/>
          <p:cNvSpPr/>
          <p:nvPr/>
        </p:nvSpPr>
        <p:spPr>
          <a:xfrm>
            <a:off x="8394740" y="594252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+16.8 to +30.1</a:t>
            </a:r>
            <a:endParaRPr lang="en-US" sz="1000" dirty="0"/>
          </a:p>
        </p:txBody>
      </p:sp>
      <p:sp>
        <p:nvSpPr>
          <p:cNvPr id="64" name="Text 59"/>
          <p:cNvSpPr/>
          <p:nvPr/>
        </p:nvSpPr>
        <p:spPr>
          <a:xfrm>
            <a:off x="10287595" y="594252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58.1%</a:t>
            </a:r>
            <a:endParaRPr lang="en-US" sz="1000" dirty="0"/>
          </a:p>
        </p:txBody>
      </p:sp>
      <p:sp>
        <p:nvSpPr>
          <p:cNvPr id="65" name="Text 60"/>
          <p:cNvSpPr/>
          <p:nvPr/>
        </p:nvSpPr>
        <p:spPr>
          <a:xfrm>
            <a:off x="12180451" y="5942528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32.6%</a:t>
            </a:r>
            <a:endParaRPr lang="en-US" sz="1000" dirty="0"/>
          </a:p>
        </p:txBody>
      </p:sp>
      <p:sp>
        <p:nvSpPr>
          <p:cNvPr id="66" name="Shape 61"/>
          <p:cNvSpPr/>
          <p:nvPr/>
        </p:nvSpPr>
        <p:spPr>
          <a:xfrm>
            <a:off x="691872" y="6229588"/>
            <a:ext cx="13250585" cy="3708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7" name="Text 62"/>
          <p:cNvSpPr/>
          <p:nvPr/>
        </p:nvSpPr>
        <p:spPr>
          <a:xfrm>
            <a:off x="819507" y="6313408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Claim Settlement Speed</a:t>
            </a:r>
            <a:endParaRPr lang="en-US" sz="1000" dirty="0"/>
          </a:p>
        </p:txBody>
      </p:sp>
      <p:sp>
        <p:nvSpPr>
          <p:cNvPr id="68" name="Text 63"/>
          <p:cNvSpPr/>
          <p:nvPr/>
        </p:nvSpPr>
        <p:spPr>
          <a:xfrm>
            <a:off x="2716173" y="631340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4,653</a:t>
            </a:r>
            <a:endParaRPr lang="en-US" sz="1000" dirty="0"/>
          </a:p>
        </p:txBody>
      </p:sp>
      <p:sp>
        <p:nvSpPr>
          <p:cNvPr id="69" name="Text 64"/>
          <p:cNvSpPr/>
          <p:nvPr/>
        </p:nvSpPr>
        <p:spPr>
          <a:xfrm>
            <a:off x="4609028" y="631340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931</a:t>
            </a:r>
            <a:endParaRPr lang="en-US" sz="1000" dirty="0"/>
          </a:p>
        </p:txBody>
      </p:sp>
      <p:sp>
        <p:nvSpPr>
          <p:cNvPr id="70" name="Text 65"/>
          <p:cNvSpPr/>
          <p:nvPr/>
        </p:nvSpPr>
        <p:spPr>
          <a:xfrm>
            <a:off x="6501884" y="631340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+33.8%</a:t>
            </a:r>
            <a:endParaRPr lang="en-US" sz="1000" dirty="0"/>
          </a:p>
        </p:txBody>
      </p:sp>
      <p:sp>
        <p:nvSpPr>
          <p:cNvPr id="71" name="Text 66"/>
          <p:cNvSpPr/>
          <p:nvPr/>
        </p:nvSpPr>
        <p:spPr>
          <a:xfrm>
            <a:off x="8394740" y="631340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+16.7 to +45.1</a:t>
            </a:r>
            <a:endParaRPr lang="en-US" sz="1000" dirty="0"/>
          </a:p>
        </p:txBody>
      </p:sp>
      <p:sp>
        <p:nvSpPr>
          <p:cNvPr id="72" name="Text 67"/>
          <p:cNvSpPr/>
          <p:nvPr/>
        </p:nvSpPr>
        <p:spPr>
          <a:xfrm>
            <a:off x="10287595" y="631340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64.6%</a:t>
            </a:r>
            <a:endParaRPr lang="en-US" sz="1000" dirty="0"/>
          </a:p>
        </p:txBody>
      </p:sp>
      <p:sp>
        <p:nvSpPr>
          <p:cNvPr id="73" name="Text 68"/>
          <p:cNvSpPr/>
          <p:nvPr/>
        </p:nvSpPr>
        <p:spPr>
          <a:xfrm>
            <a:off x="12180451" y="6313408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30.8%</a:t>
            </a:r>
            <a:endParaRPr lang="en-US" sz="1000" dirty="0"/>
          </a:p>
        </p:txBody>
      </p:sp>
      <p:sp>
        <p:nvSpPr>
          <p:cNvPr id="74" name="Shape 69"/>
          <p:cNvSpPr/>
          <p:nvPr/>
        </p:nvSpPr>
        <p:spPr>
          <a:xfrm>
            <a:off x="691872" y="6600468"/>
            <a:ext cx="13250585" cy="5741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5" name="Text 70"/>
          <p:cNvSpPr/>
          <p:nvPr/>
        </p:nvSpPr>
        <p:spPr>
          <a:xfrm>
            <a:off x="819507" y="6684288"/>
            <a:ext cx="1634966" cy="4064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Support Responsiveness</a:t>
            </a:r>
            <a:endParaRPr lang="en-US" sz="1000" dirty="0"/>
          </a:p>
        </p:txBody>
      </p:sp>
      <p:sp>
        <p:nvSpPr>
          <p:cNvPr id="76" name="Text 71"/>
          <p:cNvSpPr/>
          <p:nvPr/>
        </p:nvSpPr>
        <p:spPr>
          <a:xfrm>
            <a:off x="2716173" y="668428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31,113</a:t>
            </a:r>
            <a:endParaRPr lang="en-US" sz="1000" dirty="0"/>
          </a:p>
        </p:txBody>
      </p:sp>
      <p:sp>
        <p:nvSpPr>
          <p:cNvPr id="77" name="Text 72"/>
          <p:cNvSpPr/>
          <p:nvPr/>
        </p:nvSpPr>
        <p:spPr>
          <a:xfrm>
            <a:off x="4609028" y="668428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6,223</a:t>
            </a:r>
            <a:endParaRPr lang="en-US" sz="1000" dirty="0"/>
          </a:p>
        </p:txBody>
      </p:sp>
      <p:sp>
        <p:nvSpPr>
          <p:cNvPr id="78" name="Text 73"/>
          <p:cNvSpPr/>
          <p:nvPr/>
        </p:nvSpPr>
        <p:spPr>
          <a:xfrm>
            <a:off x="6501884" y="668428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➡️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-7.7%</a:t>
            </a:r>
            <a:endParaRPr lang="en-US" sz="1000" dirty="0"/>
          </a:p>
        </p:txBody>
      </p:sp>
      <p:sp>
        <p:nvSpPr>
          <p:cNvPr id="79" name="Text 74"/>
          <p:cNvSpPr/>
          <p:nvPr/>
        </p:nvSpPr>
        <p:spPr>
          <a:xfrm>
            <a:off x="8394740" y="668428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-20.9 to +17.2</a:t>
            </a:r>
            <a:endParaRPr lang="en-US" sz="1000" dirty="0"/>
          </a:p>
        </p:txBody>
      </p:sp>
      <p:sp>
        <p:nvSpPr>
          <p:cNvPr id="80" name="Text 75"/>
          <p:cNvSpPr/>
          <p:nvPr/>
        </p:nvSpPr>
        <p:spPr>
          <a:xfrm>
            <a:off x="10287595" y="6684288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38.6%</a:t>
            </a:r>
            <a:endParaRPr lang="en-US" sz="1000" dirty="0"/>
          </a:p>
        </p:txBody>
      </p:sp>
      <p:sp>
        <p:nvSpPr>
          <p:cNvPr id="81" name="Text 76"/>
          <p:cNvSpPr/>
          <p:nvPr/>
        </p:nvSpPr>
        <p:spPr>
          <a:xfrm>
            <a:off x="12180451" y="6684288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46.3%</a:t>
            </a:r>
            <a:endParaRPr lang="en-US" sz="1000" dirty="0"/>
          </a:p>
        </p:txBody>
      </p:sp>
      <p:sp>
        <p:nvSpPr>
          <p:cNvPr id="82" name="Shape 77"/>
          <p:cNvSpPr/>
          <p:nvPr/>
        </p:nvSpPr>
        <p:spPr>
          <a:xfrm>
            <a:off x="691872" y="7174587"/>
            <a:ext cx="13250585" cy="3708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3" name="Text 78"/>
          <p:cNvSpPr/>
          <p:nvPr/>
        </p:nvSpPr>
        <p:spPr>
          <a:xfrm>
            <a:off x="819507" y="7258407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Feedback Handling Process</a:t>
            </a:r>
            <a:endParaRPr lang="en-US" sz="1000" dirty="0"/>
          </a:p>
        </p:txBody>
      </p:sp>
      <p:sp>
        <p:nvSpPr>
          <p:cNvPr id="84" name="Text 79"/>
          <p:cNvSpPr/>
          <p:nvPr/>
        </p:nvSpPr>
        <p:spPr>
          <a:xfrm>
            <a:off x="2716173" y="7258407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8,469</a:t>
            </a:r>
            <a:endParaRPr lang="en-US" sz="1000" dirty="0"/>
          </a:p>
        </p:txBody>
      </p:sp>
      <p:sp>
        <p:nvSpPr>
          <p:cNvPr id="85" name="Text 80"/>
          <p:cNvSpPr/>
          <p:nvPr/>
        </p:nvSpPr>
        <p:spPr>
          <a:xfrm>
            <a:off x="4609028" y="7258407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1,694</a:t>
            </a:r>
            <a:endParaRPr lang="en-US" sz="1000" dirty="0"/>
          </a:p>
        </p:txBody>
      </p:sp>
      <p:sp>
        <p:nvSpPr>
          <p:cNvPr id="86" name="Text 81"/>
          <p:cNvSpPr/>
          <p:nvPr/>
        </p:nvSpPr>
        <p:spPr>
          <a:xfrm>
            <a:off x="6501884" y="7258407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➡️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-9.9%</a:t>
            </a:r>
            <a:endParaRPr lang="en-US" sz="1000" dirty="0"/>
          </a:p>
        </p:txBody>
      </p:sp>
      <p:sp>
        <p:nvSpPr>
          <p:cNvPr id="87" name="Text 82"/>
          <p:cNvSpPr/>
          <p:nvPr/>
        </p:nvSpPr>
        <p:spPr>
          <a:xfrm>
            <a:off x="8394740" y="7258407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-23.2 to -3.8</a:t>
            </a:r>
            <a:endParaRPr lang="en-US" sz="1000" dirty="0"/>
          </a:p>
        </p:txBody>
      </p:sp>
      <p:sp>
        <p:nvSpPr>
          <p:cNvPr id="88" name="Text 83"/>
          <p:cNvSpPr/>
          <p:nvPr/>
        </p:nvSpPr>
        <p:spPr>
          <a:xfrm>
            <a:off x="10287595" y="7258407"/>
            <a:ext cx="163115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8.9%</a:t>
            </a:r>
            <a:endParaRPr lang="en-US" sz="1000" dirty="0"/>
          </a:p>
        </p:txBody>
      </p:sp>
      <p:sp>
        <p:nvSpPr>
          <p:cNvPr id="89" name="Text 84"/>
          <p:cNvSpPr/>
          <p:nvPr/>
        </p:nvSpPr>
        <p:spPr>
          <a:xfrm>
            <a:off x="12180451" y="7258407"/>
            <a:ext cx="1634966" cy="203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18.8%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4602"/>
            <a:ext cx="5607487" cy="531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Executive Strategic Insights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075" y="1495663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714" y="1527453"/>
            <a:ext cx="254913" cy="3186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45287" y="1554004"/>
            <a:ext cx="3242905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NPS Improvement and Volatility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1345287" y="1921431"/>
            <a:ext cx="5863709" cy="1087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overall NPS has improved by 1.3 points over the analysis period, with a best quarter NPS of 57.9. However, the standard deviation of 4.2 indicates volatility. Focus on stabilizing performance by addressing key detractor issues.</a:t>
            </a:r>
            <a:endParaRPr lang="en-US" sz="1300" dirty="0"/>
          </a:p>
        </p:txBody>
      </p:sp>
      <p:sp>
        <p:nvSpPr>
          <p:cNvPr id="7" name="Shape 4"/>
          <p:cNvSpPr/>
          <p:nvPr/>
        </p:nvSpPr>
        <p:spPr>
          <a:xfrm>
            <a:off x="7421404" y="1495663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043" y="1527453"/>
            <a:ext cx="254913" cy="31861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973616" y="1554004"/>
            <a:ext cx="3584972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Promoter and Detractor Distribution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7973616" y="1921431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70% promoters and 14.9% detractors, there is a significant opportunity to convert passives (15.1%) into promoters by enhancing service quality, especially in underperforming areas.</a:t>
            </a:r>
            <a:endParaRPr lang="en-US" sz="1300" dirty="0"/>
          </a:p>
        </p:txBody>
      </p:sp>
      <p:sp>
        <p:nvSpPr>
          <p:cNvPr id="11" name="Shape 7"/>
          <p:cNvSpPr/>
          <p:nvPr/>
        </p:nvSpPr>
        <p:spPr>
          <a:xfrm>
            <a:off x="793075" y="3349109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4" y="3380899"/>
            <a:ext cx="254913" cy="31861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345287" y="3407450"/>
            <a:ext cx="2806065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Service Quality Discrepancy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1345287" y="3774877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average service rating is notably low at 4.5/10, despite a high recommendation score of 8.4/10. This gap suggests a need to align service delivery with customer expectations.</a:t>
            </a:r>
            <a:endParaRPr lang="en-US" sz="1300" dirty="0"/>
          </a:p>
        </p:txBody>
      </p:sp>
      <p:sp>
        <p:nvSpPr>
          <p:cNvPr id="15" name="Shape 10"/>
          <p:cNvSpPr/>
          <p:nvPr/>
        </p:nvSpPr>
        <p:spPr>
          <a:xfrm>
            <a:off x="7421404" y="3349109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043" y="3380899"/>
            <a:ext cx="254913" cy="31861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973616" y="3407450"/>
            <a:ext cx="3112889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Volume and Response Patterns</a:t>
            </a:r>
            <a:endParaRPr lang="en-US" sz="1650" dirty="0"/>
          </a:p>
        </p:txBody>
      </p:sp>
      <p:sp>
        <p:nvSpPr>
          <p:cNvPr id="18" name="Text 12"/>
          <p:cNvSpPr/>
          <p:nvPr/>
        </p:nvSpPr>
        <p:spPr>
          <a:xfrm>
            <a:off x="7973616" y="3774877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peak response volume in Q1 2024-25 suggests heightened customer engagement during this period. Leverage this engagement to gather deeper insights and drive targeted improvements.</a:t>
            </a:r>
            <a:endParaRPr lang="en-US" sz="1300" dirty="0"/>
          </a:p>
        </p:txBody>
      </p:sp>
      <p:sp>
        <p:nvSpPr>
          <p:cNvPr id="19" name="Shape 13"/>
          <p:cNvSpPr/>
          <p:nvPr/>
        </p:nvSpPr>
        <p:spPr>
          <a:xfrm>
            <a:off x="793075" y="4781788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14" y="4813578"/>
            <a:ext cx="254913" cy="31861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345287" y="4840129"/>
            <a:ext cx="3351133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Regional Performance Variability</a:t>
            </a:r>
            <a:endParaRPr lang="en-US" sz="1650" dirty="0"/>
          </a:p>
        </p:txBody>
      </p:sp>
      <p:sp>
        <p:nvSpPr>
          <p:cNvPr id="22" name="Text 15"/>
          <p:cNvSpPr/>
          <p:nvPr/>
        </p:nvSpPr>
        <p:spPr>
          <a:xfrm>
            <a:off x="1345287" y="5207556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NORTH and HO zones underperform compared to other regions. Implement targeted regional strategies to address specific local challenges and improve overall performance.</a:t>
            </a:r>
            <a:endParaRPr lang="en-US" sz="1300" dirty="0"/>
          </a:p>
        </p:txBody>
      </p:sp>
      <p:sp>
        <p:nvSpPr>
          <p:cNvPr id="23" name="Shape 16"/>
          <p:cNvSpPr/>
          <p:nvPr/>
        </p:nvSpPr>
        <p:spPr>
          <a:xfrm>
            <a:off x="7421404" y="4781788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043" y="4813578"/>
            <a:ext cx="254913" cy="318611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7973616" y="4840129"/>
            <a:ext cx="3154680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Channel Performance Disparity</a:t>
            </a:r>
            <a:endParaRPr lang="en-US" sz="1650" dirty="0"/>
          </a:p>
        </p:txBody>
      </p:sp>
      <p:sp>
        <p:nvSpPr>
          <p:cNvPr id="26" name="Text 18"/>
          <p:cNvSpPr/>
          <p:nvPr/>
        </p:nvSpPr>
        <p:spPr>
          <a:xfrm>
            <a:off x="7973616" y="5207556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Retail Call Center significantly underperforms with an NPS of 33.3. Prioritize improvements in this channel to enhance customer interactions and satisfaction.</a:t>
            </a:r>
            <a:endParaRPr lang="en-US" sz="1300" dirty="0"/>
          </a:p>
        </p:txBody>
      </p:sp>
      <p:sp>
        <p:nvSpPr>
          <p:cNvPr id="27" name="Shape 19"/>
          <p:cNvSpPr/>
          <p:nvPr/>
        </p:nvSpPr>
        <p:spPr>
          <a:xfrm>
            <a:off x="793075" y="6363295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714" y="6395085"/>
            <a:ext cx="254913" cy="318611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345287" y="6421636"/>
            <a:ext cx="2508766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Line of Business Insights</a:t>
            </a:r>
            <a:endParaRPr lang="en-US" sz="1650" dirty="0"/>
          </a:p>
        </p:txBody>
      </p:sp>
      <p:sp>
        <p:nvSpPr>
          <p:cNvPr id="30" name="Text 21"/>
          <p:cNvSpPr/>
          <p:nvPr/>
        </p:nvSpPr>
        <p:spPr>
          <a:xfrm>
            <a:off x="1345287" y="6789063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Travel line of business leads with an NPS of 70.7, presenting a model for best practices that can be adapted to underperforming segments like Health (49.2).</a:t>
            </a:r>
            <a:endParaRPr lang="en-US" sz="1300" dirty="0"/>
          </a:p>
        </p:txBody>
      </p:sp>
      <p:sp>
        <p:nvSpPr>
          <p:cNvPr id="31" name="Shape 22"/>
          <p:cNvSpPr/>
          <p:nvPr/>
        </p:nvSpPr>
        <p:spPr>
          <a:xfrm>
            <a:off x="7421404" y="6363295"/>
            <a:ext cx="382310" cy="382310"/>
          </a:xfrm>
          <a:prstGeom prst="roundRect">
            <a:avLst>
              <a:gd name="adj" fmla="val 6669"/>
            </a:avLst>
          </a:prstGeom>
          <a:solidFill>
            <a:srgbClr val="E9ECF2"/>
          </a:solidFill>
          <a:ln/>
        </p:spPr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5043" y="6395085"/>
            <a:ext cx="254913" cy="318611"/>
          </a:xfrm>
          <a:prstGeom prst="rect">
            <a:avLst/>
          </a:prstGeom>
        </p:spPr>
      </p:pic>
      <p:sp>
        <p:nvSpPr>
          <p:cNvPr id="33" name="Text 23"/>
          <p:cNvSpPr/>
          <p:nvPr/>
        </p:nvSpPr>
        <p:spPr>
          <a:xfrm>
            <a:off x="7973616" y="6421636"/>
            <a:ext cx="2124432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Agent Performance</a:t>
            </a:r>
            <a:endParaRPr lang="en-US" sz="1650" dirty="0"/>
          </a:p>
        </p:txBody>
      </p:sp>
      <p:sp>
        <p:nvSpPr>
          <p:cNvPr id="34" name="Text 24"/>
          <p:cNvSpPr/>
          <p:nvPr/>
        </p:nvSpPr>
        <p:spPr>
          <a:xfrm>
            <a:off x="7973616" y="6789063"/>
            <a:ext cx="5863709" cy="8158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Despite being a top strength, agent performance also has significant negative mentions. Implement continuous training and feedback mechanisms to maintain and improve agent quality.</a:t>
            </a:r>
            <a:endParaRPr lang="en-US" sz="1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1634" y="543401"/>
            <a:ext cx="3890486" cy="401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Strategic Focus Segments</a:t>
            </a:r>
            <a:endParaRPr lang="en-US" sz="2500" dirty="0"/>
          </a:p>
        </p:txBody>
      </p:sp>
      <p:sp>
        <p:nvSpPr>
          <p:cNvPr id="3" name="Shape 1"/>
          <p:cNvSpPr/>
          <p:nvPr/>
        </p:nvSpPr>
        <p:spPr>
          <a:xfrm>
            <a:off x="7307580" y="1201579"/>
            <a:ext cx="15240" cy="3170634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4" name="Shape 2"/>
          <p:cNvSpPr/>
          <p:nvPr/>
        </p:nvSpPr>
        <p:spPr>
          <a:xfrm>
            <a:off x="6800671" y="1338382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5" name="Shape 3"/>
          <p:cNvSpPr/>
          <p:nvPr/>
        </p:nvSpPr>
        <p:spPr>
          <a:xfrm>
            <a:off x="7170718" y="1201579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8819" y="1225629"/>
            <a:ext cx="192643" cy="24074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956084" y="1245632"/>
            <a:ext cx="3716893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1. Enhance Customer Support Responsiveness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691634" y="1531025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Given 14,682 negative mentions, prioritize improving response times and resolution effectiveness. Aim for a 20% reduction in negative mentions by Q3 2025-26.</a:t>
            </a:r>
            <a:endParaRPr lang="en-US" sz="1000" dirty="0"/>
          </a:p>
        </p:txBody>
      </p:sp>
      <p:sp>
        <p:nvSpPr>
          <p:cNvPr id="9" name="Shape 6"/>
          <p:cNvSpPr/>
          <p:nvPr/>
        </p:nvSpPr>
        <p:spPr>
          <a:xfrm>
            <a:off x="7444442" y="2108954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10" name="Shape 7"/>
          <p:cNvSpPr/>
          <p:nvPr/>
        </p:nvSpPr>
        <p:spPr>
          <a:xfrm>
            <a:off x="7170718" y="1972151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819" y="1996202"/>
            <a:ext cx="192643" cy="240744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957423" y="2016204"/>
            <a:ext cx="2518410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2. Streamline Claim Processes</a:t>
            </a:r>
            <a:endParaRPr lang="en-US" sz="1250" dirty="0"/>
          </a:p>
        </p:txBody>
      </p:sp>
      <p:sp>
        <p:nvSpPr>
          <p:cNvPr id="13" name="Text 9"/>
          <p:cNvSpPr/>
          <p:nvPr/>
        </p:nvSpPr>
        <p:spPr>
          <a:xfrm>
            <a:off x="7957423" y="2301597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 the 9,084 negative mentions on claim processes by simplifying procedures and enhancing transparency. Target a 15% improvement in claim process satisfaction by Q2 2025-26.</a:t>
            </a:r>
            <a:endParaRPr lang="en-US" sz="1000" dirty="0"/>
          </a:p>
        </p:txBody>
      </p:sp>
      <p:sp>
        <p:nvSpPr>
          <p:cNvPr id="14" name="Shape 10"/>
          <p:cNvSpPr/>
          <p:nvPr/>
        </p:nvSpPr>
        <p:spPr>
          <a:xfrm>
            <a:off x="6800671" y="2773085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15" name="Shape 11"/>
          <p:cNvSpPr/>
          <p:nvPr/>
        </p:nvSpPr>
        <p:spPr>
          <a:xfrm>
            <a:off x="7170718" y="2636282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819" y="2660332"/>
            <a:ext cx="192643" cy="240744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824526" y="2680335"/>
            <a:ext cx="2848451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3. Improve Communication Clarity</a:t>
            </a:r>
            <a:endParaRPr lang="en-US" sz="1250" dirty="0"/>
          </a:p>
        </p:txBody>
      </p:sp>
      <p:sp>
        <p:nvSpPr>
          <p:cNvPr id="18" name="Text 13"/>
          <p:cNvSpPr/>
          <p:nvPr/>
        </p:nvSpPr>
        <p:spPr>
          <a:xfrm>
            <a:off x="691634" y="2965728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With 2,981 negative mentions on policy information clarity, develop clearer communication materials and training for agents. Reduce negative mentions by 25% by Q3 2025-26.</a:t>
            </a:r>
            <a:endParaRPr lang="en-US" sz="1000" dirty="0"/>
          </a:p>
        </p:txBody>
      </p:sp>
      <p:sp>
        <p:nvSpPr>
          <p:cNvPr id="19" name="Shape 14"/>
          <p:cNvSpPr/>
          <p:nvPr/>
        </p:nvSpPr>
        <p:spPr>
          <a:xfrm>
            <a:off x="7444442" y="3437334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20" name="Shape 15"/>
          <p:cNvSpPr/>
          <p:nvPr/>
        </p:nvSpPr>
        <p:spPr>
          <a:xfrm>
            <a:off x="7170718" y="3300532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819" y="3324582"/>
            <a:ext cx="192643" cy="240744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957423" y="3344585"/>
            <a:ext cx="2784634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4. Regional Strategy Development</a:t>
            </a:r>
            <a:endParaRPr lang="en-US" sz="1250" dirty="0"/>
          </a:p>
        </p:txBody>
      </p:sp>
      <p:sp>
        <p:nvSpPr>
          <p:cNvPr id="23" name="Text 17"/>
          <p:cNvSpPr/>
          <p:nvPr/>
        </p:nvSpPr>
        <p:spPr>
          <a:xfrm>
            <a:off x="7957423" y="3629978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 on improving performance in the NORTH and HO zones by implementing tailored strategies and support. Aim for a 5-point NPS increase in these regions by Q4 2025-26.</a:t>
            </a:r>
            <a:endParaRPr lang="en-US" sz="1000" dirty="0"/>
          </a:p>
        </p:txBody>
      </p:sp>
      <p:sp>
        <p:nvSpPr>
          <p:cNvPr id="24" name="Shape 18"/>
          <p:cNvSpPr/>
          <p:nvPr/>
        </p:nvSpPr>
        <p:spPr>
          <a:xfrm>
            <a:off x="7307580" y="4516636"/>
            <a:ext cx="15240" cy="3170634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25" name="Shape 19"/>
          <p:cNvSpPr/>
          <p:nvPr/>
        </p:nvSpPr>
        <p:spPr>
          <a:xfrm>
            <a:off x="6800671" y="4653439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26" name="Shape 20"/>
          <p:cNvSpPr/>
          <p:nvPr/>
        </p:nvSpPr>
        <p:spPr>
          <a:xfrm>
            <a:off x="7170718" y="4516636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819" y="4540687"/>
            <a:ext cx="192643" cy="240744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4608433" y="4560689"/>
            <a:ext cx="2064544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5. Channel Optimization</a:t>
            </a:r>
            <a:endParaRPr lang="en-US" sz="1250" dirty="0"/>
          </a:p>
        </p:txBody>
      </p:sp>
      <p:sp>
        <p:nvSpPr>
          <p:cNvPr id="29" name="Text 22"/>
          <p:cNvSpPr/>
          <p:nvPr/>
        </p:nvSpPr>
        <p:spPr>
          <a:xfrm>
            <a:off x="691634" y="4846082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 the Retail Call Center's performance by implementing advanced training and technology solutions. Target a 10-point NPS increase by Q2 2025-26.</a:t>
            </a:r>
            <a:endParaRPr lang="en-US" sz="1000" dirty="0"/>
          </a:p>
        </p:txBody>
      </p:sp>
      <p:sp>
        <p:nvSpPr>
          <p:cNvPr id="30" name="Shape 23"/>
          <p:cNvSpPr/>
          <p:nvPr/>
        </p:nvSpPr>
        <p:spPr>
          <a:xfrm>
            <a:off x="7444442" y="5424011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31" name="Shape 24"/>
          <p:cNvSpPr/>
          <p:nvPr/>
        </p:nvSpPr>
        <p:spPr>
          <a:xfrm>
            <a:off x="7170718" y="5287208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819" y="5311259"/>
            <a:ext cx="192643" cy="240744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7957423" y="5331262"/>
            <a:ext cx="2514719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6. Customer Journey Mapping</a:t>
            </a:r>
            <a:endParaRPr lang="en-US" sz="1250" dirty="0"/>
          </a:p>
        </p:txBody>
      </p:sp>
      <p:sp>
        <p:nvSpPr>
          <p:cNvPr id="34" name="Text 26"/>
          <p:cNvSpPr/>
          <p:nvPr/>
        </p:nvSpPr>
        <p:spPr>
          <a:xfrm>
            <a:off x="7957423" y="5616654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 comprehensive journey mapping to identify pain points across touchpoints. Implement changes to improve the customer experience by Q4 2025-26.</a:t>
            </a:r>
            <a:endParaRPr lang="en-US" sz="1000" dirty="0"/>
          </a:p>
        </p:txBody>
      </p:sp>
      <p:sp>
        <p:nvSpPr>
          <p:cNvPr id="35" name="Shape 27"/>
          <p:cNvSpPr/>
          <p:nvPr/>
        </p:nvSpPr>
        <p:spPr>
          <a:xfrm>
            <a:off x="6800671" y="6088142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36" name="Shape 28"/>
          <p:cNvSpPr/>
          <p:nvPr/>
        </p:nvSpPr>
        <p:spPr>
          <a:xfrm>
            <a:off x="7170718" y="5951339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8819" y="5975390"/>
            <a:ext cx="192643" cy="240744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4035266" y="5995392"/>
            <a:ext cx="2637711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7. Data-Driven Decision Making</a:t>
            </a:r>
            <a:endParaRPr lang="en-US" sz="1250" dirty="0"/>
          </a:p>
        </p:txBody>
      </p:sp>
      <p:sp>
        <p:nvSpPr>
          <p:cNvPr id="39" name="Text 30"/>
          <p:cNvSpPr/>
          <p:nvPr/>
        </p:nvSpPr>
        <p:spPr>
          <a:xfrm>
            <a:off x="691634" y="6280785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Utilize customer feedback and data analytics to inform strategic decisions and prioritize initiatives that align with customer needs.</a:t>
            </a:r>
            <a:endParaRPr lang="en-US" sz="1000" dirty="0"/>
          </a:p>
        </p:txBody>
      </p:sp>
      <p:sp>
        <p:nvSpPr>
          <p:cNvPr id="40" name="Shape 31"/>
          <p:cNvSpPr/>
          <p:nvPr/>
        </p:nvSpPr>
        <p:spPr>
          <a:xfrm>
            <a:off x="7444442" y="6752392"/>
            <a:ext cx="385286" cy="15240"/>
          </a:xfrm>
          <a:prstGeom prst="roundRect">
            <a:avLst>
              <a:gd name="adj" fmla="val 126429"/>
            </a:avLst>
          </a:prstGeom>
          <a:solidFill>
            <a:srgbClr val="CFD2D8"/>
          </a:solidFill>
          <a:ln/>
        </p:spPr>
      </p:sp>
      <p:sp>
        <p:nvSpPr>
          <p:cNvPr id="41" name="Shape 32"/>
          <p:cNvSpPr/>
          <p:nvPr/>
        </p:nvSpPr>
        <p:spPr>
          <a:xfrm>
            <a:off x="7170718" y="6615589"/>
            <a:ext cx="288965" cy="288965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8819" y="6639639"/>
            <a:ext cx="192643" cy="240744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7957423" y="6659642"/>
            <a:ext cx="2392799" cy="208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🎯</a:t>
            </a:r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8. Sustainability and Growth</a:t>
            </a:r>
            <a:endParaRPr lang="en-US" sz="1250" dirty="0"/>
          </a:p>
        </p:txBody>
      </p:sp>
      <p:sp>
        <p:nvSpPr>
          <p:cNvPr id="44" name="Text 34"/>
          <p:cNvSpPr/>
          <p:nvPr/>
        </p:nvSpPr>
        <p:spPr>
          <a:xfrm>
            <a:off x="7957423" y="6945035"/>
            <a:ext cx="5981343" cy="411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strengths in the Travel line of business to explore new growth opportunities and expand successful practices to other segments.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049" y="706041"/>
            <a:ext cx="4187428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Tactical Focus Segments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771049" y="1654612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914162" y="1940838"/>
            <a:ext cx="4235648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1. Immediate Customer Support Enhancements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914162" y="2265521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rapid response team to address urgent customer issues and reduce negative mentions by 10% within the next two quarters.</a:t>
            </a:r>
            <a:endParaRPr lang="en-US" sz="1100" dirty="0"/>
          </a:p>
        </p:txBody>
      </p:sp>
      <p:sp>
        <p:nvSpPr>
          <p:cNvPr id="6" name="Shape 4"/>
          <p:cNvSpPr/>
          <p:nvPr/>
        </p:nvSpPr>
        <p:spPr>
          <a:xfrm>
            <a:off x="7368897" y="1439823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7512010" y="1726049"/>
            <a:ext cx="3174802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2. Quick Wins in Claim Processing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512010" y="2050733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a pilot program for expedited claims in the Motor and Health segments to improve satisfaction and reduce process-related complaints by 15% by Q1 2025-26.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771049" y="3188970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914162" y="3475196"/>
            <a:ext cx="3252192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3. Agent Training and Development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914162" y="3799880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Launch a targeted training program focusing on communication and service delivery to address agent performance issues. Achieve a 20% improvement in agent-related feedback by Q2 2025-26.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7368897" y="2974181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512010" y="3260408"/>
            <a:ext cx="2991445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4. Policy Documentation Review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7512010" y="3585091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Conduct a thorough review of policy documents to eliminate errors and enhance clarity. Reduce documentation errors by 30% by Q1 2025-26.</a:t>
            </a:r>
            <a:endParaRPr lang="en-US" sz="1100" dirty="0"/>
          </a:p>
        </p:txBody>
      </p:sp>
      <p:sp>
        <p:nvSpPr>
          <p:cNvPr id="15" name="Shape 13"/>
          <p:cNvSpPr/>
          <p:nvPr/>
        </p:nvSpPr>
        <p:spPr>
          <a:xfrm>
            <a:off x="771049" y="4777026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914162" y="5063252"/>
            <a:ext cx="3304103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5. Enhanced Feedback Mechanisms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914162" y="5387935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real-time feedback tools to capture customer sentiment and address issues promptly. Aim for a 10% increase in positive feedback by Q3 2025-26.</a:t>
            </a:r>
            <a:endParaRPr lang="en-US" sz="1100" dirty="0"/>
          </a:p>
        </p:txBody>
      </p:sp>
      <p:sp>
        <p:nvSpPr>
          <p:cNvPr id="18" name="Shape 16"/>
          <p:cNvSpPr/>
          <p:nvPr/>
        </p:nvSpPr>
        <p:spPr>
          <a:xfrm>
            <a:off x="7368897" y="4562237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19" name="Text 17"/>
          <p:cNvSpPr/>
          <p:nvPr/>
        </p:nvSpPr>
        <p:spPr>
          <a:xfrm>
            <a:off x="7512010" y="4848463"/>
            <a:ext cx="2433876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6. Technology Integration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7512010" y="5173147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Integrate advanced CRM systems to streamline customer interactions and improve service efficiency. Complete integration by Q2 2025-26.</a:t>
            </a:r>
            <a:endParaRPr lang="en-US" sz="1100" dirty="0"/>
          </a:p>
        </p:txBody>
      </p:sp>
      <p:sp>
        <p:nvSpPr>
          <p:cNvPr id="21" name="Shape 19"/>
          <p:cNvSpPr/>
          <p:nvPr/>
        </p:nvSpPr>
        <p:spPr>
          <a:xfrm>
            <a:off x="771049" y="6311384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22" name="Text 20"/>
          <p:cNvSpPr/>
          <p:nvPr/>
        </p:nvSpPr>
        <p:spPr>
          <a:xfrm>
            <a:off x="914162" y="6597610"/>
            <a:ext cx="3082528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7. Cross-Functional Collaboration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914162" y="6922294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Foster collaboration between departments to address systemic issues affecting customer experience. Establish regular cross-functional meetings by Q1 2025-26.</a:t>
            </a:r>
            <a:endParaRPr lang="en-US" sz="1100" dirty="0"/>
          </a:p>
        </p:txBody>
      </p:sp>
      <p:sp>
        <p:nvSpPr>
          <p:cNvPr id="24" name="Shape 22"/>
          <p:cNvSpPr/>
          <p:nvPr/>
        </p:nvSpPr>
        <p:spPr>
          <a:xfrm>
            <a:off x="7368897" y="6096595"/>
            <a:ext cx="6490454" cy="143113"/>
          </a:xfrm>
          <a:prstGeom prst="roundRect">
            <a:avLst>
              <a:gd name="adj" fmla="val 15009"/>
            </a:avLst>
          </a:prstGeom>
          <a:solidFill>
            <a:srgbClr val="E9ECF2"/>
          </a:solidFill>
          <a:ln/>
        </p:spPr>
      </p:sp>
      <p:sp>
        <p:nvSpPr>
          <p:cNvPr id="25" name="Text 23"/>
          <p:cNvSpPr/>
          <p:nvPr/>
        </p:nvSpPr>
        <p:spPr>
          <a:xfrm>
            <a:off x="7512010" y="6382822"/>
            <a:ext cx="3215521" cy="238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⚡</a:t>
            </a:r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8. Promoter Engagement Programs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7512010" y="6707505"/>
            <a:ext cx="6204228" cy="458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programs to engage promoters as brand advocates, leveraging their positive sentiment to drive referrals and new customer acquisition.</a:t>
            </a:r>
            <a:endParaRPr lang="en-US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7956" y="621149"/>
            <a:ext cx="7014686" cy="562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Plan &amp; Recommendations</a:t>
            </a:r>
            <a:endParaRPr lang="en-US" sz="35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956" y="1544122"/>
            <a:ext cx="450294" cy="4502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7956" y="2219563"/>
            <a:ext cx="3094673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1: Customer Support Training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87956" y="2890242"/>
            <a:ext cx="3094673" cy="17287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comprehensive training program for customer support teams to improve responsiveness and satisfaction. Measure success by a 15% reduction in support-related complaints by Q2 2025-26.</a:t>
            </a:r>
            <a:endParaRPr lang="en-US" sz="14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775" y="1544122"/>
            <a:ext cx="450294" cy="4502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07775" y="2219563"/>
            <a:ext cx="3094792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2: Claim Process Automation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107775" y="2890242"/>
            <a:ext cx="3094792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Introduce automation in claim processing to reduce manual errors and expedite resolutions. Target a 20% reduction in claim-related complaints by Q3 2025-26.</a:t>
            </a:r>
            <a:endParaRPr lang="en-US" sz="14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714" y="1544122"/>
            <a:ext cx="450294" cy="4502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27714" y="2219563"/>
            <a:ext cx="3094792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3: Communication Strategy Overhaul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7427714" y="2890242"/>
            <a:ext cx="3094792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Revise communication strategies to ensure clarity and consistency across all customer touchpoints. Aim for a 25% reduction in communication-related complaints by Q4 2025-26.</a:t>
            </a:r>
            <a:endParaRPr lang="en-US" sz="14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653" y="1544122"/>
            <a:ext cx="450294" cy="4502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47653" y="2219563"/>
            <a:ext cx="3094792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4: Regional Performance Initiatives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10747653" y="2890242"/>
            <a:ext cx="3094792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Launch targeted initiatives in underperforming regions to address specific challenges. Measure success by a 5-point NPS increase in these areas by Q4 2025-26.</a:t>
            </a:r>
            <a:endParaRPr lang="en-US" sz="14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6" y="4821555"/>
            <a:ext cx="450294" cy="45029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87956" y="5496997"/>
            <a:ext cx="3094673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5: Retail Call Center Revamp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787956" y="6167676"/>
            <a:ext cx="3094673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new training and technology solutions to enhance call center performance. Achieve a 10-point NPS increase by Q2 2025-26.</a:t>
            </a:r>
            <a:endParaRPr lang="en-US" sz="140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775" y="4821555"/>
            <a:ext cx="450294" cy="450294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107775" y="5496997"/>
            <a:ext cx="3094792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6: Feedback Loop Enhancement</a:t>
            </a:r>
            <a:endParaRPr lang="en-US" sz="1750" dirty="0"/>
          </a:p>
        </p:txBody>
      </p:sp>
      <p:sp>
        <p:nvSpPr>
          <p:cNvPr id="20" name="Text 12"/>
          <p:cNvSpPr/>
          <p:nvPr/>
        </p:nvSpPr>
        <p:spPr>
          <a:xfrm>
            <a:off x="4107775" y="6167676"/>
            <a:ext cx="3094792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 robust feedback loop to capture and act on customer insights in real-time. Increase positive feedback by 10% by Q3 2025-26.</a:t>
            </a:r>
            <a:endParaRPr lang="en-US" sz="140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714" y="4821555"/>
            <a:ext cx="450294" cy="450294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427714" y="5496997"/>
            <a:ext cx="3094792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7: Agent Performance Monitoring</a:t>
            </a:r>
            <a:endParaRPr lang="en-US" sz="1750" dirty="0"/>
          </a:p>
        </p:txBody>
      </p:sp>
      <p:sp>
        <p:nvSpPr>
          <p:cNvPr id="23" name="Text 14"/>
          <p:cNvSpPr/>
          <p:nvPr/>
        </p:nvSpPr>
        <p:spPr>
          <a:xfrm>
            <a:off x="7427714" y="6167676"/>
            <a:ext cx="3094792" cy="1440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Establish a performance monitoring system to provide continuous feedback and support to agents. Aim for a 20% improvement in agent-related feedback by Q2 2025-26.</a:t>
            </a:r>
            <a:endParaRPr lang="en-US" sz="1400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7653" y="4821555"/>
            <a:ext cx="450294" cy="450294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0747653" y="5496997"/>
            <a:ext cx="3094792" cy="562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Action 8: Promoter Engagement Strategy</a:t>
            </a:r>
            <a:endParaRPr lang="en-US" sz="1750" dirty="0"/>
          </a:p>
        </p:txBody>
      </p:sp>
      <p:sp>
        <p:nvSpPr>
          <p:cNvPr id="26" name="Text 16"/>
          <p:cNvSpPr/>
          <p:nvPr/>
        </p:nvSpPr>
        <p:spPr>
          <a:xfrm>
            <a:off x="10747653" y="6167676"/>
            <a:ext cx="3094792" cy="11525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strategy to leverage promoters for brand advocacy and referrals. Increase promoter-driven referrals by 15% by Q3 2025-26.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6872"/>
            <a:ext cx="5194816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Success Metrics &amp; Monitoring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3767495" y="173378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NPS Stability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2052518"/>
            <a:ext cx="481667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NPS quarterly to ensure consistent improvement and reduced volatility. Target a standard deviation below 3.0 by Q4 2025-26.</a:t>
            </a:r>
            <a:endParaRPr lang="en-US" sz="11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1562" y="1442442"/>
            <a:ext cx="2967157" cy="2967157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71" y="1938397"/>
            <a:ext cx="220504" cy="27574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19818" y="1733788"/>
            <a:ext cx="293858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Support Response Time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9019818" y="2052518"/>
            <a:ext cx="481679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 average response times and aim for a 20% reduction by Q2 2025-26.</a:t>
            </a:r>
            <a:endParaRPr lang="en-US" sz="11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1442442"/>
            <a:ext cx="2967157" cy="2967157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400" y="2190929"/>
            <a:ext cx="220504" cy="2757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019818" y="3327916"/>
            <a:ext cx="1982629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Claim Resolution Time</a:t>
            </a:r>
            <a:endParaRPr lang="en-US" sz="1450" dirty="0"/>
          </a:p>
        </p:txBody>
      </p:sp>
      <p:sp>
        <p:nvSpPr>
          <p:cNvPr id="12" name="Text 6"/>
          <p:cNvSpPr/>
          <p:nvPr/>
        </p:nvSpPr>
        <p:spPr>
          <a:xfrm>
            <a:off x="9019818" y="3646646"/>
            <a:ext cx="481679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 the average time to resolve claims and target a 15% reduction by Q3 2025-26.</a:t>
            </a:r>
            <a:endParaRPr lang="en-US" sz="11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562" y="1442442"/>
            <a:ext cx="2967157" cy="2967157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1868" y="3637657"/>
            <a:ext cx="220504" cy="275749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3212068" y="3327916"/>
            <a:ext cx="2398395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Agent Performance Ratings</a:t>
            </a:r>
            <a:endParaRPr lang="en-US" sz="1450" dirty="0"/>
          </a:p>
        </p:txBody>
      </p:sp>
      <p:sp>
        <p:nvSpPr>
          <p:cNvPr id="16" name="Text 8"/>
          <p:cNvSpPr/>
          <p:nvPr/>
        </p:nvSpPr>
        <p:spPr>
          <a:xfrm>
            <a:off x="793790" y="3646646"/>
            <a:ext cx="481667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agent performance ratings and aim for a 20% improvement by Q2 2025-26.</a:t>
            </a:r>
            <a:endParaRPr lang="en-US" sz="11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562" y="1442442"/>
            <a:ext cx="2967157" cy="2967157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5140" y="3385125"/>
            <a:ext cx="220504" cy="275749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3049786" y="4866799"/>
            <a:ext cx="2560677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Communication Clarity Score</a:t>
            </a:r>
            <a:endParaRPr lang="en-US" sz="1450" dirty="0"/>
          </a:p>
        </p:txBody>
      </p:sp>
      <p:sp>
        <p:nvSpPr>
          <p:cNvPr id="20" name="Text 10"/>
          <p:cNvSpPr/>
          <p:nvPr/>
        </p:nvSpPr>
        <p:spPr>
          <a:xfrm>
            <a:off x="793790" y="5185529"/>
            <a:ext cx="481667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a communication clarity score and target a 25% improvement by Q4 2025-26.</a:t>
            </a:r>
            <a:endParaRPr lang="en-US" sz="11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562" y="4575453"/>
            <a:ext cx="2967157" cy="2967157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7671" y="5071408"/>
            <a:ext cx="220504" cy="275749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9019818" y="4866799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Regional NPS Scores</a:t>
            </a:r>
            <a:endParaRPr lang="en-US" sz="1450" dirty="0"/>
          </a:p>
        </p:txBody>
      </p:sp>
      <p:sp>
        <p:nvSpPr>
          <p:cNvPr id="24" name="Text 12"/>
          <p:cNvSpPr/>
          <p:nvPr/>
        </p:nvSpPr>
        <p:spPr>
          <a:xfrm>
            <a:off x="9019818" y="5185529"/>
            <a:ext cx="481679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 NPS scores for underperforming regions and aim for a 5-point increase by Q4 2025-26.</a:t>
            </a:r>
            <a:endParaRPr lang="en-US" sz="1150" dirty="0"/>
          </a:p>
        </p:txBody>
      </p:sp>
      <p:pic>
        <p:nvPicPr>
          <p:cNvPr id="2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1562" y="4575453"/>
            <a:ext cx="2967157" cy="2967157"/>
          </a:xfrm>
          <a:prstGeom prst="rect">
            <a:avLst/>
          </a:prstGeom>
        </p:spPr>
      </p:pic>
      <p:pic>
        <p:nvPicPr>
          <p:cNvPr id="2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54400" y="5323939"/>
            <a:ext cx="220504" cy="275749"/>
          </a:xfrm>
          <a:prstGeom prst="rect">
            <a:avLst/>
          </a:prstGeom>
        </p:spPr>
      </p:pic>
      <p:sp>
        <p:nvSpPr>
          <p:cNvPr id="27" name="Text 13"/>
          <p:cNvSpPr/>
          <p:nvPr/>
        </p:nvSpPr>
        <p:spPr>
          <a:xfrm>
            <a:off x="9019818" y="646092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Call Center NPS</a:t>
            </a:r>
            <a:endParaRPr lang="en-US" sz="1450" dirty="0"/>
          </a:p>
        </p:txBody>
      </p:sp>
      <p:sp>
        <p:nvSpPr>
          <p:cNvPr id="28" name="Text 14"/>
          <p:cNvSpPr/>
          <p:nvPr/>
        </p:nvSpPr>
        <p:spPr>
          <a:xfrm>
            <a:off x="9019818" y="6779657"/>
            <a:ext cx="481679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the Retail Call Center's NPS and target a 10-point increase by Q2 2025-26.</a:t>
            </a:r>
            <a:endParaRPr lang="en-US" sz="1150" dirty="0"/>
          </a:p>
        </p:txBody>
      </p:sp>
      <p:pic>
        <p:nvPicPr>
          <p:cNvPr id="2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1562" y="4575453"/>
            <a:ext cx="2967157" cy="2967157"/>
          </a:xfrm>
          <a:prstGeom prst="rect">
            <a:avLst/>
          </a:prstGeom>
        </p:spPr>
      </p:pic>
      <p:pic>
        <p:nvPicPr>
          <p:cNvPr id="3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01868" y="6770668"/>
            <a:ext cx="220504" cy="275749"/>
          </a:xfrm>
          <a:prstGeom prst="rect">
            <a:avLst/>
          </a:prstGeom>
        </p:spPr>
      </p:pic>
      <p:sp>
        <p:nvSpPr>
          <p:cNvPr id="31" name="Text 15"/>
          <p:cNvSpPr/>
          <p:nvPr/>
        </p:nvSpPr>
        <p:spPr>
          <a:xfrm>
            <a:off x="3230642" y="6460927"/>
            <a:ext cx="237982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Promoter Engagement Rate</a:t>
            </a:r>
            <a:endParaRPr lang="en-US" sz="1450" dirty="0"/>
          </a:p>
        </p:txBody>
      </p:sp>
      <p:sp>
        <p:nvSpPr>
          <p:cNvPr id="32" name="Text 16"/>
          <p:cNvSpPr/>
          <p:nvPr/>
        </p:nvSpPr>
        <p:spPr>
          <a:xfrm>
            <a:off x="793790" y="6779657"/>
            <a:ext cx="481667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Measure the rate of promoter-driven referrals and aim for a 15% increase by Q3 2025-26.</a:t>
            </a:r>
            <a:endParaRPr lang="en-US" sz="1150" dirty="0"/>
          </a:p>
        </p:txBody>
      </p:sp>
      <p:pic>
        <p:nvPicPr>
          <p:cNvPr id="33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831562" y="4575453"/>
            <a:ext cx="2967157" cy="2967157"/>
          </a:xfrm>
          <a:prstGeom prst="rect">
            <a:avLst/>
          </a:prstGeom>
        </p:spPr>
      </p:pic>
      <p:sp>
        <p:nvSpPr>
          <p:cNvPr id="34" name="Text 17"/>
          <p:cNvSpPr/>
          <p:nvPr/>
        </p:nvSpPr>
        <p:spPr>
          <a:xfrm>
            <a:off x="6355140" y="6518136"/>
            <a:ext cx="220504" cy="2757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935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35768" y="3658910"/>
            <a:ext cx="6158865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00"/>
              </a:lnSpc>
              <a:buNone/>
            </a:pPr>
            <a:r>
              <a:rPr lang="en-US" sz="4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From Insights To Action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93790" y="4655463"/>
            <a:ext cx="484823" cy="484823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874633" y="4695885"/>
            <a:ext cx="323136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1493996" y="4729520"/>
            <a:ext cx="3387328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What You Just Discovered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493996" y="5195292"/>
            <a:ext cx="3467814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NPS analysis revealed 8 strategic focus areas and 8 tactical quick wins. It identified specific pain points affecting 14,682 customers and found Travel as the strongest performing line of business.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5231130" y="4655463"/>
            <a:ext cx="484823" cy="484823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5311973" y="4695885"/>
            <a:ext cx="323136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5931337" y="4729520"/>
            <a:ext cx="333482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Traditional Challenge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5931337" y="5195292"/>
            <a:ext cx="3467814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Generating this level of analysis takes weeks. By the time you act on these findings, customer sentiment may have already shifted.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9668470" y="4655463"/>
            <a:ext cx="484823" cy="484823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9749314" y="4695885"/>
            <a:ext cx="323136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5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10368677" y="4729520"/>
            <a:ext cx="339709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ConvertML Difference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0368677" y="5195292"/>
            <a:ext cx="3467933" cy="1724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this same depth of analysis in real-time. Create intelligent customer segments instantly. Launch targeted campaigns in minutes, not weeks.</a:t>
            </a:r>
            <a:endParaRPr lang="en-US" sz="16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2993" y="145733"/>
            <a:ext cx="4844296" cy="116669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55" y="1951673"/>
            <a:ext cx="3625691" cy="364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Make Every Quarter Count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628055" y="2491026"/>
            <a:ext cx="13374291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Don't wait for the next quarterly review to spot problems. Monitor customer sentiment continuously and act on insights immediately.</a:t>
            </a:r>
            <a:endParaRPr lang="en-US" sz="9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5" y="2808923"/>
            <a:ext cx="583168" cy="69984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27785" y="2925485"/>
            <a:ext cx="1812369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Real-time NPS monitoring</a:t>
            </a:r>
            <a:endParaRPr lang="en-US" sz="1100" dirty="0"/>
          </a:p>
        </p:txBody>
      </p:sp>
      <p:sp>
        <p:nvSpPr>
          <p:cNvPr id="7" name="Text 3"/>
          <p:cNvSpPr/>
          <p:nvPr/>
        </p:nvSpPr>
        <p:spPr>
          <a:xfrm>
            <a:off x="1327785" y="3177659"/>
            <a:ext cx="12674560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See satisfaction drops across all customer touchpoints with core themes and topics</a:t>
            </a:r>
            <a:endParaRPr lang="en-US" sz="9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5" y="3508772"/>
            <a:ext cx="583168" cy="69984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327785" y="3625334"/>
            <a:ext cx="1458158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Instant drop alerts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1327785" y="3877508"/>
            <a:ext cx="12674560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Notify teams when satisfaction metrics fall below thresholds</a:t>
            </a:r>
            <a:endParaRPr lang="en-US" sz="9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55" y="4208621"/>
            <a:ext cx="583168" cy="69984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327785" y="4325183"/>
            <a:ext cx="2103477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AI-powered recommendations</a:t>
            </a:r>
            <a:endParaRPr lang="en-US" sz="1100" dirty="0"/>
          </a:p>
        </p:txBody>
      </p:sp>
      <p:sp>
        <p:nvSpPr>
          <p:cNvPr id="13" name="Text 7"/>
          <p:cNvSpPr/>
          <p:nvPr/>
        </p:nvSpPr>
        <p:spPr>
          <a:xfrm>
            <a:off x="1327785" y="4577358"/>
            <a:ext cx="12674560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Get targeted actions for each customer segment</a:t>
            </a:r>
            <a:endParaRPr lang="en-US" sz="9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55" y="4908471"/>
            <a:ext cx="583168" cy="699849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327785" y="5025033"/>
            <a:ext cx="1458158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Predictive NPS</a:t>
            </a:r>
            <a:endParaRPr lang="en-US" sz="1100" dirty="0"/>
          </a:p>
        </p:txBody>
      </p:sp>
      <p:sp>
        <p:nvSpPr>
          <p:cNvPr id="16" name="Text 9"/>
          <p:cNvSpPr/>
          <p:nvPr/>
        </p:nvSpPr>
        <p:spPr>
          <a:xfrm>
            <a:off x="1327785" y="5277207"/>
            <a:ext cx="12674560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at-risk customers long before they become detractors</a:t>
            </a:r>
            <a:endParaRPr lang="en-US" sz="90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55" y="5608320"/>
            <a:ext cx="583168" cy="699849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1327785" y="5724882"/>
            <a:ext cx="1508403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One-click deployment</a:t>
            </a:r>
            <a:endParaRPr lang="en-US" sz="1100" dirty="0"/>
          </a:p>
        </p:txBody>
      </p:sp>
      <p:sp>
        <p:nvSpPr>
          <p:cNvPr id="19" name="Text 11"/>
          <p:cNvSpPr/>
          <p:nvPr/>
        </p:nvSpPr>
        <p:spPr>
          <a:xfrm>
            <a:off x="1327785" y="5977057"/>
            <a:ext cx="12674560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campaigns directly to your CRM without delays</a:t>
            </a:r>
            <a:endParaRPr lang="en-US" sz="900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5" y="6308169"/>
            <a:ext cx="583168" cy="699849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1327785" y="6424732"/>
            <a:ext cx="1458158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Automated reporting</a:t>
            </a:r>
            <a:endParaRPr lang="en-US" sz="1100" dirty="0"/>
          </a:p>
        </p:txBody>
      </p:sp>
      <p:sp>
        <p:nvSpPr>
          <p:cNvPr id="22" name="Text 13"/>
          <p:cNvSpPr/>
          <p:nvPr/>
        </p:nvSpPr>
        <p:spPr>
          <a:xfrm>
            <a:off x="1327785" y="6676906"/>
            <a:ext cx="12674560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presentation-ready reports with insights and visuals</a:t>
            </a:r>
            <a:endParaRPr lang="en-US" sz="900" dirty="0"/>
          </a:p>
        </p:txBody>
      </p:sp>
      <p:sp>
        <p:nvSpPr>
          <p:cNvPr id="23" name="Shape 14"/>
          <p:cNvSpPr/>
          <p:nvPr/>
        </p:nvSpPr>
        <p:spPr>
          <a:xfrm>
            <a:off x="628055" y="7139226"/>
            <a:ext cx="13374291" cy="597694"/>
          </a:xfrm>
          <a:prstGeom prst="roundRect">
            <a:avLst>
              <a:gd name="adj" fmla="val 2928"/>
            </a:avLst>
          </a:prstGeom>
          <a:solidFill>
            <a:srgbClr val="E9ECF2"/>
          </a:solidFill>
          <a:ln/>
        </p:spPr>
      </p:sp>
      <p:sp>
        <p:nvSpPr>
          <p:cNvPr id="24" name="Text 15"/>
          <p:cNvSpPr/>
          <p:nvPr/>
        </p:nvSpPr>
        <p:spPr>
          <a:xfrm>
            <a:off x="744617" y="7255788"/>
            <a:ext cx="13141166" cy="364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ConvertML is the Ultimate Customer Insight Platform that combining automated analytics, campaign orchestration, agentic alerting, and dynamic PPT generation—built on no-code integrations to deliver end-to-end funnel optimization.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80812"/>
            <a:ext cx="674953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Executive Summary Dashboard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801416"/>
            <a:ext cx="286357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Analysis Scope &amp; Coverage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66355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Analysis Mode: All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93790" y="2620089"/>
            <a:ext cx="630007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Touchpoints Analyzed: 4 (Health Claim, Motor Claim, Policy Issuance, Renewal)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793790" y="3264098"/>
            <a:ext cx="6300073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Quarters Covered: Q3 2023-24, Q4 2023-24, Q1 2024-25, Q2 2024-25, Q3 2024-25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793790" y="4007882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Customer Distribution: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93790" y="4461391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Promoters (9-10): 70.0% (152,562 customers)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793790" y="4815126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Passives (7-8): 15.1% (32,909 customers)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93790" y="5168860"/>
            <a:ext cx="630007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Detractors (0-6): 14.9% (32,474 customers)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7544157" y="1801416"/>
            <a:ext cx="298596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Performance Indicators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544157" y="2288977"/>
            <a:ext cx="6300073" cy="4025027"/>
          </a:xfrm>
          <a:prstGeom prst="roundRect">
            <a:avLst>
              <a:gd name="adj" fmla="val 67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551777" y="2296597"/>
            <a:ext cx="6284119" cy="5231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7734062" y="2413040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9832300" y="2413040"/>
            <a:ext cx="172390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Value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11926729" y="2413040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Status</a:t>
            </a:r>
            <a:endParaRPr lang="en-US" sz="1400" dirty="0"/>
          </a:p>
        </p:txBody>
      </p:sp>
      <p:sp>
        <p:nvSpPr>
          <p:cNvPr id="17" name="Shape 15"/>
          <p:cNvSpPr/>
          <p:nvPr/>
        </p:nvSpPr>
        <p:spPr>
          <a:xfrm>
            <a:off x="7551777" y="2819757"/>
            <a:ext cx="6284119" cy="813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7734062" y="2936200"/>
            <a:ext cx="1727716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Survey Responses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9832300" y="2936200"/>
            <a:ext cx="172390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217,947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11926729" y="2936200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📊</a:t>
            </a:r>
            <a:endParaRPr lang="en-US" sz="1400" dirty="0"/>
          </a:p>
        </p:txBody>
      </p:sp>
      <p:sp>
        <p:nvSpPr>
          <p:cNvPr id="21" name="Shape 19"/>
          <p:cNvSpPr/>
          <p:nvPr/>
        </p:nvSpPr>
        <p:spPr>
          <a:xfrm>
            <a:off x="7551777" y="3633192"/>
            <a:ext cx="6284119" cy="5231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7734062" y="3749635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Current NPS Score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9832300" y="3749635"/>
            <a:ext cx="172390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55.0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11926729" y="3749635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endParaRPr lang="en-US" sz="1400" dirty="0"/>
          </a:p>
        </p:txBody>
      </p:sp>
      <p:sp>
        <p:nvSpPr>
          <p:cNvPr id="25" name="Shape 23"/>
          <p:cNvSpPr/>
          <p:nvPr/>
        </p:nvSpPr>
        <p:spPr>
          <a:xfrm>
            <a:off x="7551777" y="4156353"/>
            <a:ext cx="6284119" cy="5231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7734062" y="4272796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Promoter Rate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9832300" y="4272796"/>
            <a:ext cx="172390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70.0%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11926729" y="4272796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551777" y="4679513"/>
            <a:ext cx="6284119" cy="5231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7734062" y="4795957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Detractor Rate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9832300" y="4795957"/>
            <a:ext cx="172390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14.9%</a:t>
            </a:r>
            <a:endParaRPr lang="en-US" sz="1400" dirty="0"/>
          </a:p>
        </p:txBody>
      </p:sp>
      <p:sp>
        <p:nvSpPr>
          <p:cNvPr id="32" name="Text 30"/>
          <p:cNvSpPr/>
          <p:nvPr/>
        </p:nvSpPr>
        <p:spPr>
          <a:xfrm>
            <a:off x="11926729" y="4795957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endParaRPr lang="en-US" sz="1400" dirty="0"/>
          </a:p>
        </p:txBody>
      </p:sp>
      <p:sp>
        <p:nvSpPr>
          <p:cNvPr id="33" name="Shape 31"/>
          <p:cNvSpPr/>
          <p:nvPr/>
        </p:nvSpPr>
        <p:spPr>
          <a:xfrm>
            <a:off x="7551777" y="5202674"/>
            <a:ext cx="6284119" cy="110370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7734062" y="5319117"/>
            <a:ext cx="1727716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Avg Recommendation Score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9832300" y="5319117"/>
            <a:ext cx="172390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8.4/10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11926729" y="5319117"/>
            <a:ext cx="1727716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endParaRPr lang="en-US" sz="1400" dirty="0"/>
          </a:p>
        </p:txBody>
      </p:sp>
      <p:sp>
        <p:nvSpPr>
          <p:cNvPr id="37" name="Text 35"/>
          <p:cNvSpPr/>
          <p:nvPr/>
        </p:nvSpPr>
        <p:spPr>
          <a:xfrm>
            <a:off x="793790" y="6722150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Status Legend:</a:t>
            </a:r>
            <a:endParaRPr lang="en-US" sz="1400" dirty="0"/>
          </a:p>
        </p:txBody>
      </p:sp>
      <p:sp>
        <p:nvSpPr>
          <p:cNvPr id="38" name="Text 36"/>
          <p:cNvSpPr/>
          <p:nvPr/>
        </p:nvSpPr>
        <p:spPr>
          <a:xfrm>
            <a:off x="793790" y="7216497"/>
            <a:ext cx="13042821" cy="232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</a:t>
            </a:r>
            <a:pPr algn="l" indent="0" marL="0">
              <a:lnSpc>
                <a:spcPts val="1800"/>
              </a:lnSpc>
              <a:buNone/>
            </a:pPr>
            <a:r>
              <a:rPr lang="en-US" sz="11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&gt; 50 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1–50 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🔴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≤ 0   |  Promoter Rate: 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&gt; 60% 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41–60% 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🔴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≤ 40%  |  Detractor Rate: 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&lt; 20% 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20–30% 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🔴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&gt; 30%   |  Avg. Recommendation (0–10): 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&gt; 8 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6–8 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🔴</a:t>
            </a:r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&lt; 6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264"/>
            <a:ext cx="83025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Trends &amp;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4672"/>
            <a:ext cx="6407944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361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Overall Direction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851904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Improving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2134672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7655362" y="2361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Trend Magnitude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362" y="285190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+1.3 points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3668435"/>
            <a:ext cx="6407944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3895249"/>
            <a:ext cx="30282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Performance Volatility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4385667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4.2 (Standard Deviation)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3668435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362" y="38952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Recent vs Average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362" y="4385667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54.4 vs Overall Average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5315545"/>
            <a:ext cx="35311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Peak Performance Periods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93790" y="60100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 Quarter: Q2 2024-25 (NPS: 57.9)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3790" y="64522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Challenging Quarter: Q3 2023-24 (NPS: 49.2)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8944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Peak Volume: 53,765 responses in Q1 2024-25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6753" y="539591"/>
            <a:ext cx="3608546" cy="3985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5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NPS Performance Detail</a:t>
            </a:r>
            <a:endParaRPr lang="en-US" sz="25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753" y="1193125"/>
            <a:ext cx="10366891" cy="410968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86753" y="5446276"/>
            <a:ext cx="13256895" cy="2247662"/>
          </a:xfrm>
          <a:prstGeom prst="roundRect">
            <a:avLst>
              <a:gd name="adj" fmla="val 85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94373" y="5453896"/>
            <a:ext cx="13245584" cy="3720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822484" y="5537954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2718435" y="553795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 Score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4610576" y="553795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6502718" y="553795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Responses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8394859" y="553795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Volume Change</a:t>
            </a:r>
            <a:endParaRPr lang="en-US" sz="1000" dirty="0"/>
          </a:p>
        </p:txBody>
      </p:sp>
      <p:sp>
        <p:nvSpPr>
          <p:cNvPr id="11" name="Text 8"/>
          <p:cNvSpPr/>
          <p:nvPr/>
        </p:nvSpPr>
        <p:spPr>
          <a:xfrm>
            <a:off x="10287000" y="553795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Promoters</a:t>
            </a: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12179141" y="5537954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Detractors</a:t>
            </a:r>
            <a:endParaRPr lang="en-US" sz="1000" dirty="0"/>
          </a:p>
        </p:txBody>
      </p:sp>
      <p:sp>
        <p:nvSpPr>
          <p:cNvPr id="13" name="Shape 10"/>
          <p:cNvSpPr/>
          <p:nvPr/>
        </p:nvSpPr>
        <p:spPr>
          <a:xfrm>
            <a:off x="694373" y="5825966"/>
            <a:ext cx="13245584" cy="3720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822484" y="5910024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2023-24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2718435" y="591002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49.2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4610576" y="591002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7" name="Text 14"/>
          <p:cNvSpPr/>
          <p:nvPr/>
        </p:nvSpPr>
        <p:spPr>
          <a:xfrm>
            <a:off x="6502718" y="591002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42,088</a:t>
            </a: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8394859" y="591002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9" name="Text 16"/>
          <p:cNvSpPr/>
          <p:nvPr/>
        </p:nvSpPr>
        <p:spPr>
          <a:xfrm>
            <a:off x="10287000" y="5910024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27683</a:t>
            </a:r>
            <a:endParaRPr lang="en-US" sz="1000" dirty="0"/>
          </a:p>
        </p:txBody>
      </p:sp>
      <p:sp>
        <p:nvSpPr>
          <p:cNvPr id="20" name="Text 17"/>
          <p:cNvSpPr/>
          <p:nvPr/>
        </p:nvSpPr>
        <p:spPr>
          <a:xfrm>
            <a:off x="12179141" y="5910024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6970</a:t>
            </a:r>
            <a:endParaRPr lang="en-US" sz="1000" dirty="0"/>
          </a:p>
        </p:txBody>
      </p:sp>
      <p:sp>
        <p:nvSpPr>
          <p:cNvPr id="21" name="Shape 18"/>
          <p:cNvSpPr/>
          <p:nvPr/>
        </p:nvSpPr>
        <p:spPr>
          <a:xfrm>
            <a:off x="694373" y="6198037"/>
            <a:ext cx="13245584" cy="3720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822484" y="6282095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Q4 2023-24</a:t>
            </a:r>
            <a:endParaRPr lang="en-US" sz="1000" dirty="0"/>
          </a:p>
        </p:txBody>
      </p:sp>
      <p:sp>
        <p:nvSpPr>
          <p:cNvPr id="23" name="Text 20"/>
          <p:cNvSpPr/>
          <p:nvPr/>
        </p:nvSpPr>
        <p:spPr>
          <a:xfrm>
            <a:off x="2718435" y="628209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56.9</a:t>
            </a:r>
            <a:endParaRPr lang="en-US" sz="1000" dirty="0"/>
          </a:p>
        </p:txBody>
      </p:sp>
      <p:sp>
        <p:nvSpPr>
          <p:cNvPr id="24" name="Text 21"/>
          <p:cNvSpPr/>
          <p:nvPr/>
        </p:nvSpPr>
        <p:spPr>
          <a:xfrm>
            <a:off x="4610576" y="628209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+7.7</a:t>
            </a:r>
            <a:endParaRPr lang="en-US" sz="1000" dirty="0"/>
          </a:p>
        </p:txBody>
      </p:sp>
      <p:sp>
        <p:nvSpPr>
          <p:cNvPr id="25" name="Text 22"/>
          <p:cNvSpPr/>
          <p:nvPr/>
        </p:nvSpPr>
        <p:spPr>
          <a:xfrm>
            <a:off x="6502718" y="628209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42,179</a:t>
            </a:r>
            <a:endParaRPr lang="en-US" sz="1000" dirty="0"/>
          </a:p>
        </p:txBody>
      </p:sp>
      <p:sp>
        <p:nvSpPr>
          <p:cNvPr id="26" name="Text 23"/>
          <p:cNvSpPr/>
          <p:nvPr/>
        </p:nvSpPr>
        <p:spPr>
          <a:xfrm>
            <a:off x="8394859" y="628209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⬆️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+91</a:t>
            </a:r>
            <a:endParaRPr lang="en-US" sz="1000" dirty="0"/>
          </a:p>
        </p:txBody>
      </p:sp>
      <p:sp>
        <p:nvSpPr>
          <p:cNvPr id="27" name="Text 24"/>
          <p:cNvSpPr/>
          <p:nvPr/>
        </p:nvSpPr>
        <p:spPr>
          <a:xfrm>
            <a:off x="10287000" y="628209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29769</a:t>
            </a:r>
            <a:endParaRPr lang="en-US" sz="1000" dirty="0"/>
          </a:p>
        </p:txBody>
      </p:sp>
      <p:sp>
        <p:nvSpPr>
          <p:cNvPr id="28" name="Text 25"/>
          <p:cNvSpPr/>
          <p:nvPr/>
        </p:nvSpPr>
        <p:spPr>
          <a:xfrm>
            <a:off x="12179141" y="6282095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5752</a:t>
            </a:r>
            <a:endParaRPr lang="en-US" sz="1000" dirty="0"/>
          </a:p>
        </p:txBody>
      </p:sp>
      <p:sp>
        <p:nvSpPr>
          <p:cNvPr id="29" name="Shape 26"/>
          <p:cNvSpPr/>
          <p:nvPr/>
        </p:nvSpPr>
        <p:spPr>
          <a:xfrm>
            <a:off x="694373" y="6570107"/>
            <a:ext cx="13245584" cy="3720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822484" y="6654165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2024-25</a:t>
            </a:r>
            <a:endParaRPr lang="en-US" sz="1000" dirty="0"/>
          </a:p>
        </p:txBody>
      </p:sp>
      <p:sp>
        <p:nvSpPr>
          <p:cNvPr id="31" name="Text 28"/>
          <p:cNvSpPr/>
          <p:nvPr/>
        </p:nvSpPr>
        <p:spPr>
          <a:xfrm>
            <a:off x="2718435" y="665416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57.7</a:t>
            </a:r>
            <a:endParaRPr lang="en-US" sz="1000" dirty="0"/>
          </a:p>
        </p:txBody>
      </p:sp>
      <p:sp>
        <p:nvSpPr>
          <p:cNvPr id="32" name="Text 29"/>
          <p:cNvSpPr/>
          <p:nvPr/>
        </p:nvSpPr>
        <p:spPr>
          <a:xfrm>
            <a:off x="4610576" y="665416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+0.8</a:t>
            </a:r>
            <a:endParaRPr lang="en-US" sz="1000" dirty="0"/>
          </a:p>
        </p:txBody>
      </p:sp>
      <p:sp>
        <p:nvSpPr>
          <p:cNvPr id="33" name="Text 30"/>
          <p:cNvSpPr/>
          <p:nvPr/>
        </p:nvSpPr>
        <p:spPr>
          <a:xfrm>
            <a:off x="6502718" y="665416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53,765</a:t>
            </a:r>
            <a:endParaRPr lang="en-US" sz="1000" dirty="0"/>
          </a:p>
        </p:txBody>
      </p:sp>
      <p:sp>
        <p:nvSpPr>
          <p:cNvPr id="34" name="Text 31"/>
          <p:cNvSpPr/>
          <p:nvPr/>
        </p:nvSpPr>
        <p:spPr>
          <a:xfrm>
            <a:off x="8394859" y="665416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⬆️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+11586</a:t>
            </a:r>
            <a:endParaRPr lang="en-US" sz="1000" dirty="0"/>
          </a:p>
        </p:txBody>
      </p:sp>
      <p:sp>
        <p:nvSpPr>
          <p:cNvPr id="35" name="Text 32"/>
          <p:cNvSpPr/>
          <p:nvPr/>
        </p:nvSpPr>
        <p:spPr>
          <a:xfrm>
            <a:off x="10287000" y="665416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38568</a:t>
            </a:r>
            <a:endParaRPr lang="en-US" sz="1000" dirty="0"/>
          </a:p>
        </p:txBody>
      </p:sp>
      <p:sp>
        <p:nvSpPr>
          <p:cNvPr id="36" name="Text 33"/>
          <p:cNvSpPr/>
          <p:nvPr/>
        </p:nvSpPr>
        <p:spPr>
          <a:xfrm>
            <a:off x="12179141" y="6654165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7530</a:t>
            </a:r>
            <a:endParaRPr lang="en-US" sz="1000" dirty="0"/>
          </a:p>
        </p:txBody>
      </p:sp>
      <p:sp>
        <p:nvSpPr>
          <p:cNvPr id="37" name="Shape 34"/>
          <p:cNvSpPr/>
          <p:nvPr/>
        </p:nvSpPr>
        <p:spPr>
          <a:xfrm>
            <a:off x="694373" y="6942177"/>
            <a:ext cx="13245584" cy="3720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35"/>
          <p:cNvSpPr/>
          <p:nvPr/>
        </p:nvSpPr>
        <p:spPr>
          <a:xfrm>
            <a:off x="822484" y="7026235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2024-25</a:t>
            </a:r>
            <a:endParaRPr lang="en-US" sz="1000" dirty="0"/>
          </a:p>
        </p:txBody>
      </p:sp>
      <p:sp>
        <p:nvSpPr>
          <p:cNvPr id="39" name="Text 36"/>
          <p:cNvSpPr/>
          <p:nvPr/>
        </p:nvSpPr>
        <p:spPr>
          <a:xfrm>
            <a:off x="2718435" y="702623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57.9</a:t>
            </a:r>
            <a:endParaRPr lang="en-US" sz="1000" dirty="0"/>
          </a:p>
        </p:txBody>
      </p:sp>
      <p:sp>
        <p:nvSpPr>
          <p:cNvPr id="40" name="Text 37"/>
          <p:cNvSpPr/>
          <p:nvPr/>
        </p:nvSpPr>
        <p:spPr>
          <a:xfrm>
            <a:off x="4610576" y="702623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📈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+0.2</a:t>
            </a:r>
            <a:endParaRPr lang="en-US" sz="1000" dirty="0"/>
          </a:p>
        </p:txBody>
      </p:sp>
      <p:sp>
        <p:nvSpPr>
          <p:cNvPr id="41" name="Text 38"/>
          <p:cNvSpPr/>
          <p:nvPr/>
        </p:nvSpPr>
        <p:spPr>
          <a:xfrm>
            <a:off x="6502718" y="702623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49,634</a:t>
            </a:r>
            <a:endParaRPr lang="en-US" sz="1000" dirty="0"/>
          </a:p>
        </p:txBody>
      </p:sp>
      <p:sp>
        <p:nvSpPr>
          <p:cNvPr id="42" name="Text 39"/>
          <p:cNvSpPr/>
          <p:nvPr/>
        </p:nvSpPr>
        <p:spPr>
          <a:xfrm>
            <a:off x="8394859" y="702623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⬇️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-4131</a:t>
            </a:r>
            <a:endParaRPr lang="en-US" sz="1000" dirty="0"/>
          </a:p>
        </p:txBody>
      </p:sp>
      <p:sp>
        <p:nvSpPr>
          <p:cNvPr id="43" name="Text 40"/>
          <p:cNvSpPr/>
          <p:nvPr/>
        </p:nvSpPr>
        <p:spPr>
          <a:xfrm>
            <a:off x="10287000" y="7026235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35866</a:t>
            </a:r>
            <a:endParaRPr lang="en-US" sz="1000" dirty="0"/>
          </a:p>
        </p:txBody>
      </p:sp>
      <p:sp>
        <p:nvSpPr>
          <p:cNvPr id="44" name="Text 41"/>
          <p:cNvSpPr/>
          <p:nvPr/>
        </p:nvSpPr>
        <p:spPr>
          <a:xfrm>
            <a:off x="12179141" y="7026235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7104</a:t>
            </a:r>
            <a:endParaRPr lang="en-US" sz="1000" dirty="0"/>
          </a:p>
        </p:txBody>
      </p:sp>
      <p:sp>
        <p:nvSpPr>
          <p:cNvPr id="45" name="Shape 42"/>
          <p:cNvSpPr/>
          <p:nvPr/>
        </p:nvSpPr>
        <p:spPr>
          <a:xfrm>
            <a:off x="694373" y="7314248"/>
            <a:ext cx="13245584" cy="3720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6" name="Text 43"/>
          <p:cNvSpPr/>
          <p:nvPr/>
        </p:nvSpPr>
        <p:spPr>
          <a:xfrm>
            <a:off x="822484" y="7398306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2024-25</a:t>
            </a:r>
            <a:endParaRPr lang="en-US" sz="1000" dirty="0"/>
          </a:p>
        </p:txBody>
      </p:sp>
      <p:sp>
        <p:nvSpPr>
          <p:cNvPr id="47" name="Text 44"/>
          <p:cNvSpPr/>
          <p:nvPr/>
        </p:nvSpPr>
        <p:spPr>
          <a:xfrm>
            <a:off x="2718435" y="7398306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50.8</a:t>
            </a:r>
            <a:endParaRPr lang="en-US" sz="1000" dirty="0"/>
          </a:p>
        </p:txBody>
      </p:sp>
      <p:sp>
        <p:nvSpPr>
          <p:cNvPr id="48" name="Text 45"/>
          <p:cNvSpPr/>
          <p:nvPr/>
        </p:nvSpPr>
        <p:spPr>
          <a:xfrm>
            <a:off x="4610576" y="7398306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📉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-7.1</a:t>
            </a:r>
            <a:endParaRPr lang="en-US" sz="1000" dirty="0"/>
          </a:p>
        </p:txBody>
      </p:sp>
      <p:sp>
        <p:nvSpPr>
          <p:cNvPr id="49" name="Text 46"/>
          <p:cNvSpPr/>
          <p:nvPr/>
        </p:nvSpPr>
        <p:spPr>
          <a:xfrm>
            <a:off x="6502718" y="7398306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30,281</a:t>
            </a:r>
            <a:endParaRPr lang="en-US" sz="1000" dirty="0"/>
          </a:p>
        </p:txBody>
      </p:sp>
      <p:sp>
        <p:nvSpPr>
          <p:cNvPr id="50" name="Text 47"/>
          <p:cNvSpPr/>
          <p:nvPr/>
        </p:nvSpPr>
        <p:spPr>
          <a:xfrm>
            <a:off x="8394859" y="7398306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⬇️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-19353</a:t>
            </a:r>
            <a:endParaRPr lang="en-US" sz="1000" dirty="0"/>
          </a:p>
        </p:txBody>
      </p:sp>
      <p:sp>
        <p:nvSpPr>
          <p:cNvPr id="51" name="Text 48"/>
          <p:cNvSpPr/>
          <p:nvPr/>
        </p:nvSpPr>
        <p:spPr>
          <a:xfrm>
            <a:off x="10287000" y="7398306"/>
            <a:ext cx="162948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20591</a:t>
            </a:r>
            <a:endParaRPr lang="en-US" sz="1000" dirty="0"/>
          </a:p>
        </p:txBody>
      </p:sp>
      <p:sp>
        <p:nvSpPr>
          <p:cNvPr id="52" name="Text 49"/>
          <p:cNvSpPr/>
          <p:nvPr/>
        </p:nvSpPr>
        <p:spPr>
          <a:xfrm>
            <a:off x="12179141" y="7398306"/>
            <a:ext cx="1633299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5203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7707"/>
            <a:ext cx="7794546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Touchpoint Performance Analysis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695688"/>
            <a:ext cx="3079909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60.3</a:t>
            </a:r>
            <a:endParaRPr lang="en-US" sz="5000" dirty="0"/>
          </a:p>
        </p:txBody>
      </p:sp>
      <p:sp>
        <p:nvSpPr>
          <p:cNvPr id="4" name="Text 2"/>
          <p:cNvSpPr/>
          <p:nvPr/>
        </p:nvSpPr>
        <p:spPr>
          <a:xfrm>
            <a:off x="1128713" y="257270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Policy Issuance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93790" y="2989540"/>
            <a:ext cx="307990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Excellent (70,341 responses)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114681" y="1695688"/>
            <a:ext cx="3080028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54.3</a:t>
            </a:r>
            <a:endParaRPr lang="en-US" sz="5000" dirty="0"/>
          </a:p>
        </p:txBody>
      </p:sp>
      <p:sp>
        <p:nvSpPr>
          <p:cNvPr id="7" name="Text 5"/>
          <p:cNvSpPr/>
          <p:nvPr/>
        </p:nvSpPr>
        <p:spPr>
          <a:xfrm>
            <a:off x="4449723" y="257270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Renewal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4114681" y="2989540"/>
            <a:ext cx="308002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Good (86,466 responses)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7435691" y="1695688"/>
            <a:ext cx="3079909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50.3</a:t>
            </a:r>
            <a:endParaRPr lang="en-US" sz="5000" dirty="0"/>
          </a:p>
        </p:txBody>
      </p:sp>
      <p:sp>
        <p:nvSpPr>
          <p:cNvPr id="10" name="Text 8"/>
          <p:cNvSpPr/>
          <p:nvPr/>
        </p:nvSpPr>
        <p:spPr>
          <a:xfrm>
            <a:off x="7770614" y="257270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Health Claim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435691" y="2989540"/>
            <a:ext cx="307990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Good (27,491 responses)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10756583" y="1695688"/>
            <a:ext cx="3080028" cy="6361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00"/>
              </a:lnSpc>
              <a:buNone/>
            </a:pPr>
            <a:r>
              <a:rPr lang="en-US" sz="50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49.7</a:t>
            </a:r>
            <a:endParaRPr lang="en-US" sz="5000" dirty="0"/>
          </a:p>
        </p:txBody>
      </p:sp>
      <p:sp>
        <p:nvSpPr>
          <p:cNvPr id="13" name="Text 11"/>
          <p:cNvSpPr/>
          <p:nvPr/>
        </p:nvSpPr>
        <p:spPr>
          <a:xfrm>
            <a:off x="11091624" y="257270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Motor Claim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10756583" y="2989540"/>
            <a:ext cx="308002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Good (33,649 responses)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793790" y="3587115"/>
            <a:ext cx="4939189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Touchpoint Performance Trends by Quarter</a:t>
            </a:r>
            <a:endParaRPr lang="en-US" sz="1850" dirty="0"/>
          </a:p>
        </p:txBody>
      </p:sp>
      <p:sp>
        <p:nvSpPr>
          <p:cNvPr id="16" name="Shape 14"/>
          <p:cNvSpPr/>
          <p:nvPr/>
        </p:nvSpPr>
        <p:spPr>
          <a:xfrm>
            <a:off x="793790" y="4177546"/>
            <a:ext cx="13042821" cy="3344228"/>
          </a:xfrm>
          <a:prstGeom prst="roundRect">
            <a:avLst>
              <a:gd name="adj" fmla="val 86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801410" y="4185166"/>
            <a:ext cx="130275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994529" y="4308396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3603784" y="4308396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Health Claim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6209228" y="4308396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Motor Claim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8814673" y="4308396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Policy Issuance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11420118" y="4308396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Renewal</a:t>
            </a:r>
            <a:endParaRPr lang="en-US" sz="1500" dirty="0"/>
          </a:p>
        </p:txBody>
      </p:sp>
      <p:sp>
        <p:nvSpPr>
          <p:cNvPr id="23" name="Shape 21"/>
          <p:cNvSpPr/>
          <p:nvPr/>
        </p:nvSpPr>
        <p:spPr>
          <a:xfrm>
            <a:off x="801410" y="4739997"/>
            <a:ext cx="130275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22"/>
          <p:cNvSpPr/>
          <p:nvPr/>
        </p:nvSpPr>
        <p:spPr>
          <a:xfrm>
            <a:off x="994529" y="4863227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2023-24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3603784" y="4863227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43.4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6209228" y="4863227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45.5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8814673" y="4863227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53.0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11420118" y="4863227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49.8</a:t>
            </a:r>
            <a:endParaRPr lang="en-US" sz="1500" dirty="0"/>
          </a:p>
        </p:txBody>
      </p:sp>
      <p:sp>
        <p:nvSpPr>
          <p:cNvPr id="29" name="Shape 27"/>
          <p:cNvSpPr/>
          <p:nvPr/>
        </p:nvSpPr>
        <p:spPr>
          <a:xfrm>
            <a:off x="801410" y="5294828"/>
            <a:ext cx="130275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994529" y="5418058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Q4 2023-24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3603784" y="5418058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51.8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6209228" y="5418058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50.8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8814673" y="5418058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62.5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11420118" y="5418058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55.2</a:t>
            </a:r>
            <a:endParaRPr lang="en-US" sz="1500" dirty="0"/>
          </a:p>
        </p:txBody>
      </p:sp>
      <p:sp>
        <p:nvSpPr>
          <p:cNvPr id="35" name="Shape 33"/>
          <p:cNvSpPr/>
          <p:nvPr/>
        </p:nvSpPr>
        <p:spPr>
          <a:xfrm>
            <a:off x="801410" y="5849660"/>
            <a:ext cx="130275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4"/>
          <p:cNvSpPr/>
          <p:nvPr/>
        </p:nvSpPr>
        <p:spPr>
          <a:xfrm>
            <a:off x="994529" y="5972889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2024-25</a:t>
            </a:r>
            <a:endParaRPr lang="en-US" sz="1500" dirty="0"/>
          </a:p>
        </p:txBody>
      </p:sp>
      <p:sp>
        <p:nvSpPr>
          <p:cNvPr id="37" name="Text 35"/>
          <p:cNvSpPr/>
          <p:nvPr/>
        </p:nvSpPr>
        <p:spPr>
          <a:xfrm>
            <a:off x="3603784" y="5972889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52.6</a:t>
            </a:r>
            <a:endParaRPr lang="en-US" sz="1500" dirty="0"/>
          </a:p>
        </p:txBody>
      </p:sp>
      <p:sp>
        <p:nvSpPr>
          <p:cNvPr id="38" name="Text 36"/>
          <p:cNvSpPr/>
          <p:nvPr/>
        </p:nvSpPr>
        <p:spPr>
          <a:xfrm>
            <a:off x="6209228" y="5972889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51.9</a:t>
            </a:r>
            <a:endParaRPr lang="en-US" sz="1500" dirty="0"/>
          </a:p>
        </p:txBody>
      </p:sp>
      <p:sp>
        <p:nvSpPr>
          <p:cNvPr id="39" name="Text 37"/>
          <p:cNvSpPr/>
          <p:nvPr/>
        </p:nvSpPr>
        <p:spPr>
          <a:xfrm>
            <a:off x="8814673" y="5972889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63.1</a:t>
            </a:r>
            <a:endParaRPr lang="en-US" sz="1500" dirty="0"/>
          </a:p>
        </p:txBody>
      </p:sp>
      <p:sp>
        <p:nvSpPr>
          <p:cNvPr id="40" name="Text 38"/>
          <p:cNvSpPr/>
          <p:nvPr/>
        </p:nvSpPr>
        <p:spPr>
          <a:xfrm>
            <a:off x="11420118" y="5972889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55.2</a:t>
            </a:r>
            <a:endParaRPr lang="en-US" sz="1500" dirty="0"/>
          </a:p>
        </p:txBody>
      </p:sp>
      <p:sp>
        <p:nvSpPr>
          <p:cNvPr id="41" name="Shape 39"/>
          <p:cNvSpPr/>
          <p:nvPr/>
        </p:nvSpPr>
        <p:spPr>
          <a:xfrm>
            <a:off x="801410" y="6404491"/>
            <a:ext cx="13027581" cy="554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2" name="Text 40"/>
          <p:cNvSpPr/>
          <p:nvPr/>
        </p:nvSpPr>
        <p:spPr>
          <a:xfrm>
            <a:off x="994529" y="6527721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2024-25</a:t>
            </a:r>
            <a:endParaRPr lang="en-US" sz="1500" dirty="0"/>
          </a:p>
        </p:txBody>
      </p:sp>
      <p:sp>
        <p:nvSpPr>
          <p:cNvPr id="43" name="Text 41"/>
          <p:cNvSpPr/>
          <p:nvPr/>
        </p:nvSpPr>
        <p:spPr>
          <a:xfrm>
            <a:off x="3603784" y="6527721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50.3</a:t>
            </a:r>
            <a:endParaRPr lang="en-US" sz="1500" dirty="0"/>
          </a:p>
        </p:txBody>
      </p:sp>
      <p:sp>
        <p:nvSpPr>
          <p:cNvPr id="44" name="Text 42"/>
          <p:cNvSpPr/>
          <p:nvPr/>
        </p:nvSpPr>
        <p:spPr>
          <a:xfrm>
            <a:off x="6209228" y="6527721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54.2</a:t>
            </a:r>
            <a:endParaRPr lang="en-US" sz="1500" dirty="0"/>
          </a:p>
        </p:txBody>
      </p:sp>
      <p:sp>
        <p:nvSpPr>
          <p:cNvPr id="45" name="Text 43"/>
          <p:cNvSpPr/>
          <p:nvPr/>
        </p:nvSpPr>
        <p:spPr>
          <a:xfrm>
            <a:off x="8814673" y="6527721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65.1</a:t>
            </a:r>
            <a:endParaRPr lang="en-US" sz="1500" dirty="0"/>
          </a:p>
        </p:txBody>
      </p:sp>
      <p:sp>
        <p:nvSpPr>
          <p:cNvPr id="46" name="Text 44"/>
          <p:cNvSpPr/>
          <p:nvPr/>
        </p:nvSpPr>
        <p:spPr>
          <a:xfrm>
            <a:off x="11420118" y="6527721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55.5</a:t>
            </a:r>
            <a:endParaRPr lang="en-US" sz="1500" dirty="0"/>
          </a:p>
        </p:txBody>
      </p:sp>
      <p:sp>
        <p:nvSpPr>
          <p:cNvPr id="47" name="Shape 45"/>
          <p:cNvSpPr/>
          <p:nvPr/>
        </p:nvSpPr>
        <p:spPr>
          <a:xfrm>
            <a:off x="801410" y="6959322"/>
            <a:ext cx="13027581" cy="554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8" name="Text 46"/>
          <p:cNvSpPr/>
          <p:nvPr/>
        </p:nvSpPr>
        <p:spPr>
          <a:xfrm>
            <a:off x="994529" y="7082552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2024-25</a:t>
            </a:r>
            <a:endParaRPr lang="en-US" sz="1500" dirty="0"/>
          </a:p>
        </p:txBody>
      </p:sp>
      <p:sp>
        <p:nvSpPr>
          <p:cNvPr id="49" name="Text 47"/>
          <p:cNvSpPr/>
          <p:nvPr/>
        </p:nvSpPr>
        <p:spPr>
          <a:xfrm>
            <a:off x="3603784" y="7082552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54.0</a:t>
            </a:r>
            <a:endParaRPr lang="en-US" sz="1500" dirty="0"/>
          </a:p>
        </p:txBody>
      </p:sp>
      <p:sp>
        <p:nvSpPr>
          <p:cNvPr id="50" name="Text 48"/>
          <p:cNvSpPr/>
          <p:nvPr/>
        </p:nvSpPr>
        <p:spPr>
          <a:xfrm>
            <a:off x="6209228" y="7082552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47.1</a:t>
            </a:r>
            <a:endParaRPr lang="en-US" sz="1500" dirty="0"/>
          </a:p>
        </p:txBody>
      </p:sp>
      <p:sp>
        <p:nvSpPr>
          <p:cNvPr id="51" name="Text 49"/>
          <p:cNvSpPr/>
          <p:nvPr/>
        </p:nvSpPr>
        <p:spPr>
          <a:xfrm>
            <a:off x="8814673" y="7082552"/>
            <a:ext cx="221230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-100.0</a:t>
            </a:r>
            <a:endParaRPr lang="en-US" sz="1500" dirty="0"/>
          </a:p>
        </p:txBody>
      </p:sp>
      <p:sp>
        <p:nvSpPr>
          <p:cNvPr id="52" name="Text 50"/>
          <p:cNvSpPr/>
          <p:nvPr/>
        </p:nvSpPr>
        <p:spPr>
          <a:xfrm>
            <a:off x="11420118" y="7082552"/>
            <a:ext cx="2216110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54.7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8648" y="478155"/>
            <a:ext cx="4554855" cy="353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Geographic Performance Analysis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648" y="1057394"/>
            <a:ext cx="8718471" cy="48822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8648" y="6109216"/>
            <a:ext cx="2888456" cy="176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Geographic Performance Trends by Quarter</a:t>
            </a:r>
            <a:endParaRPr lang="en-US" sz="1100" dirty="0"/>
          </a:p>
        </p:txBody>
      </p:sp>
      <p:sp>
        <p:nvSpPr>
          <p:cNvPr id="5" name="Shape 2"/>
          <p:cNvSpPr/>
          <p:nvPr/>
        </p:nvSpPr>
        <p:spPr>
          <a:xfrm>
            <a:off x="608648" y="6455331"/>
            <a:ext cx="13413105" cy="2004060"/>
          </a:xfrm>
          <a:prstGeom prst="roundRect">
            <a:avLst>
              <a:gd name="adj" fmla="val 84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6268" y="6462951"/>
            <a:ext cx="13400484" cy="33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729496" y="653831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2966680" y="653831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EAST</a:t>
            </a: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5200055" y="653831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</a:t>
            </a: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7433429" y="653831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NORTH</a:t>
            </a: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9666803" y="653831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SOUTH</a:t>
            </a: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11900178" y="653831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WEST</a:t>
            </a:r>
            <a:endParaRPr lang="en-US" sz="850" dirty="0"/>
          </a:p>
        </p:txBody>
      </p:sp>
      <p:sp>
        <p:nvSpPr>
          <p:cNvPr id="13" name="Shape 10"/>
          <p:cNvSpPr/>
          <p:nvPr/>
        </p:nvSpPr>
        <p:spPr>
          <a:xfrm>
            <a:off x="616268" y="6794421"/>
            <a:ext cx="13400484" cy="33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729496" y="686978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2023-24</a:t>
            </a:r>
            <a:endParaRPr lang="en-US" sz="850" dirty="0"/>
          </a:p>
        </p:txBody>
      </p:sp>
      <p:sp>
        <p:nvSpPr>
          <p:cNvPr id="15" name="Text 12"/>
          <p:cNvSpPr/>
          <p:nvPr/>
        </p:nvSpPr>
        <p:spPr>
          <a:xfrm>
            <a:off x="2966680" y="686978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52.6</a:t>
            </a: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5200055" y="686978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44.6</a:t>
            </a:r>
            <a:endParaRPr lang="en-US" sz="850" dirty="0"/>
          </a:p>
        </p:txBody>
      </p:sp>
      <p:sp>
        <p:nvSpPr>
          <p:cNvPr id="17" name="Text 14"/>
          <p:cNvSpPr/>
          <p:nvPr/>
        </p:nvSpPr>
        <p:spPr>
          <a:xfrm>
            <a:off x="7433429" y="686978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45.5</a:t>
            </a:r>
            <a:endParaRPr lang="en-US" sz="850" dirty="0"/>
          </a:p>
        </p:txBody>
      </p:sp>
      <p:sp>
        <p:nvSpPr>
          <p:cNvPr id="18" name="Text 15"/>
          <p:cNvSpPr/>
          <p:nvPr/>
        </p:nvSpPr>
        <p:spPr>
          <a:xfrm>
            <a:off x="9666803" y="686978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51.4</a:t>
            </a:r>
            <a:endParaRPr lang="en-US" sz="850" dirty="0"/>
          </a:p>
        </p:txBody>
      </p:sp>
      <p:sp>
        <p:nvSpPr>
          <p:cNvPr id="19" name="Text 16"/>
          <p:cNvSpPr/>
          <p:nvPr/>
        </p:nvSpPr>
        <p:spPr>
          <a:xfrm>
            <a:off x="11900178" y="686978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51.4</a:t>
            </a:r>
            <a:endParaRPr lang="en-US" sz="850" dirty="0"/>
          </a:p>
        </p:txBody>
      </p:sp>
      <p:sp>
        <p:nvSpPr>
          <p:cNvPr id="20" name="Shape 17"/>
          <p:cNvSpPr/>
          <p:nvPr/>
        </p:nvSpPr>
        <p:spPr>
          <a:xfrm>
            <a:off x="616268" y="7125891"/>
            <a:ext cx="13400484" cy="33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729496" y="720125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Q4 2023-24</a:t>
            </a:r>
            <a:endParaRPr lang="en-US" sz="850" dirty="0"/>
          </a:p>
        </p:txBody>
      </p:sp>
      <p:sp>
        <p:nvSpPr>
          <p:cNvPr id="22" name="Text 19"/>
          <p:cNvSpPr/>
          <p:nvPr/>
        </p:nvSpPr>
        <p:spPr>
          <a:xfrm>
            <a:off x="2966680" y="720125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56.9</a:t>
            </a:r>
            <a:endParaRPr lang="en-US" sz="850" dirty="0"/>
          </a:p>
        </p:txBody>
      </p:sp>
      <p:sp>
        <p:nvSpPr>
          <p:cNvPr id="23" name="Text 20"/>
          <p:cNvSpPr/>
          <p:nvPr/>
        </p:nvSpPr>
        <p:spPr>
          <a:xfrm>
            <a:off x="5200055" y="720125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54.0</a:t>
            </a:r>
            <a:endParaRPr lang="en-US" sz="850" dirty="0"/>
          </a:p>
        </p:txBody>
      </p:sp>
      <p:sp>
        <p:nvSpPr>
          <p:cNvPr id="24" name="Text 21"/>
          <p:cNvSpPr/>
          <p:nvPr/>
        </p:nvSpPr>
        <p:spPr>
          <a:xfrm>
            <a:off x="7433429" y="720125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55.4</a:t>
            </a:r>
            <a:endParaRPr lang="en-US" sz="850" dirty="0"/>
          </a:p>
        </p:txBody>
      </p:sp>
      <p:sp>
        <p:nvSpPr>
          <p:cNvPr id="25" name="Text 22"/>
          <p:cNvSpPr/>
          <p:nvPr/>
        </p:nvSpPr>
        <p:spPr>
          <a:xfrm>
            <a:off x="9666803" y="720125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54.8</a:t>
            </a:r>
            <a:endParaRPr lang="en-US" sz="850" dirty="0"/>
          </a:p>
        </p:txBody>
      </p:sp>
      <p:sp>
        <p:nvSpPr>
          <p:cNvPr id="26" name="Text 23"/>
          <p:cNvSpPr/>
          <p:nvPr/>
        </p:nvSpPr>
        <p:spPr>
          <a:xfrm>
            <a:off x="11900178" y="720125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60.2</a:t>
            </a:r>
            <a:endParaRPr lang="en-US" sz="850" dirty="0"/>
          </a:p>
        </p:txBody>
      </p:sp>
      <p:sp>
        <p:nvSpPr>
          <p:cNvPr id="27" name="Shape 24"/>
          <p:cNvSpPr/>
          <p:nvPr/>
        </p:nvSpPr>
        <p:spPr>
          <a:xfrm>
            <a:off x="616268" y="7457361"/>
            <a:ext cx="13400484" cy="33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25"/>
          <p:cNvSpPr/>
          <p:nvPr/>
        </p:nvSpPr>
        <p:spPr>
          <a:xfrm>
            <a:off x="729496" y="753272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2024-25</a:t>
            </a:r>
            <a:endParaRPr lang="en-US" sz="850" dirty="0"/>
          </a:p>
        </p:txBody>
      </p:sp>
      <p:sp>
        <p:nvSpPr>
          <p:cNvPr id="29" name="Text 26"/>
          <p:cNvSpPr/>
          <p:nvPr/>
        </p:nvSpPr>
        <p:spPr>
          <a:xfrm>
            <a:off x="2966680" y="753272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57.2</a:t>
            </a:r>
            <a:endParaRPr lang="en-US" sz="850" dirty="0"/>
          </a:p>
        </p:txBody>
      </p:sp>
      <p:sp>
        <p:nvSpPr>
          <p:cNvPr id="30" name="Text 27"/>
          <p:cNvSpPr/>
          <p:nvPr/>
        </p:nvSpPr>
        <p:spPr>
          <a:xfrm>
            <a:off x="5200055" y="753272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55.5</a:t>
            </a:r>
            <a:endParaRPr lang="en-US" sz="850" dirty="0"/>
          </a:p>
        </p:txBody>
      </p:sp>
      <p:sp>
        <p:nvSpPr>
          <p:cNvPr id="31" name="Text 28"/>
          <p:cNvSpPr/>
          <p:nvPr/>
        </p:nvSpPr>
        <p:spPr>
          <a:xfrm>
            <a:off x="7433429" y="753272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55.6</a:t>
            </a:r>
            <a:endParaRPr lang="en-US" sz="850" dirty="0"/>
          </a:p>
        </p:txBody>
      </p:sp>
      <p:sp>
        <p:nvSpPr>
          <p:cNvPr id="32" name="Text 29"/>
          <p:cNvSpPr/>
          <p:nvPr/>
        </p:nvSpPr>
        <p:spPr>
          <a:xfrm>
            <a:off x="9666803" y="753272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57.6</a:t>
            </a:r>
            <a:endParaRPr lang="en-US" sz="850" dirty="0"/>
          </a:p>
        </p:txBody>
      </p:sp>
      <p:sp>
        <p:nvSpPr>
          <p:cNvPr id="33" name="Text 30"/>
          <p:cNvSpPr/>
          <p:nvPr/>
        </p:nvSpPr>
        <p:spPr>
          <a:xfrm>
            <a:off x="11900178" y="753272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60.0</a:t>
            </a:r>
            <a:endParaRPr lang="en-US" sz="850" dirty="0"/>
          </a:p>
        </p:txBody>
      </p:sp>
      <p:sp>
        <p:nvSpPr>
          <p:cNvPr id="34" name="Shape 31"/>
          <p:cNvSpPr/>
          <p:nvPr/>
        </p:nvSpPr>
        <p:spPr>
          <a:xfrm>
            <a:off x="616268" y="7788831"/>
            <a:ext cx="13400484" cy="33147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729496" y="786419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2024-25</a:t>
            </a:r>
            <a:endParaRPr lang="en-US" sz="850" dirty="0"/>
          </a:p>
        </p:txBody>
      </p:sp>
      <p:sp>
        <p:nvSpPr>
          <p:cNvPr id="36" name="Text 33"/>
          <p:cNvSpPr/>
          <p:nvPr/>
        </p:nvSpPr>
        <p:spPr>
          <a:xfrm>
            <a:off x="2966680" y="786419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59.0</a:t>
            </a:r>
            <a:endParaRPr lang="en-US" sz="850" dirty="0"/>
          </a:p>
        </p:txBody>
      </p:sp>
      <p:sp>
        <p:nvSpPr>
          <p:cNvPr id="37" name="Text 34"/>
          <p:cNvSpPr/>
          <p:nvPr/>
        </p:nvSpPr>
        <p:spPr>
          <a:xfrm>
            <a:off x="5200055" y="786419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54.9</a:t>
            </a:r>
            <a:endParaRPr lang="en-US" sz="850" dirty="0"/>
          </a:p>
        </p:txBody>
      </p:sp>
      <p:sp>
        <p:nvSpPr>
          <p:cNvPr id="38" name="Text 35"/>
          <p:cNvSpPr/>
          <p:nvPr/>
        </p:nvSpPr>
        <p:spPr>
          <a:xfrm>
            <a:off x="7433429" y="786419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55.1</a:t>
            </a:r>
            <a:endParaRPr lang="en-US" sz="850" dirty="0"/>
          </a:p>
        </p:txBody>
      </p:sp>
      <p:sp>
        <p:nvSpPr>
          <p:cNvPr id="39" name="Text 36"/>
          <p:cNvSpPr/>
          <p:nvPr/>
        </p:nvSpPr>
        <p:spPr>
          <a:xfrm>
            <a:off x="9666803" y="786419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58.6</a:t>
            </a:r>
            <a:endParaRPr lang="en-US" sz="850" dirty="0"/>
          </a:p>
        </p:txBody>
      </p:sp>
      <p:sp>
        <p:nvSpPr>
          <p:cNvPr id="40" name="Text 37"/>
          <p:cNvSpPr/>
          <p:nvPr/>
        </p:nvSpPr>
        <p:spPr>
          <a:xfrm>
            <a:off x="11900178" y="786419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59.9</a:t>
            </a:r>
            <a:endParaRPr lang="en-US" sz="850" dirty="0"/>
          </a:p>
        </p:txBody>
      </p:sp>
      <p:sp>
        <p:nvSpPr>
          <p:cNvPr id="41" name="Shape 38"/>
          <p:cNvSpPr/>
          <p:nvPr/>
        </p:nvSpPr>
        <p:spPr>
          <a:xfrm>
            <a:off x="616268" y="8120301"/>
            <a:ext cx="13400484" cy="33147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2" name="Text 39"/>
          <p:cNvSpPr/>
          <p:nvPr/>
        </p:nvSpPr>
        <p:spPr>
          <a:xfrm>
            <a:off x="729496" y="819566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2024-25</a:t>
            </a:r>
            <a:endParaRPr lang="en-US" sz="850" dirty="0"/>
          </a:p>
        </p:txBody>
      </p:sp>
      <p:sp>
        <p:nvSpPr>
          <p:cNvPr id="43" name="Text 40"/>
          <p:cNvSpPr/>
          <p:nvPr/>
        </p:nvSpPr>
        <p:spPr>
          <a:xfrm>
            <a:off x="2966680" y="819566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54.2</a:t>
            </a:r>
            <a:endParaRPr lang="en-US" sz="850" dirty="0"/>
          </a:p>
        </p:txBody>
      </p:sp>
      <p:sp>
        <p:nvSpPr>
          <p:cNvPr id="44" name="Text 41"/>
          <p:cNvSpPr/>
          <p:nvPr/>
        </p:nvSpPr>
        <p:spPr>
          <a:xfrm>
            <a:off x="5200055" y="819566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39.2</a:t>
            </a:r>
            <a:endParaRPr lang="en-US" sz="850" dirty="0"/>
          </a:p>
        </p:txBody>
      </p:sp>
      <p:sp>
        <p:nvSpPr>
          <p:cNvPr id="45" name="Text 42"/>
          <p:cNvSpPr/>
          <p:nvPr/>
        </p:nvSpPr>
        <p:spPr>
          <a:xfrm>
            <a:off x="7433429" y="819566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46.6</a:t>
            </a:r>
            <a:endParaRPr lang="en-US" sz="850" dirty="0"/>
          </a:p>
        </p:txBody>
      </p:sp>
      <p:sp>
        <p:nvSpPr>
          <p:cNvPr id="46" name="Text 43"/>
          <p:cNvSpPr/>
          <p:nvPr/>
        </p:nvSpPr>
        <p:spPr>
          <a:xfrm>
            <a:off x="9666803" y="8195667"/>
            <a:ext cx="199977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48.3</a:t>
            </a:r>
            <a:endParaRPr lang="en-US" sz="850" dirty="0"/>
          </a:p>
        </p:txBody>
      </p:sp>
      <p:sp>
        <p:nvSpPr>
          <p:cNvPr id="47" name="Text 44"/>
          <p:cNvSpPr/>
          <p:nvPr/>
        </p:nvSpPr>
        <p:spPr>
          <a:xfrm>
            <a:off x="11900178" y="8195667"/>
            <a:ext cx="2003584" cy="180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56.0</a:t>
            </a:r>
            <a:endParaRPr lang="en-US" sz="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5311" y="459938"/>
            <a:ext cx="4098727" cy="339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Channel Performance</a:t>
            </a:r>
            <a:endParaRPr lang="en-US" sz="21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3982" y="1017032"/>
            <a:ext cx="1332428" cy="6261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698" y="1312188"/>
            <a:ext cx="152876" cy="1910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25114" y="1125736"/>
            <a:ext cx="1345406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TRAVEL AGENT</a:t>
            </a:r>
            <a:endParaRPr lang="en-US" sz="1050" dirty="0"/>
          </a:p>
        </p:txBody>
      </p:sp>
      <p:sp>
        <p:nvSpPr>
          <p:cNvPr id="6" name="Text 2"/>
          <p:cNvSpPr/>
          <p:nvPr/>
        </p:nvSpPr>
        <p:spPr>
          <a:xfrm>
            <a:off x="4725114" y="1360646"/>
            <a:ext cx="1345406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 68.3 (4,489 responses)</a:t>
            </a:r>
            <a:endParaRPr lang="en-US" sz="850" dirty="0"/>
          </a:p>
        </p:txBody>
      </p:sp>
      <p:sp>
        <p:nvSpPr>
          <p:cNvPr id="7" name="Shape 3"/>
          <p:cNvSpPr/>
          <p:nvPr/>
        </p:nvSpPr>
        <p:spPr>
          <a:xfrm>
            <a:off x="4643557" y="1652945"/>
            <a:ext cx="9374386" cy="7620"/>
          </a:xfrm>
          <a:prstGeom prst="roundRect">
            <a:avLst>
              <a:gd name="adj" fmla="val 214014"/>
            </a:avLst>
          </a:prstGeom>
          <a:solidFill>
            <a:srgbClr val="CFD2D8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708" y="1670328"/>
            <a:ext cx="2664976" cy="626150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698" y="1887855"/>
            <a:ext cx="152876" cy="19109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91388" y="1779032"/>
            <a:ext cx="1358979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MIDS</a:t>
            </a:r>
            <a:endParaRPr lang="en-US" sz="1050" dirty="0"/>
          </a:p>
        </p:txBody>
      </p:sp>
      <p:sp>
        <p:nvSpPr>
          <p:cNvPr id="11" name="Text 5"/>
          <p:cNvSpPr/>
          <p:nvPr/>
        </p:nvSpPr>
        <p:spPr>
          <a:xfrm>
            <a:off x="5391388" y="2013942"/>
            <a:ext cx="1406366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 64.8 (25,476 responses)</a:t>
            </a:r>
            <a:endParaRPr lang="en-US" sz="850" dirty="0"/>
          </a:p>
        </p:txBody>
      </p:sp>
      <p:sp>
        <p:nvSpPr>
          <p:cNvPr id="12" name="Shape 6"/>
          <p:cNvSpPr/>
          <p:nvPr/>
        </p:nvSpPr>
        <p:spPr>
          <a:xfrm>
            <a:off x="5309830" y="2306241"/>
            <a:ext cx="8708112" cy="7620"/>
          </a:xfrm>
          <a:prstGeom prst="roundRect">
            <a:avLst>
              <a:gd name="adj" fmla="val 214014"/>
            </a:avLst>
          </a:prstGeom>
          <a:solidFill>
            <a:srgbClr val="CFD2D8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434" y="2323624"/>
            <a:ext cx="3997523" cy="626150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98" y="2541151"/>
            <a:ext cx="152876" cy="19109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057662" y="2432328"/>
            <a:ext cx="1263015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POS</a:t>
            </a:r>
            <a:endParaRPr lang="en-US" sz="1050" dirty="0"/>
          </a:p>
        </p:txBody>
      </p:sp>
      <p:sp>
        <p:nvSpPr>
          <p:cNvPr id="16" name="Text 8"/>
          <p:cNvSpPr/>
          <p:nvPr/>
        </p:nvSpPr>
        <p:spPr>
          <a:xfrm>
            <a:off x="6057662" y="2667238"/>
            <a:ext cx="126301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 62.1 (609 responses)</a:t>
            </a:r>
            <a:endParaRPr lang="en-US" sz="850" dirty="0"/>
          </a:p>
        </p:txBody>
      </p:sp>
      <p:sp>
        <p:nvSpPr>
          <p:cNvPr id="17" name="Shape 9"/>
          <p:cNvSpPr/>
          <p:nvPr/>
        </p:nvSpPr>
        <p:spPr>
          <a:xfrm>
            <a:off x="5976104" y="2959537"/>
            <a:ext cx="8041838" cy="7620"/>
          </a:xfrm>
          <a:prstGeom prst="roundRect">
            <a:avLst>
              <a:gd name="adj" fmla="val 214014"/>
            </a:avLst>
          </a:prstGeom>
          <a:solidFill>
            <a:srgbClr val="CFD2D8"/>
          </a:solidFill>
          <a:ln/>
        </p:spPr>
      </p:sp>
      <p:pic>
        <p:nvPicPr>
          <p:cNvPr id="1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5161" y="2976920"/>
            <a:ext cx="5330071" cy="626150"/>
          </a:xfrm>
          <a:prstGeom prst="rect">
            <a:avLst/>
          </a:prstGeom>
        </p:spPr>
      </p:pic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698" y="3194447"/>
            <a:ext cx="152876" cy="191095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723936" y="3085624"/>
            <a:ext cx="1604843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ENTERPRISE PARTNERS</a:t>
            </a:r>
            <a:endParaRPr lang="en-US" sz="1050" dirty="0"/>
          </a:p>
        </p:txBody>
      </p:sp>
      <p:sp>
        <p:nvSpPr>
          <p:cNvPr id="21" name="Text 11"/>
          <p:cNvSpPr/>
          <p:nvPr/>
        </p:nvSpPr>
        <p:spPr>
          <a:xfrm>
            <a:off x="6723936" y="3320534"/>
            <a:ext cx="1604843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 61.0 (9,410 responses)</a:t>
            </a:r>
            <a:endParaRPr lang="en-US" sz="850" dirty="0"/>
          </a:p>
        </p:txBody>
      </p:sp>
      <p:sp>
        <p:nvSpPr>
          <p:cNvPr id="22" name="Shape 12"/>
          <p:cNvSpPr/>
          <p:nvPr/>
        </p:nvSpPr>
        <p:spPr>
          <a:xfrm>
            <a:off x="6642378" y="3612833"/>
            <a:ext cx="7375565" cy="7620"/>
          </a:xfrm>
          <a:prstGeom prst="roundRect">
            <a:avLst>
              <a:gd name="adj" fmla="val 214014"/>
            </a:avLst>
          </a:prstGeom>
          <a:solidFill>
            <a:srgbClr val="CFD2D8"/>
          </a:solidFill>
          <a:ln/>
        </p:spPr>
      </p:sp>
      <p:pic>
        <p:nvPicPr>
          <p:cNvPr id="2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887" y="3630216"/>
            <a:ext cx="6662499" cy="626150"/>
          </a:xfrm>
          <a:prstGeom prst="rect">
            <a:avLst/>
          </a:prstGeom>
        </p:spPr>
      </p:pic>
      <p:pic>
        <p:nvPicPr>
          <p:cNvPr id="2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3698" y="3847743"/>
            <a:ext cx="152876" cy="191095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390090" y="3738920"/>
            <a:ext cx="1345406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GROWTH MARKETS</a:t>
            </a:r>
            <a:endParaRPr lang="en-US" sz="1050" dirty="0"/>
          </a:p>
        </p:txBody>
      </p:sp>
      <p:sp>
        <p:nvSpPr>
          <p:cNvPr id="26" name="Text 14"/>
          <p:cNvSpPr/>
          <p:nvPr/>
        </p:nvSpPr>
        <p:spPr>
          <a:xfrm>
            <a:off x="7390090" y="3973830"/>
            <a:ext cx="1345406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NPS 58.4 (7,986 responses)</a:t>
            </a:r>
            <a:endParaRPr lang="en-US" sz="850" dirty="0"/>
          </a:p>
        </p:txBody>
      </p:sp>
      <p:sp>
        <p:nvSpPr>
          <p:cNvPr id="27" name="Text 15"/>
          <p:cNvSpPr/>
          <p:nvPr/>
        </p:nvSpPr>
        <p:spPr>
          <a:xfrm>
            <a:off x="585311" y="4419362"/>
            <a:ext cx="1843802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Channels Needing Attention:</a:t>
            </a:r>
            <a:endParaRPr lang="en-US" sz="1050" dirty="0"/>
          </a:p>
        </p:txBody>
      </p:sp>
      <p:sp>
        <p:nvSpPr>
          <p:cNvPr id="28" name="Text 16"/>
          <p:cNvSpPr/>
          <p:nvPr/>
        </p:nvSpPr>
        <p:spPr>
          <a:xfrm>
            <a:off x="585311" y="4752142"/>
            <a:ext cx="13459778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NPS 49.8 (644 responses)</a:t>
            </a:r>
            <a:endParaRPr lang="en-US" sz="850" dirty="0"/>
          </a:p>
        </p:txBody>
      </p:sp>
      <p:sp>
        <p:nvSpPr>
          <p:cNvPr id="29" name="Text 17"/>
          <p:cNvSpPr/>
          <p:nvPr/>
        </p:nvSpPr>
        <p:spPr>
          <a:xfrm>
            <a:off x="585311" y="4963954"/>
            <a:ext cx="13459778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BANC ASSURANCE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NPS 49.1 (67,349 responses)</a:t>
            </a:r>
            <a:endParaRPr lang="en-US" sz="850" dirty="0"/>
          </a:p>
        </p:txBody>
      </p:sp>
      <p:sp>
        <p:nvSpPr>
          <p:cNvPr id="30" name="Text 18"/>
          <p:cNvSpPr/>
          <p:nvPr/>
        </p:nvSpPr>
        <p:spPr>
          <a:xfrm>
            <a:off x="585311" y="5175766"/>
            <a:ext cx="13459778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RETAIL CALL CENTER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NPS 33.3 (945 responses)</a:t>
            </a:r>
            <a:endParaRPr lang="en-US" sz="850" dirty="0"/>
          </a:p>
        </p:txBody>
      </p:sp>
      <p:sp>
        <p:nvSpPr>
          <p:cNvPr id="31" name="Text 19"/>
          <p:cNvSpPr/>
          <p:nvPr/>
        </p:nvSpPr>
        <p:spPr>
          <a:xfrm>
            <a:off x="585311" y="5512594"/>
            <a:ext cx="2588538" cy="1697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Channel Performance Trends by Quarter</a:t>
            </a:r>
            <a:endParaRPr lang="en-US" sz="1050" dirty="0"/>
          </a:p>
        </p:txBody>
      </p:sp>
      <p:sp>
        <p:nvSpPr>
          <p:cNvPr id="32" name="Shape 20"/>
          <p:cNvSpPr/>
          <p:nvPr/>
        </p:nvSpPr>
        <p:spPr>
          <a:xfrm>
            <a:off x="585311" y="5845373"/>
            <a:ext cx="13459778" cy="1931194"/>
          </a:xfrm>
          <a:prstGeom prst="roundRect">
            <a:avLst>
              <a:gd name="adj" fmla="val 84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33" name="Shape 21"/>
          <p:cNvSpPr/>
          <p:nvPr/>
        </p:nvSpPr>
        <p:spPr>
          <a:xfrm>
            <a:off x="592931" y="5852993"/>
            <a:ext cx="13447157" cy="3193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4" name="Text 22"/>
          <p:cNvSpPr/>
          <p:nvPr/>
        </p:nvSpPr>
        <p:spPr>
          <a:xfrm>
            <a:off x="702112" y="5925741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</a:t>
            </a:r>
            <a:endParaRPr lang="en-US" sz="850" dirty="0"/>
          </a:p>
        </p:txBody>
      </p:sp>
      <p:sp>
        <p:nvSpPr>
          <p:cNvPr id="35" name="Text 23"/>
          <p:cNvSpPr/>
          <p:nvPr/>
        </p:nvSpPr>
        <p:spPr>
          <a:xfrm>
            <a:off x="2947035" y="5925741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TRAVEL AGENT</a:t>
            </a:r>
            <a:endParaRPr lang="en-US" sz="850" dirty="0"/>
          </a:p>
        </p:txBody>
      </p:sp>
      <p:sp>
        <p:nvSpPr>
          <p:cNvPr id="36" name="Text 24"/>
          <p:cNvSpPr/>
          <p:nvPr/>
        </p:nvSpPr>
        <p:spPr>
          <a:xfrm>
            <a:off x="5188148" y="5925741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MIDS</a:t>
            </a:r>
            <a:endParaRPr lang="en-US" sz="850" dirty="0"/>
          </a:p>
        </p:txBody>
      </p:sp>
      <p:sp>
        <p:nvSpPr>
          <p:cNvPr id="37" name="Text 25"/>
          <p:cNvSpPr/>
          <p:nvPr/>
        </p:nvSpPr>
        <p:spPr>
          <a:xfrm>
            <a:off x="7429262" y="5925741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</a:t>
            </a:r>
            <a:endParaRPr lang="en-US" sz="850" dirty="0"/>
          </a:p>
        </p:txBody>
      </p:sp>
      <p:sp>
        <p:nvSpPr>
          <p:cNvPr id="38" name="Text 26"/>
          <p:cNvSpPr/>
          <p:nvPr/>
        </p:nvSpPr>
        <p:spPr>
          <a:xfrm>
            <a:off x="9670375" y="5925741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ENTERPRISE PARTNERS</a:t>
            </a:r>
            <a:endParaRPr lang="en-US" sz="850" dirty="0"/>
          </a:p>
        </p:txBody>
      </p:sp>
      <p:sp>
        <p:nvSpPr>
          <p:cNvPr id="39" name="Text 27"/>
          <p:cNvSpPr/>
          <p:nvPr/>
        </p:nvSpPr>
        <p:spPr>
          <a:xfrm>
            <a:off x="11911489" y="5925741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GROWTH MARKETS</a:t>
            </a:r>
            <a:endParaRPr lang="en-US" sz="850" dirty="0"/>
          </a:p>
        </p:txBody>
      </p:sp>
      <p:sp>
        <p:nvSpPr>
          <p:cNvPr id="40" name="Shape 28"/>
          <p:cNvSpPr/>
          <p:nvPr/>
        </p:nvSpPr>
        <p:spPr>
          <a:xfrm>
            <a:off x="592931" y="6172319"/>
            <a:ext cx="13447157" cy="3193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1" name="Text 29"/>
          <p:cNvSpPr/>
          <p:nvPr/>
        </p:nvSpPr>
        <p:spPr>
          <a:xfrm>
            <a:off x="702112" y="6245066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2023-24</a:t>
            </a:r>
            <a:endParaRPr lang="en-US" sz="850" dirty="0"/>
          </a:p>
        </p:txBody>
      </p:sp>
      <p:sp>
        <p:nvSpPr>
          <p:cNvPr id="42" name="Text 30"/>
          <p:cNvSpPr/>
          <p:nvPr/>
        </p:nvSpPr>
        <p:spPr>
          <a:xfrm>
            <a:off x="2947035" y="6245066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62.7</a:t>
            </a:r>
            <a:endParaRPr lang="en-US" sz="850" dirty="0"/>
          </a:p>
        </p:txBody>
      </p:sp>
      <p:sp>
        <p:nvSpPr>
          <p:cNvPr id="43" name="Text 31"/>
          <p:cNvSpPr/>
          <p:nvPr/>
        </p:nvSpPr>
        <p:spPr>
          <a:xfrm>
            <a:off x="5188148" y="6245066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58.4</a:t>
            </a:r>
            <a:endParaRPr lang="en-US" sz="850" dirty="0"/>
          </a:p>
        </p:txBody>
      </p:sp>
      <p:sp>
        <p:nvSpPr>
          <p:cNvPr id="44" name="Text 32"/>
          <p:cNvSpPr/>
          <p:nvPr/>
        </p:nvSpPr>
        <p:spPr>
          <a:xfrm>
            <a:off x="7429262" y="6245066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48.3</a:t>
            </a:r>
            <a:endParaRPr lang="en-US" sz="850" dirty="0"/>
          </a:p>
        </p:txBody>
      </p:sp>
      <p:sp>
        <p:nvSpPr>
          <p:cNvPr id="45" name="Text 33"/>
          <p:cNvSpPr/>
          <p:nvPr/>
        </p:nvSpPr>
        <p:spPr>
          <a:xfrm>
            <a:off x="9670375" y="6245066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850" dirty="0"/>
          </a:p>
        </p:txBody>
      </p:sp>
      <p:sp>
        <p:nvSpPr>
          <p:cNvPr id="46" name="Text 34"/>
          <p:cNvSpPr/>
          <p:nvPr/>
        </p:nvSpPr>
        <p:spPr>
          <a:xfrm>
            <a:off x="11911489" y="6245066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850" dirty="0"/>
          </a:p>
        </p:txBody>
      </p:sp>
      <p:sp>
        <p:nvSpPr>
          <p:cNvPr id="47" name="Shape 35"/>
          <p:cNvSpPr/>
          <p:nvPr/>
        </p:nvSpPr>
        <p:spPr>
          <a:xfrm>
            <a:off x="592931" y="6491645"/>
            <a:ext cx="13447157" cy="3193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8" name="Text 36"/>
          <p:cNvSpPr/>
          <p:nvPr/>
        </p:nvSpPr>
        <p:spPr>
          <a:xfrm>
            <a:off x="702112" y="6564392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Q4 2023-24</a:t>
            </a:r>
            <a:endParaRPr lang="en-US" sz="850" dirty="0"/>
          </a:p>
        </p:txBody>
      </p:sp>
      <p:sp>
        <p:nvSpPr>
          <p:cNvPr id="49" name="Text 37"/>
          <p:cNvSpPr/>
          <p:nvPr/>
        </p:nvSpPr>
        <p:spPr>
          <a:xfrm>
            <a:off x="2947035" y="6564392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69.2</a:t>
            </a:r>
            <a:endParaRPr lang="en-US" sz="850" dirty="0"/>
          </a:p>
        </p:txBody>
      </p:sp>
      <p:sp>
        <p:nvSpPr>
          <p:cNvPr id="50" name="Text 38"/>
          <p:cNvSpPr/>
          <p:nvPr/>
        </p:nvSpPr>
        <p:spPr>
          <a:xfrm>
            <a:off x="5188148" y="6564392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66.5</a:t>
            </a:r>
            <a:endParaRPr lang="en-US" sz="850" dirty="0"/>
          </a:p>
        </p:txBody>
      </p:sp>
      <p:sp>
        <p:nvSpPr>
          <p:cNvPr id="51" name="Text 39"/>
          <p:cNvSpPr/>
          <p:nvPr/>
        </p:nvSpPr>
        <p:spPr>
          <a:xfrm>
            <a:off x="7429262" y="6564392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64.9</a:t>
            </a:r>
            <a:endParaRPr lang="en-US" sz="850" dirty="0"/>
          </a:p>
        </p:txBody>
      </p:sp>
      <p:sp>
        <p:nvSpPr>
          <p:cNvPr id="52" name="Text 40"/>
          <p:cNvSpPr/>
          <p:nvPr/>
        </p:nvSpPr>
        <p:spPr>
          <a:xfrm>
            <a:off x="9670375" y="6564392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850" dirty="0"/>
          </a:p>
        </p:txBody>
      </p:sp>
      <p:sp>
        <p:nvSpPr>
          <p:cNvPr id="53" name="Text 41"/>
          <p:cNvSpPr/>
          <p:nvPr/>
        </p:nvSpPr>
        <p:spPr>
          <a:xfrm>
            <a:off x="11911489" y="6564392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850" dirty="0"/>
          </a:p>
        </p:txBody>
      </p:sp>
      <p:sp>
        <p:nvSpPr>
          <p:cNvPr id="54" name="Shape 42"/>
          <p:cNvSpPr/>
          <p:nvPr/>
        </p:nvSpPr>
        <p:spPr>
          <a:xfrm>
            <a:off x="592931" y="6810970"/>
            <a:ext cx="13447157" cy="3193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5" name="Text 43"/>
          <p:cNvSpPr/>
          <p:nvPr/>
        </p:nvSpPr>
        <p:spPr>
          <a:xfrm>
            <a:off x="702112" y="6883718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2024-25</a:t>
            </a:r>
            <a:endParaRPr lang="en-US" sz="850" dirty="0"/>
          </a:p>
        </p:txBody>
      </p:sp>
      <p:sp>
        <p:nvSpPr>
          <p:cNvPr id="56" name="Text 44"/>
          <p:cNvSpPr/>
          <p:nvPr/>
        </p:nvSpPr>
        <p:spPr>
          <a:xfrm>
            <a:off x="2947035" y="6883718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73.9</a:t>
            </a:r>
            <a:endParaRPr lang="en-US" sz="850" dirty="0"/>
          </a:p>
        </p:txBody>
      </p:sp>
      <p:sp>
        <p:nvSpPr>
          <p:cNvPr id="57" name="Text 45"/>
          <p:cNvSpPr/>
          <p:nvPr/>
        </p:nvSpPr>
        <p:spPr>
          <a:xfrm>
            <a:off x="5188148" y="6883718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66.6</a:t>
            </a:r>
            <a:endParaRPr lang="en-US" sz="850" dirty="0"/>
          </a:p>
        </p:txBody>
      </p:sp>
      <p:sp>
        <p:nvSpPr>
          <p:cNvPr id="58" name="Text 46"/>
          <p:cNvSpPr/>
          <p:nvPr/>
        </p:nvSpPr>
        <p:spPr>
          <a:xfrm>
            <a:off x="7429262" y="6883718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76.0</a:t>
            </a:r>
            <a:endParaRPr lang="en-US" sz="850" dirty="0"/>
          </a:p>
        </p:txBody>
      </p:sp>
      <p:sp>
        <p:nvSpPr>
          <p:cNvPr id="59" name="Text 47"/>
          <p:cNvSpPr/>
          <p:nvPr/>
        </p:nvSpPr>
        <p:spPr>
          <a:xfrm>
            <a:off x="9670375" y="6883718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60.7</a:t>
            </a:r>
            <a:endParaRPr lang="en-US" sz="850" dirty="0"/>
          </a:p>
        </p:txBody>
      </p:sp>
      <p:sp>
        <p:nvSpPr>
          <p:cNvPr id="60" name="Text 48"/>
          <p:cNvSpPr/>
          <p:nvPr/>
        </p:nvSpPr>
        <p:spPr>
          <a:xfrm>
            <a:off x="11911489" y="6883718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59.9</a:t>
            </a:r>
            <a:endParaRPr lang="en-US" sz="850" dirty="0"/>
          </a:p>
        </p:txBody>
      </p:sp>
      <p:sp>
        <p:nvSpPr>
          <p:cNvPr id="61" name="Shape 49"/>
          <p:cNvSpPr/>
          <p:nvPr/>
        </p:nvSpPr>
        <p:spPr>
          <a:xfrm>
            <a:off x="592931" y="7130296"/>
            <a:ext cx="13447157" cy="3193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2" name="Text 50"/>
          <p:cNvSpPr/>
          <p:nvPr/>
        </p:nvSpPr>
        <p:spPr>
          <a:xfrm>
            <a:off x="702112" y="7203043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2024-25</a:t>
            </a:r>
            <a:endParaRPr lang="en-US" sz="850" dirty="0"/>
          </a:p>
        </p:txBody>
      </p:sp>
      <p:sp>
        <p:nvSpPr>
          <p:cNvPr id="63" name="Text 51"/>
          <p:cNvSpPr/>
          <p:nvPr/>
        </p:nvSpPr>
        <p:spPr>
          <a:xfrm>
            <a:off x="2947035" y="7203043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67.1</a:t>
            </a:r>
            <a:endParaRPr lang="en-US" sz="850" dirty="0"/>
          </a:p>
        </p:txBody>
      </p:sp>
      <p:sp>
        <p:nvSpPr>
          <p:cNvPr id="64" name="Text 52"/>
          <p:cNvSpPr/>
          <p:nvPr/>
        </p:nvSpPr>
        <p:spPr>
          <a:xfrm>
            <a:off x="5188148" y="7203043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68.7</a:t>
            </a:r>
            <a:endParaRPr lang="en-US" sz="850" dirty="0"/>
          </a:p>
        </p:txBody>
      </p:sp>
      <p:sp>
        <p:nvSpPr>
          <p:cNvPr id="65" name="Text 53"/>
          <p:cNvSpPr/>
          <p:nvPr/>
        </p:nvSpPr>
        <p:spPr>
          <a:xfrm>
            <a:off x="7429262" y="7203043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79.2</a:t>
            </a:r>
            <a:endParaRPr lang="en-US" sz="850" dirty="0"/>
          </a:p>
        </p:txBody>
      </p:sp>
      <p:sp>
        <p:nvSpPr>
          <p:cNvPr id="66" name="Text 54"/>
          <p:cNvSpPr/>
          <p:nvPr/>
        </p:nvSpPr>
        <p:spPr>
          <a:xfrm>
            <a:off x="9670375" y="7203043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61.2</a:t>
            </a:r>
            <a:endParaRPr lang="en-US" sz="850" dirty="0"/>
          </a:p>
        </p:txBody>
      </p:sp>
      <p:sp>
        <p:nvSpPr>
          <p:cNvPr id="67" name="Text 55"/>
          <p:cNvSpPr/>
          <p:nvPr/>
        </p:nvSpPr>
        <p:spPr>
          <a:xfrm>
            <a:off x="11911489" y="7203043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59.6</a:t>
            </a:r>
            <a:endParaRPr lang="en-US" sz="850" dirty="0"/>
          </a:p>
        </p:txBody>
      </p:sp>
      <p:sp>
        <p:nvSpPr>
          <p:cNvPr id="68" name="Shape 56"/>
          <p:cNvSpPr/>
          <p:nvPr/>
        </p:nvSpPr>
        <p:spPr>
          <a:xfrm>
            <a:off x="592931" y="7449622"/>
            <a:ext cx="13447157" cy="3193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69" name="Text 57"/>
          <p:cNvSpPr/>
          <p:nvPr/>
        </p:nvSpPr>
        <p:spPr>
          <a:xfrm>
            <a:off x="702112" y="7522369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2024-25</a:t>
            </a:r>
            <a:endParaRPr lang="en-US" sz="850" dirty="0"/>
          </a:p>
        </p:txBody>
      </p:sp>
      <p:sp>
        <p:nvSpPr>
          <p:cNvPr id="70" name="Text 58"/>
          <p:cNvSpPr/>
          <p:nvPr/>
        </p:nvSpPr>
        <p:spPr>
          <a:xfrm>
            <a:off x="2947035" y="7522369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42.9</a:t>
            </a:r>
            <a:endParaRPr lang="en-US" sz="850" dirty="0"/>
          </a:p>
        </p:txBody>
      </p:sp>
      <p:sp>
        <p:nvSpPr>
          <p:cNvPr id="71" name="Text 59"/>
          <p:cNvSpPr/>
          <p:nvPr/>
        </p:nvSpPr>
        <p:spPr>
          <a:xfrm>
            <a:off x="5188148" y="7522369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63.0</a:t>
            </a:r>
            <a:endParaRPr lang="en-US" sz="850" dirty="0"/>
          </a:p>
        </p:txBody>
      </p:sp>
      <p:sp>
        <p:nvSpPr>
          <p:cNvPr id="72" name="Text 60"/>
          <p:cNvSpPr/>
          <p:nvPr/>
        </p:nvSpPr>
        <p:spPr>
          <a:xfrm>
            <a:off x="7429262" y="7522369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850" dirty="0"/>
          </a:p>
        </p:txBody>
      </p:sp>
      <p:sp>
        <p:nvSpPr>
          <p:cNvPr id="73" name="Text 61"/>
          <p:cNvSpPr/>
          <p:nvPr/>
        </p:nvSpPr>
        <p:spPr>
          <a:xfrm>
            <a:off x="9670375" y="7522369"/>
            <a:ext cx="201608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60.8</a:t>
            </a:r>
            <a:endParaRPr lang="en-US" sz="850" dirty="0"/>
          </a:p>
        </p:txBody>
      </p:sp>
      <p:sp>
        <p:nvSpPr>
          <p:cNvPr id="74" name="Text 62"/>
          <p:cNvSpPr/>
          <p:nvPr/>
        </p:nvSpPr>
        <p:spPr>
          <a:xfrm>
            <a:off x="11911489" y="7522369"/>
            <a:ext cx="2019895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54.4</a:t>
            </a:r>
            <a:endParaRPr lang="en-US" sz="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6507"/>
            <a:ext cx="5630228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Segment Performance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3841194" y="152566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BLUE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793790" y="1844397"/>
            <a:ext cx="48903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60.5 (3,874 responses)</a:t>
            </a:r>
            <a:endParaRPr lang="en-US" sz="11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31562" y="1382078"/>
            <a:ext cx="2967157" cy="2967157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538" y="1828264"/>
            <a:ext cx="220504" cy="27574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946118" y="152566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CLASSIC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8946118" y="1844397"/>
            <a:ext cx="489049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55.5 (32,481 responses)</a:t>
            </a:r>
            <a:endParaRPr lang="en-US" sz="11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62" y="1382078"/>
            <a:ext cx="2967157" cy="2967157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001" y="1828264"/>
            <a:ext cx="220504" cy="27574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093518" y="2588419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SELECT</a:t>
            </a:r>
            <a:endParaRPr lang="en-US" sz="1450" dirty="0"/>
          </a:p>
        </p:txBody>
      </p:sp>
      <p:sp>
        <p:nvSpPr>
          <p:cNvPr id="12" name="Text 6"/>
          <p:cNvSpPr/>
          <p:nvPr/>
        </p:nvSpPr>
        <p:spPr>
          <a:xfrm>
            <a:off x="9093518" y="2907149"/>
            <a:ext cx="474309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54.7 (23,574 responses)</a:t>
            </a:r>
            <a:endParaRPr lang="en-US" sz="11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1562" y="1382078"/>
            <a:ext cx="2967157" cy="2967157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233" y="2727662"/>
            <a:ext cx="220504" cy="275749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946118" y="3651171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OTHER</a:t>
            </a:r>
            <a:endParaRPr lang="en-US" sz="1450" dirty="0"/>
          </a:p>
        </p:txBody>
      </p:sp>
      <p:sp>
        <p:nvSpPr>
          <p:cNvPr id="16" name="Text 8"/>
          <p:cNvSpPr/>
          <p:nvPr/>
        </p:nvSpPr>
        <p:spPr>
          <a:xfrm>
            <a:off x="8946118" y="3969901"/>
            <a:ext cx="489049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54.5 (1,889 responses)</a:t>
            </a:r>
            <a:endParaRPr lang="en-US" sz="11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1562" y="1382078"/>
            <a:ext cx="2967157" cy="2967157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4001" y="3627060"/>
            <a:ext cx="220504" cy="275749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3841194" y="3651171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CELESTIA</a:t>
            </a:r>
            <a:endParaRPr lang="en-US" sz="1450" dirty="0"/>
          </a:p>
        </p:txBody>
      </p:sp>
      <p:sp>
        <p:nvSpPr>
          <p:cNvPr id="20" name="Text 10"/>
          <p:cNvSpPr/>
          <p:nvPr/>
        </p:nvSpPr>
        <p:spPr>
          <a:xfrm>
            <a:off x="793790" y="3969901"/>
            <a:ext cx="489037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52.6 (20,634 responses)</a:t>
            </a:r>
            <a:endParaRPr lang="en-US" sz="115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31562" y="1382078"/>
            <a:ext cx="2967157" cy="2967157"/>
          </a:xfrm>
          <a:prstGeom prst="rect">
            <a:avLst/>
          </a:prstGeom>
        </p:spPr>
      </p:pic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85538" y="3627060"/>
            <a:ext cx="220504" cy="275749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3693795" y="2588419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ETERNIA</a:t>
            </a:r>
            <a:endParaRPr lang="en-US" sz="1450" dirty="0"/>
          </a:p>
        </p:txBody>
      </p:sp>
      <p:sp>
        <p:nvSpPr>
          <p:cNvPr id="24" name="Text 12"/>
          <p:cNvSpPr/>
          <p:nvPr/>
        </p:nvSpPr>
        <p:spPr>
          <a:xfrm>
            <a:off x="793790" y="2907149"/>
            <a:ext cx="474297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52.5 (73,854 responses)</a:t>
            </a:r>
            <a:endParaRPr lang="en-US" sz="1150" dirty="0"/>
          </a:p>
        </p:txBody>
      </p:sp>
      <p:pic>
        <p:nvPicPr>
          <p:cNvPr id="2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1562" y="1382078"/>
            <a:ext cx="2967157" cy="2967157"/>
          </a:xfrm>
          <a:prstGeom prst="rect">
            <a:avLst/>
          </a:prstGeom>
        </p:spPr>
      </p:pic>
      <p:pic>
        <p:nvPicPr>
          <p:cNvPr id="2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66306" y="2727662"/>
            <a:ext cx="220504" cy="275749"/>
          </a:xfrm>
          <a:prstGeom prst="rect">
            <a:avLst/>
          </a:prstGeom>
        </p:spPr>
      </p:pic>
      <p:sp>
        <p:nvSpPr>
          <p:cNvPr id="27" name="Text 13"/>
          <p:cNvSpPr/>
          <p:nvPr/>
        </p:nvSpPr>
        <p:spPr>
          <a:xfrm>
            <a:off x="793790" y="4570333"/>
            <a:ext cx="3255169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Customer Segment Trends by Quarter</a:t>
            </a:r>
            <a:endParaRPr lang="en-US" sz="1450" dirty="0"/>
          </a:p>
        </p:txBody>
      </p:sp>
      <p:sp>
        <p:nvSpPr>
          <p:cNvPr id="28" name="Shape 14"/>
          <p:cNvSpPr/>
          <p:nvPr/>
        </p:nvSpPr>
        <p:spPr>
          <a:xfrm>
            <a:off x="793790" y="5021818"/>
            <a:ext cx="13042821" cy="2581275"/>
          </a:xfrm>
          <a:prstGeom prst="roundRect">
            <a:avLst>
              <a:gd name="adj" fmla="val 85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9" name="Shape 15"/>
          <p:cNvSpPr/>
          <p:nvPr/>
        </p:nvSpPr>
        <p:spPr>
          <a:xfrm>
            <a:off x="801410" y="5029438"/>
            <a:ext cx="13031391" cy="4276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16"/>
          <p:cNvSpPr/>
          <p:nvPr/>
        </p:nvSpPr>
        <p:spPr>
          <a:xfrm>
            <a:off x="949404" y="5125403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</a:t>
            </a:r>
            <a:endParaRPr lang="en-US" sz="1150" dirty="0"/>
          </a:p>
        </p:txBody>
      </p:sp>
      <p:sp>
        <p:nvSpPr>
          <p:cNvPr id="31" name="Text 17"/>
          <p:cNvSpPr/>
          <p:nvPr/>
        </p:nvSpPr>
        <p:spPr>
          <a:xfrm>
            <a:off x="2814757" y="512540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BLUE</a:t>
            </a:r>
            <a:endParaRPr lang="en-US" sz="1150" dirty="0"/>
          </a:p>
        </p:txBody>
      </p:sp>
      <p:sp>
        <p:nvSpPr>
          <p:cNvPr id="32" name="Text 18"/>
          <p:cNvSpPr/>
          <p:nvPr/>
        </p:nvSpPr>
        <p:spPr>
          <a:xfrm>
            <a:off x="4676299" y="512540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CLASSIC</a:t>
            </a:r>
            <a:endParaRPr lang="en-US" sz="1150" dirty="0"/>
          </a:p>
        </p:txBody>
      </p:sp>
      <p:sp>
        <p:nvSpPr>
          <p:cNvPr id="33" name="Text 19"/>
          <p:cNvSpPr/>
          <p:nvPr/>
        </p:nvSpPr>
        <p:spPr>
          <a:xfrm>
            <a:off x="6537841" y="512540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</a:t>
            </a:r>
            <a:endParaRPr lang="en-US" sz="1150" dirty="0"/>
          </a:p>
        </p:txBody>
      </p:sp>
      <p:sp>
        <p:nvSpPr>
          <p:cNvPr id="34" name="Text 20"/>
          <p:cNvSpPr/>
          <p:nvPr/>
        </p:nvSpPr>
        <p:spPr>
          <a:xfrm>
            <a:off x="8399383" y="512540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OTHER</a:t>
            </a:r>
            <a:endParaRPr lang="en-US" sz="1150" dirty="0"/>
          </a:p>
        </p:txBody>
      </p:sp>
      <p:sp>
        <p:nvSpPr>
          <p:cNvPr id="35" name="Text 21"/>
          <p:cNvSpPr/>
          <p:nvPr/>
        </p:nvSpPr>
        <p:spPr>
          <a:xfrm>
            <a:off x="10260925" y="512540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CELESTIA</a:t>
            </a:r>
            <a:endParaRPr lang="en-US" sz="1150" dirty="0"/>
          </a:p>
        </p:txBody>
      </p:sp>
      <p:sp>
        <p:nvSpPr>
          <p:cNvPr id="36" name="Text 22"/>
          <p:cNvSpPr/>
          <p:nvPr/>
        </p:nvSpPr>
        <p:spPr>
          <a:xfrm>
            <a:off x="12122468" y="5125403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ETERNIA</a:t>
            </a:r>
            <a:endParaRPr lang="en-US" sz="1150" dirty="0"/>
          </a:p>
        </p:txBody>
      </p:sp>
      <p:sp>
        <p:nvSpPr>
          <p:cNvPr id="37" name="Shape 23"/>
          <p:cNvSpPr/>
          <p:nvPr/>
        </p:nvSpPr>
        <p:spPr>
          <a:xfrm>
            <a:off x="801410" y="5457111"/>
            <a:ext cx="13031391" cy="4276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8" name="Text 24"/>
          <p:cNvSpPr/>
          <p:nvPr/>
        </p:nvSpPr>
        <p:spPr>
          <a:xfrm>
            <a:off x="949404" y="5553075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2023-24</a:t>
            </a:r>
            <a:endParaRPr lang="en-US" sz="1150" dirty="0"/>
          </a:p>
        </p:txBody>
      </p:sp>
      <p:sp>
        <p:nvSpPr>
          <p:cNvPr id="39" name="Text 25"/>
          <p:cNvSpPr/>
          <p:nvPr/>
        </p:nvSpPr>
        <p:spPr>
          <a:xfrm>
            <a:off x="2814757" y="555307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63.1</a:t>
            </a:r>
            <a:endParaRPr lang="en-US" sz="1150" dirty="0"/>
          </a:p>
        </p:txBody>
      </p:sp>
      <p:sp>
        <p:nvSpPr>
          <p:cNvPr id="40" name="Text 26"/>
          <p:cNvSpPr/>
          <p:nvPr/>
        </p:nvSpPr>
        <p:spPr>
          <a:xfrm>
            <a:off x="4676299" y="555307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43.7</a:t>
            </a:r>
            <a:endParaRPr lang="en-US" sz="1150" dirty="0"/>
          </a:p>
        </p:txBody>
      </p:sp>
      <p:sp>
        <p:nvSpPr>
          <p:cNvPr id="41" name="Text 27"/>
          <p:cNvSpPr/>
          <p:nvPr/>
        </p:nvSpPr>
        <p:spPr>
          <a:xfrm>
            <a:off x="6537841" y="555307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48.9</a:t>
            </a:r>
            <a:endParaRPr lang="en-US" sz="1150" dirty="0"/>
          </a:p>
        </p:txBody>
      </p:sp>
      <p:sp>
        <p:nvSpPr>
          <p:cNvPr id="42" name="Text 28"/>
          <p:cNvSpPr/>
          <p:nvPr/>
        </p:nvSpPr>
        <p:spPr>
          <a:xfrm>
            <a:off x="8399383" y="555307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50.5</a:t>
            </a:r>
            <a:endParaRPr lang="en-US" sz="1150" dirty="0"/>
          </a:p>
        </p:txBody>
      </p:sp>
      <p:sp>
        <p:nvSpPr>
          <p:cNvPr id="43" name="Text 29"/>
          <p:cNvSpPr/>
          <p:nvPr/>
        </p:nvSpPr>
        <p:spPr>
          <a:xfrm>
            <a:off x="10260925" y="555307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46.5</a:t>
            </a:r>
            <a:endParaRPr lang="en-US" sz="1150" dirty="0"/>
          </a:p>
        </p:txBody>
      </p:sp>
      <p:sp>
        <p:nvSpPr>
          <p:cNvPr id="44" name="Text 30"/>
          <p:cNvSpPr/>
          <p:nvPr/>
        </p:nvSpPr>
        <p:spPr>
          <a:xfrm>
            <a:off x="12122468" y="5553075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47.2</a:t>
            </a:r>
            <a:endParaRPr lang="en-US" sz="1150" dirty="0"/>
          </a:p>
        </p:txBody>
      </p:sp>
      <p:sp>
        <p:nvSpPr>
          <p:cNvPr id="45" name="Shape 31"/>
          <p:cNvSpPr/>
          <p:nvPr/>
        </p:nvSpPr>
        <p:spPr>
          <a:xfrm>
            <a:off x="801410" y="5884783"/>
            <a:ext cx="13031391" cy="4276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6" name="Text 32"/>
          <p:cNvSpPr/>
          <p:nvPr/>
        </p:nvSpPr>
        <p:spPr>
          <a:xfrm>
            <a:off x="949404" y="5980748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Q4 2023-24</a:t>
            </a:r>
            <a:endParaRPr lang="en-US" sz="1150" dirty="0"/>
          </a:p>
        </p:txBody>
      </p:sp>
      <p:sp>
        <p:nvSpPr>
          <p:cNvPr id="47" name="Text 33"/>
          <p:cNvSpPr/>
          <p:nvPr/>
        </p:nvSpPr>
        <p:spPr>
          <a:xfrm>
            <a:off x="2814757" y="5980748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57.7</a:t>
            </a:r>
            <a:endParaRPr lang="en-US" sz="1150" dirty="0"/>
          </a:p>
        </p:txBody>
      </p:sp>
      <p:sp>
        <p:nvSpPr>
          <p:cNvPr id="48" name="Text 34"/>
          <p:cNvSpPr/>
          <p:nvPr/>
        </p:nvSpPr>
        <p:spPr>
          <a:xfrm>
            <a:off x="4676299" y="5980748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51.5</a:t>
            </a:r>
            <a:endParaRPr lang="en-US" sz="1150" dirty="0"/>
          </a:p>
        </p:txBody>
      </p:sp>
      <p:sp>
        <p:nvSpPr>
          <p:cNvPr id="49" name="Text 35"/>
          <p:cNvSpPr/>
          <p:nvPr/>
        </p:nvSpPr>
        <p:spPr>
          <a:xfrm>
            <a:off x="6537841" y="5980748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53.1</a:t>
            </a:r>
            <a:endParaRPr lang="en-US" sz="1150" dirty="0"/>
          </a:p>
        </p:txBody>
      </p:sp>
      <p:sp>
        <p:nvSpPr>
          <p:cNvPr id="50" name="Text 36"/>
          <p:cNvSpPr/>
          <p:nvPr/>
        </p:nvSpPr>
        <p:spPr>
          <a:xfrm>
            <a:off x="8399383" y="5980748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57.3</a:t>
            </a:r>
            <a:endParaRPr lang="en-US" sz="1150" dirty="0"/>
          </a:p>
        </p:txBody>
      </p:sp>
      <p:sp>
        <p:nvSpPr>
          <p:cNvPr id="51" name="Text 37"/>
          <p:cNvSpPr/>
          <p:nvPr/>
        </p:nvSpPr>
        <p:spPr>
          <a:xfrm>
            <a:off x="10260925" y="5980748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53.3</a:t>
            </a:r>
            <a:endParaRPr lang="en-US" sz="1150" dirty="0"/>
          </a:p>
        </p:txBody>
      </p:sp>
      <p:sp>
        <p:nvSpPr>
          <p:cNvPr id="52" name="Text 38"/>
          <p:cNvSpPr/>
          <p:nvPr/>
        </p:nvSpPr>
        <p:spPr>
          <a:xfrm>
            <a:off x="12122468" y="5980748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53.1</a:t>
            </a:r>
            <a:endParaRPr lang="en-US" sz="1150" dirty="0"/>
          </a:p>
        </p:txBody>
      </p:sp>
      <p:sp>
        <p:nvSpPr>
          <p:cNvPr id="53" name="Shape 39"/>
          <p:cNvSpPr/>
          <p:nvPr/>
        </p:nvSpPr>
        <p:spPr>
          <a:xfrm>
            <a:off x="801410" y="6312456"/>
            <a:ext cx="13031391" cy="4276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4" name="Text 40"/>
          <p:cNvSpPr/>
          <p:nvPr/>
        </p:nvSpPr>
        <p:spPr>
          <a:xfrm>
            <a:off x="949404" y="6408420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2024-25</a:t>
            </a:r>
            <a:endParaRPr lang="en-US" sz="1150" dirty="0"/>
          </a:p>
        </p:txBody>
      </p:sp>
      <p:sp>
        <p:nvSpPr>
          <p:cNvPr id="55" name="Text 41"/>
          <p:cNvSpPr/>
          <p:nvPr/>
        </p:nvSpPr>
        <p:spPr>
          <a:xfrm>
            <a:off x="2814757" y="6408420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53.3</a:t>
            </a:r>
            <a:endParaRPr lang="en-US" sz="1150" dirty="0"/>
          </a:p>
        </p:txBody>
      </p:sp>
      <p:sp>
        <p:nvSpPr>
          <p:cNvPr id="56" name="Text 42"/>
          <p:cNvSpPr/>
          <p:nvPr/>
        </p:nvSpPr>
        <p:spPr>
          <a:xfrm>
            <a:off x="4676299" y="6408420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53.5</a:t>
            </a:r>
            <a:endParaRPr lang="en-US" sz="1150" dirty="0"/>
          </a:p>
        </p:txBody>
      </p:sp>
      <p:sp>
        <p:nvSpPr>
          <p:cNvPr id="57" name="Text 43"/>
          <p:cNvSpPr/>
          <p:nvPr/>
        </p:nvSpPr>
        <p:spPr>
          <a:xfrm>
            <a:off x="6537841" y="6408420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55.5</a:t>
            </a:r>
            <a:endParaRPr lang="en-US" sz="1150" dirty="0"/>
          </a:p>
        </p:txBody>
      </p:sp>
      <p:sp>
        <p:nvSpPr>
          <p:cNvPr id="58" name="Text 44"/>
          <p:cNvSpPr/>
          <p:nvPr/>
        </p:nvSpPr>
        <p:spPr>
          <a:xfrm>
            <a:off x="8399383" y="6408420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1150" dirty="0"/>
          </a:p>
        </p:txBody>
      </p:sp>
      <p:sp>
        <p:nvSpPr>
          <p:cNvPr id="59" name="Text 45"/>
          <p:cNvSpPr/>
          <p:nvPr/>
        </p:nvSpPr>
        <p:spPr>
          <a:xfrm>
            <a:off x="10260925" y="6408420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54.3</a:t>
            </a:r>
            <a:endParaRPr lang="en-US" sz="1150" dirty="0"/>
          </a:p>
        </p:txBody>
      </p:sp>
      <p:sp>
        <p:nvSpPr>
          <p:cNvPr id="60" name="Text 46"/>
          <p:cNvSpPr/>
          <p:nvPr/>
        </p:nvSpPr>
        <p:spPr>
          <a:xfrm>
            <a:off x="12122468" y="6408420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53.6</a:t>
            </a:r>
            <a:endParaRPr lang="en-US" sz="1150" dirty="0"/>
          </a:p>
        </p:txBody>
      </p:sp>
      <p:sp>
        <p:nvSpPr>
          <p:cNvPr id="61" name="Shape 47"/>
          <p:cNvSpPr/>
          <p:nvPr/>
        </p:nvSpPr>
        <p:spPr>
          <a:xfrm>
            <a:off x="801410" y="6740128"/>
            <a:ext cx="13031391" cy="4276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2" name="Text 48"/>
          <p:cNvSpPr/>
          <p:nvPr/>
        </p:nvSpPr>
        <p:spPr>
          <a:xfrm>
            <a:off x="949404" y="6836093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2024-25</a:t>
            </a:r>
            <a:endParaRPr lang="en-US" sz="1150" dirty="0"/>
          </a:p>
        </p:txBody>
      </p:sp>
      <p:sp>
        <p:nvSpPr>
          <p:cNvPr id="63" name="Text 49"/>
          <p:cNvSpPr/>
          <p:nvPr/>
        </p:nvSpPr>
        <p:spPr>
          <a:xfrm>
            <a:off x="2814757" y="683609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62.4</a:t>
            </a:r>
            <a:endParaRPr lang="en-US" sz="1150" dirty="0"/>
          </a:p>
        </p:txBody>
      </p:sp>
      <p:sp>
        <p:nvSpPr>
          <p:cNvPr id="64" name="Text 50"/>
          <p:cNvSpPr/>
          <p:nvPr/>
        </p:nvSpPr>
        <p:spPr>
          <a:xfrm>
            <a:off x="4676299" y="683609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61.0</a:t>
            </a:r>
            <a:endParaRPr lang="en-US" sz="1150" dirty="0"/>
          </a:p>
        </p:txBody>
      </p:sp>
      <p:sp>
        <p:nvSpPr>
          <p:cNvPr id="65" name="Text 51"/>
          <p:cNvSpPr/>
          <p:nvPr/>
        </p:nvSpPr>
        <p:spPr>
          <a:xfrm>
            <a:off x="6537841" y="683609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59.8</a:t>
            </a:r>
            <a:endParaRPr lang="en-US" sz="1150" dirty="0"/>
          </a:p>
        </p:txBody>
      </p:sp>
      <p:sp>
        <p:nvSpPr>
          <p:cNvPr id="66" name="Text 52"/>
          <p:cNvSpPr/>
          <p:nvPr/>
        </p:nvSpPr>
        <p:spPr>
          <a:xfrm>
            <a:off x="8399383" y="683609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1150" dirty="0"/>
          </a:p>
        </p:txBody>
      </p:sp>
      <p:sp>
        <p:nvSpPr>
          <p:cNvPr id="67" name="Text 53"/>
          <p:cNvSpPr/>
          <p:nvPr/>
        </p:nvSpPr>
        <p:spPr>
          <a:xfrm>
            <a:off x="10260925" y="6836093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56.1</a:t>
            </a:r>
            <a:endParaRPr lang="en-US" sz="1150" dirty="0"/>
          </a:p>
        </p:txBody>
      </p:sp>
      <p:sp>
        <p:nvSpPr>
          <p:cNvPr id="68" name="Text 54"/>
          <p:cNvSpPr/>
          <p:nvPr/>
        </p:nvSpPr>
        <p:spPr>
          <a:xfrm>
            <a:off x="12122468" y="6836093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55.1</a:t>
            </a:r>
            <a:endParaRPr lang="en-US" sz="1150" dirty="0"/>
          </a:p>
        </p:txBody>
      </p:sp>
      <p:sp>
        <p:nvSpPr>
          <p:cNvPr id="69" name="Shape 55"/>
          <p:cNvSpPr/>
          <p:nvPr/>
        </p:nvSpPr>
        <p:spPr>
          <a:xfrm>
            <a:off x="801410" y="7167801"/>
            <a:ext cx="13031391" cy="4276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0" name="Text 56"/>
          <p:cNvSpPr/>
          <p:nvPr/>
        </p:nvSpPr>
        <p:spPr>
          <a:xfrm>
            <a:off x="949404" y="7263765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2024-25</a:t>
            </a:r>
            <a:endParaRPr lang="en-US" sz="1150" dirty="0"/>
          </a:p>
        </p:txBody>
      </p:sp>
      <p:sp>
        <p:nvSpPr>
          <p:cNvPr id="71" name="Text 57"/>
          <p:cNvSpPr/>
          <p:nvPr/>
        </p:nvSpPr>
        <p:spPr>
          <a:xfrm>
            <a:off x="2814757" y="726376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43.5</a:t>
            </a:r>
            <a:endParaRPr lang="en-US" sz="1150" dirty="0"/>
          </a:p>
        </p:txBody>
      </p:sp>
      <p:sp>
        <p:nvSpPr>
          <p:cNvPr id="72" name="Text 58"/>
          <p:cNvSpPr/>
          <p:nvPr/>
        </p:nvSpPr>
        <p:spPr>
          <a:xfrm>
            <a:off x="4676299" y="726376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54.3</a:t>
            </a:r>
            <a:endParaRPr lang="en-US" sz="1150" dirty="0"/>
          </a:p>
        </p:txBody>
      </p:sp>
      <p:sp>
        <p:nvSpPr>
          <p:cNvPr id="73" name="Text 59"/>
          <p:cNvSpPr/>
          <p:nvPr/>
        </p:nvSpPr>
        <p:spPr>
          <a:xfrm>
            <a:off x="6537841" y="726376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52.6</a:t>
            </a:r>
            <a:endParaRPr lang="en-US" sz="1150" dirty="0"/>
          </a:p>
        </p:txBody>
      </p:sp>
      <p:sp>
        <p:nvSpPr>
          <p:cNvPr id="74" name="Text 60"/>
          <p:cNvSpPr/>
          <p:nvPr/>
        </p:nvSpPr>
        <p:spPr>
          <a:xfrm>
            <a:off x="8399383" y="726376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1150" dirty="0"/>
          </a:p>
        </p:txBody>
      </p:sp>
      <p:sp>
        <p:nvSpPr>
          <p:cNvPr id="75" name="Text 61"/>
          <p:cNvSpPr/>
          <p:nvPr/>
        </p:nvSpPr>
        <p:spPr>
          <a:xfrm>
            <a:off x="10260925" y="7263765"/>
            <a:ext cx="15591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52.0</a:t>
            </a:r>
            <a:endParaRPr lang="en-US" sz="1150" dirty="0"/>
          </a:p>
        </p:txBody>
      </p:sp>
      <p:sp>
        <p:nvSpPr>
          <p:cNvPr id="76" name="Text 62"/>
          <p:cNvSpPr/>
          <p:nvPr/>
        </p:nvSpPr>
        <p:spPr>
          <a:xfrm>
            <a:off x="12122468" y="7263765"/>
            <a:ext cx="156293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52.5</a:t>
            </a:r>
            <a:endParaRPr lang="en-US" sz="11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784" y="588288"/>
            <a:ext cx="4886206" cy="4345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Line of Business Performance</a:t>
            </a:r>
            <a:endParaRPr lang="en-US" sz="2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784" y="1231463"/>
            <a:ext cx="695325" cy="8343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3174" y="1370528"/>
            <a:ext cx="1738312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TRAVEL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583174" y="1671161"/>
            <a:ext cx="12298442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70.7 (8,444 responses)</a:t>
            </a:r>
            <a:endParaRPr lang="en-US" sz="10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84" y="2065853"/>
            <a:ext cx="695325" cy="8343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3174" y="2204918"/>
            <a:ext cx="1738312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MOTOR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1583174" y="2505551"/>
            <a:ext cx="12298442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59.0 (106,565 responses)</a:t>
            </a:r>
            <a:endParaRPr lang="en-US" sz="10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84" y="2900243"/>
            <a:ext cx="695325" cy="8343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3174" y="3039308"/>
            <a:ext cx="1738312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PROPERTY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1583174" y="3339941"/>
            <a:ext cx="12298442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🟢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53.1 (12,309 responses)</a:t>
            </a:r>
            <a:endParaRPr lang="en-US" sz="10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84" y="3734633"/>
            <a:ext cx="695325" cy="83439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583174" y="3873698"/>
            <a:ext cx="1738312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HEALTH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1583174" y="4174331"/>
            <a:ext cx="12298442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🟡</a:t>
            </a:r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NPS 49.2 (90,629 responses)</a:t>
            </a:r>
            <a:endParaRPr lang="en-US" sz="1050" dirty="0"/>
          </a:p>
        </p:txBody>
      </p:sp>
      <p:sp>
        <p:nvSpPr>
          <p:cNvPr id="15" name="Text 9"/>
          <p:cNvSpPr/>
          <p:nvPr/>
        </p:nvSpPr>
        <p:spPr>
          <a:xfrm>
            <a:off x="748784" y="4777621"/>
            <a:ext cx="2858214" cy="2172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3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Line of Business Trends by Quarter</a:t>
            </a:r>
            <a:endParaRPr lang="en-US" sz="1350" dirty="0"/>
          </a:p>
        </p:txBody>
      </p:sp>
      <p:sp>
        <p:nvSpPr>
          <p:cNvPr id="16" name="Shape 10"/>
          <p:cNvSpPr/>
          <p:nvPr/>
        </p:nvSpPr>
        <p:spPr>
          <a:xfrm>
            <a:off x="748784" y="5203508"/>
            <a:ext cx="13132832" cy="2441258"/>
          </a:xfrm>
          <a:prstGeom prst="roundRect">
            <a:avLst>
              <a:gd name="adj" fmla="val 8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17" name="Shape 11"/>
          <p:cNvSpPr/>
          <p:nvPr/>
        </p:nvSpPr>
        <p:spPr>
          <a:xfrm>
            <a:off x="756404" y="5211128"/>
            <a:ext cx="13117592" cy="4043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2"/>
          <p:cNvSpPr/>
          <p:nvPr/>
        </p:nvSpPr>
        <p:spPr>
          <a:xfrm>
            <a:off x="895945" y="5302091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</a:t>
            </a:r>
            <a:endParaRPr lang="en-US" sz="1050" dirty="0"/>
          </a:p>
        </p:txBody>
      </p:sp>
      <p:sp>
        <p:nvSpPr>
          <p:cNvPr id="19" name="Text 13"/>
          <p:cNvSpPr/>
          <p:nvPr/>
        </p:nvSpPr>
        <p:spPr>
          <a:xfrm>
            <a:off x="3523178" y="5302091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TRAVEL</a:t>
            </a:r>
            <a:endParaRPr lang="en-US" sz="1050" dirty="0"/>
          </a:p>
        </p:txBody>
      </p:sp>
      <p:sp>
        <p:nvSpPr>
          <p:cNvPr id="20" name="Text 14"/>
          <p:cNvSpPr/>
          <p:nvPr/>
        </p:nvSpPr>
        <p:spPr>
          <a:xfrm>
            <a:off x="6146602" y="5302091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MOTOR</a:t>
            </a:r>
            <a:endParaRPr lang="en-US" sz="1050" dirty="0"/>
          </a:p>
        </p:txBody>
      </p:sp>
      <p:sp>
        <p:nvSpPr>
          <p:cNvPr id="21" name="Text 15"/>
          <p:cNvSpPr/>
          <p:nvPr/>
        </p:nvSpPr>
        <p:spPr>
          <a:xfrm>
            <a:off x="8770025" y="5302091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PROPERTY</a:t>
            </a:r>
            <a:endParaRPr lang="en-US" sz="1050" dirty="0"/>
          </a:p>
        </p:txBody>
      </p:sp>
      <p:sp>
        <p:nvSpPr>
          <p:cNvPr id="22" name="Text 16"/>
          <p:cNvSpPr/>
          <p:nvPr/>
        </p:nvSpPr>
        <p:spPr>
          <a:xfrm>
            <a:off x="11393448" y="5302091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HEALTH</a:t>
            </a:r>
            <a:endParaRPr lang="en-US" sz="1050" dirty="0"/>
          </a:p>
        </p:txBody>
      </p:sp>
      <p:sp>
        <p:nvSpPr>
          <p:cNvPr id="23" name="Shape 17"/>
          <p:cNvSpPr/>
          <p:nvPr/>
        </p:nvSpPr>
        <p:spPr>
          <a:xfrm>
            <a:off x="756404" y="5615464"/>
            <a:ext cx="13117592" cy="4043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18"/>
          <p:cNvSpPr/>
          <p:nvPr/>
        </p:nvSpPr>
        <p:spPr>
          <a:xfrm>
            <a:off x="895945" y="5706427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2023-24</a:t>
            </a:r>
            <a:endParaRPr lang="en-US" sz="1050" dirty="0"/>
          </a:p>
        </p:txBody>
      </p:sp>
      <p:sp>
        <p:nvSpPr>
          <p:cNvPr id="25" name="Text 19"/>
          <p:cNvSpPr/>
          <p:nvPr/>
        </p:nvSpPr>
        <p:spPr>
          <a:xfrm>
            <a:off x="3523178" y="5706427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66.5</a:t>
            </a:r>
            <a:endParaRPr lang="en-US" sz="1050" dirty="0"/>
          </a:p>
        </p:txBody>
      </p:sp>
      <p:sp>
        <p:nvSpPr>
          <p:cNvPr id="26" name="Text 20"/>
          <p:cNvSpPr/>
          <p:nvPr/>
        </p:nvSpPr>
        <p:spPr>
          <a:xfrm>
            <a:off x="6146602" y="5706427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53.1</a:t>
            </a:r>
            <a:endParaRPr lang="en-US" sz="1050" dirty="0"/>
          </a:p>
        </p:txBody>
      </p:sp>
      <p:sp>
        <p:nvSpPr>
          <p:cNvPr id="27" name="Text 21"/>
          <p:cNvSpPr/>
          <p:nvPr/>
        </p:nvSpPr>
        <p:spPr>
          <a:xfrm>
            <a:off x="8770025" y="5706427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49.8</a:t>
            </a:r>
            <a:endParaRPr lang="en-US" sz="1050" dirty="0"/>
          </a:p>
        </p:txBody>
      </p:sp>
      <p:sp>
        <p:nvSpPr>
          <p:cNvPr id="28" name="Text 22"/>
          <p:cNvSpPr/>
          <p:nvPr/>
        </p:nvSpPr>
        <p:spPr>
          <a:xfrm>
            <a:off x="11393448" y="5706427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43.0</a:t>
            </a:r>
            <a:endParaRPr lang="en-US" sz="1050" dirty="0"/>
          </a:p>
        </p:txBody>
      </p:sp>
      <p:sp>
        <p:nvSpPr>
          <p:cNvPr id="29" name="Shape 23"/>
          <p:cNvSpPr/>
          <p:nvPr/>
        </p:nvSpPr>
        <p:spPr>
          <a:xfrm>
            <a:off x="756404" y="6019800"/>
            <a:ext cx="13117592" cy="4043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4"/>
          <p:cNvSpPr/>
          <p:nvPr/>
        </p:nvSpPr>
        <p:spPr>
          <a:xfrm>
            <a:off x="895945" y="6110764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Q4 2023-24</a:t>
            </a:r>
            <a:endParaRPr lang="en-US" sz="1050" dirty="0"/>
          </a:p>
        </p:txBody>
      </p:sp>
      <p:sp>
        <p:nvSpPr>
          <p:cNvPr id="31" name="Text 25"/>
          <p:cNvSpPr/>
          <p:nvPr/>
        </p:nvSpPr>
        <p:spPr>
          <a:xfrm>
            <a:off x="3523178" y="6110764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72.5</a:t>
            </a:r>
            <a:endParaRPr lang="en-US" sz="1050" dirty="0"/>
          </a:p>
        </p:txBody>
      </p:sp>
      <p:sp>
        <p:nvSpPr>
          <p:cNvPr id="32" name="Text 26"/>
          <p:cNvSpPr/>
          <p:nvPr/>
        </p:nvSpPr>
        <p:spPr>
          <a:xfrm>
            <a:off x="6146602" y="6110764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59.6</a:t>
            </a:r>
            <a:endParaRPr lang="en-US" sz="1050" dirty="0"/>
          </a:p>
        </p:txBody>
      </p:sp>
      <p:sp>
        <p:nvSpPr>
          <p:cNvPr id="33" name="Text 27"/>
          <p:cNvSpPr/>
          <p:nvPr/>
        </p:nvSpPr>
        <p:spPr>
          <a:xfrm>
            <a:off x="8770025" y="6110764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57.0</a:t>
            </a:r>
            <a:endParaRPr lang="en-US" sz="1050" dirty="0"/>
          </a:p>
        </p:txBody>
      </p:sp>
      <p:sp>
        <p:nvSpPr>
          <p:cNvPr id="34" name="Text 28"/>
          <p:cNvSpPr/>
          <p:nvPr/>
        </p:nvSpPr>
        <p:spPr>
          <a:xfrm>
            <a:off x="11393448" y="6110764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51.8</a:t>
            </a:r>
            <a:endParaRPr lang="en-US" sz="1050" dirty="0"/>
          </a:p>
        </p:txBody>
      </p:sp>
      <p:sp>
        <p:nvSpPr>
          <p:cNvPr id="35" name="Shape 29"/>
          <p:cNvSpPr/>
          <p:nvPr/>
        </p:nvSpPr>
        <p:spPr>
          <a:xfrm>
            <a:off x="756404" y="6424136"/>
            <a:ext cx="13117592" cy="4043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6" name="Text 30"/>
          <p:cNvSpPr/>
          <p:nvPr/>
        </p:nvSpPr>
        <p:spPr>
          <a:xfrm>
            <a:off x="895945" y="6515100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2024-25</a:t>
            </a:r>
            <a:endParaRPr lang="en-US" sz="1050" dirty="0"/>
          </a:p>
        </p:txBody>
      </p:sp>
      <p:sp>
        <p:nvSpPr>
          <p:cNvPr id="37" name="Text 31"/>
          <p:cNvSpPr/>
          <p:nvPr/>
        </p:nvSpPr>
        <p:spPr>
          <a:xfrm>
            <a:off x="3523178" y="6515100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73.1</a:t>
            </a:r>
            <a:endParaRPr lang="en-US" sz="1050" dirty="0"/>
          </a:p>
        </p:txBody>
      </p:sp>
      <p:sp>
        <p:nvSpPr>
          <p:cNvPr id="38" name="Text 32"/>
          <p:cNvSpPr/>
          <p:nvPr/>
        </p:nvSpPr>
        <p:spPr>
          <a:xfrm>
            <a:off x="6146602" y="6515100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61.5</a:t>
            </a:r>
            <a:endParaRPr lang="en-US" sz="1050" dirty="0"/>
          </a:p>
        </p:txBody>
      </p:sp>
      <p:sp>
        <p:nvSpPr>
          <p:cNvPr id="39" name="Text 33"/>
          <p:cNvSpPr/>
          <p:nvPr/>
        </p:nvSpPr>
        <p:spPr>
          <a:xfrm>
            <a:off x="8770025" y="6515100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54.2</a:t>
            </a:r>
            <a:endParaRPr lang="en-US" sz="1050" dirty="0"/>
          </a:p>
        </p:txBody>
      </p:sp>
      <p:sp>
        <p:nvSpPr>
          <p:cNvPr id="40" name="Text 34"/>
          <p:cNvSpPr/>
          <p:nvPr/>
        </p:nvSpPr>
        <p:spPr>
          <a:xfrm>
            <a:off x="11393448" y="6515100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51.5</a:t>
            </a:r>
            <a:endParaRPr lang="en-US" sz="1050" dirty="0"/>
          </a:p>
        </p:txBody>
      </p:sp>
      <p:sp>
        <p:nvSpPr>
          <p:cNvPr id="41" name="Shape 35"/>
          <p:cNvSpPr/>
          <p:nvPr/>
        </p:nvSpPr>
        <p:spPr>
          <a:xfrm>
            <a:off x="756404" y="6828473"/>
            <a:ext cx="13117592" cy="4043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2" name="Text 36"/>
          <p:cNvSpPr/>
          <p:nvPr/>
        </p:nvSpPr>
        <p:spPr>
          <a:xfrm>
            <a:off x="895945" y="6919436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Q2 2024-25</a:t>
            </a:r>
            <a:endParaRPr lang="en-US" sz="1050" dirty="0"/>
          </a:p>
        </p:txBody>
      </p:sp>
      <p:sp>
        <p:nvSpPr>
          <p:cNvPr id="43" name="Text 37"/>
          <p:cNvSpPr/>
          <p:nvPr/>
        </p:nvSpPr>
        <p:spPr>
          <a:xfrm>
            <a:off x="3523178" y="6919436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70.3</a:t>
            </a:r>
            <a:endParaRPr lang="en-US" sz="1050" dirty="0"/>
          </a:p>
        </p:txBody>
      </p:sp>
      <p:sp>
        <p:nvSpPr>
          <p:cNvPr id="44" name="Text 38"/>
          <p:cNvSpPr/>
          <p:nvPr/>
        </p:nvSpPr>
        <p:spPr>
          <a:xfrm>
            <a:off x="6146602" y="6919436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62.8</a:t>
            </a:r>
            <a:endParaRPr lang="en-US" sz="1050" dirty="0"/>
          </a:p>
        </p:txBody>
      </p:sp>
      <p:sp>
        <p:nvSpPr>
          <p:cNvPr id="45" name="Text 39"/>
          <p:cNvSpPr/>
          <p:nvPr/>
        </p:nvSpPr>
        <p:spPr>
          <a:xfrm>
            <a:off x="8770025" y="6919436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54.5</a:t>
            </a:r>
            <a:endParaRPr lang="en-US" sz="1050" dirty="0"/>
          </a:p>
        </p:txBody>
      </p:sp>
      <p:sp>
        <p:nvSpPr>
          <p:cNvPr id="46" name="Text 40"/>
          <p:cNvSpPr/>
          <p:nvPr/>
        </p:nvSpPr>
        <p:spPr>
          <a:xfrm>
            <a:off x="11393448" y="6919436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51.5</a:t>
            </a:r>
            <a:endParaRPr lang="en-US" sz="1050" dirty="0"/>
          </a:p>
        </p:txBody>
      </p:sp>
      <p:sp>
        <p:nvSpPr>
          <p:cNvPr id="47" name="Shape 41"/>
          <p:cNvSpPr/>
          <p:nvPr/>
        </p:nvSpPr>
        <p:spPr>
          <a:xfrm>
            <a:off x="756404" y="7232809"/>
            <a:ext cx="13117592" cy="40433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8" name="Text 42"/>
          <p:cNvSpPr/>
          <p:nvPr/>
        </p:nvSpPr>
        <p:spPr>
          <a:xfrm>
            <a:off x="895945" y="7323773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Q3 2024-25</a:t>
            </a:r>
            <a:endParaRPr lang="en-US" sz="1050" dirty="0"/>
          </a:p>
        </p:txBody>
      </p:sp>
      <p:sp>
        <p:nvSpPr>
          <p:cNvPr id="49" name="Text 43"/>
          <p:cNvSpPr/>
          <p:nvPr/>
        </p:nvSpPr>
        <p:spPr>
          <a:xfrm>
            <a:off x="3523178" y="7323773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</a:t>
            </a:r>
            <a:endParaRPr lang="en-US" sz="1050" dirty="0"/>
          </a:p>
        </p:txBody>
      </p:sp>
      <p:sp>
        <p:nvSpPr>
          <p:cNvPr id="50" name="Text 44"/>
          <p:cNvSpPr/>
          <p:nvPr/>
        </p:nvSpPr>
        <p:spPr>
          <a:xfrm>
            <a:off x="6146602" y="7323773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55.5</a:t>
            </a:r>
            <a:endParaRPr lang="en-US" sz="1050" dirty="0"/>
          </a:p>
        </p:txBody>
      </p:sp>
      <p:sp>
        <p:nvSpPr>
          <p:cNvPr id="51" name="Text 45"/>
          <p:cNvSpPr/>
          <p:nvPr/>
        </p:nvSpPr>
        <p:spPr>
          <a:xfrm>
            <a:off x="8770025" y="7323773"/>
            <a:ext cx="233767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40.4</a:t>
            </a:r>
            <a:endParaRPr lang="en-US" sz="1050" dirty="0"/>
          </a:p>
        </p:txBody>
      </p:sp>
      <p:sp>
        <p:nvSpPr>
          <p:cNvPr id="52" name="Text 46"/>
          <p:cNvSpPr/>
          <p:nvPr/>
        </p:nvSpPr>
        <p:spPr>
          <a:xfrm>
            <a:off x="11393448" y="7323773"/>
            <a:ext cx="2341483" cy="222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0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47.0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2025-06-11T12:53:58Z</dcterms:created>
  <dcterms:modified xsi:type="dcterms:W3CDTF">2025-06-11T12:53:58Z</dcterms:modified>
</cp:coreProperties>
</file>