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  <p:sldId id="296" r:id="rId36"/>
    <p:sldId id="297" r:id="rId37"/>
    <p:sldId id="284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9F3AE-243A-4343-A10A-4643149AA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6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1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3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4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2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4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2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NITR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AKT/CSE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ADFA-1D37-402B-ABE1-119C8072D8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uto0"/>
          <p:cNvPicPr/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0713720" y="387826"/>
            <a:ext cx="640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13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Computer Organization and Architecture: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Basic Processing Unit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Ashok Kumar </a:t>
            </a:r>
            <a:r>
              <a:rPr lang="en-US" dirty="0" err="1" smtClean="0"/>
              <a:t>Turuk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8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Instruction execution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Pipelined organization is most effective if all instructions can be executed in the same number of steps.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Each step is carried out in a separate hardware stage.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Processor design will be illustrated using five hardware stages.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How can instruction execution be divided into five steps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What actions </a:t>
            </a:r>
            <a:r>
              <a:rPr lang="en-US" dirty="0"/>
              <a:t>involved in fetching and executing instructions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4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Load Instructions:  </a:t>
            </a: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Load R5, X(R7)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5179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Execution of this instruction involves the following actions: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Fetch </a:t>
            </a:r>
            <a:r>
              <a:rPr lang="en-US" dirty="0"/>
              <a:t>the instruction from the memory.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Increment </a:t>
            </a:r>
            <a:r>
              <a:rPr lang="en-US" dirty="0"/>
              <a:t>the program counter.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Decode </a:t>
            </a:r>
            <a:r>
              <a:rPr lang="en-US" dirty="0"/>
              <a:t>the instruction to determine the operation to be performed.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Read </a:t>
            </a:r>
            <a:r>
              <a:rPr lang="en-US" dirty="0"/>
              <a:t>register R7.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Add </a:t>
            </a:r>
            <a:r>
              <a:rPr lang="en-US" dirty="0"/>
              <a:t>the immediate value X to the contents of R7.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dirty="0"/>
              <a:t>the sum X + [R7] as the effective address of the source operand, and read </a:t>
            </a:r>
            <a:r>
              <a:rPr lang="en-US" dirty="0" smtClean="0"/>
              <a:t>the contents </a:t>
            </a:r>
            <a:r>
              <a:rPr lang="en-US" dirty="0"/>
              <a:t>of that location in the memory.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Load </a:t>
            </a:r>
            <a:r>
              <a:rPr lang="en-US" dirty="0"/>
              <a:t>the data received from the memory into the destination register, R5.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2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Load Instructions:  </a:t>
            </a: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Load R5, X(R7)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5179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US" dirty="0" smtClean="0"/>
              <a:t>etching </a:t>
            </a:r>
            <a:r>
              <a:rPr lang="en-US" dirty="0"/>
              <a:t>and executing the Load instruction above can </a:t>
            </a:r>
            <a:r>
              <a:rPr lang="en-US" dirty="0" smtClean="0"/>
              <a:t>be completed </a:t>
            </a:r>
            <a:r>
              <a:rPr lang="en-US" dirty="0"/>
              <a:t>as follows: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914400" lvl="1" indent="-457200" algn="just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Fetch </a:t>
            </a:r>
            <a:r>
              <a:rPr lang="en-US" altLang="en-US" dirty="0">
                <a:ea typeface="ＭＳ Ｐゴシック" panose="020B0600070205080204" pitchFamily="34" charset="-128"/>
              </a:rPr>
              <a:t>the instruction and increment the program counter.</a:t>
            </a:r>
          </a:p>
          <a:p>
            <a:pPr marL="914400" lvl="1" indent="-457200" algn="just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Decode the instruction and read the contents of register R7 in the register file.</a:t>
            </a:r>
          </a:p>
          <a:p>
            <a:pPr marL="914400" lvl="1" indent="-457200" algn="just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Compute the effective address.</a:t>
            </a:r>
          </a:p>
          <a:p>
            <a:pPr marL="914400" lvl="1" indent="-457200" algn="just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Read the memory source operand.</a:t>
            </a:r>
          </a:p>
          <a:p>
            <a:pPr marL="914400" lvl="1" indent="-457200" algn="just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Load the operand into the destination register, R5.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3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Arithmetic and Logic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5179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Arithmetic and logic instructions differ </a:t>
            </a:r>
            <a:r>
              <a:rPr lang="en-US" dirty="0"/>
              <a:t>from the Load instruction in two ways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There are either two source registers, or a source register and an immediate </a:t>
            </a:r>
            <a:r>
              <a:rPr lang="en-US" dirty="0" smtClean="0"/>
              <a:t>source operand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</a:t>
            </a:r>
            <a:r>
              <a:rPr lang="en-US" dirty="0"/>
              <a:t>access to memory operands is required.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Arithmetic and Logic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5179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dirty="0">
                <a:solidFill>
                  <a:srgbClr val="00B0F0"/>
                </a:solidFill>
              </a:rPr>
              <a:t>R3,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R4, </a:t>
            </a:r>
            <a:r>
              <a:rPr lang="en-US" dirty="0" smtClean="0">
                <a:solidFill>
                  <a:srgbClr val="00B050"/>
                </a:solidFill>
              </a:rPr>
              <a:t>R5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requires the following steps:</a:t>
            </a:r>
          </a:p>
          <a:p>
            <a:pPr marL="457200" lvl="1" indent="0">
              <a:buNone/>
            </a:pPr>
            <a:r>
              <a:rPr lang="en-US" dirty="0" smtClean="0"/>
              <a:t>1. </a:t>
            </a:r>
            <a:r>
              <a:rPr lang="en-US" dirty="0"/>
              <a:t>Fetch the instruction and increment the program counter.</a:t>
            </a:r>
          </a:p>
          <a:p>
            <a:pPr marL="457200" lvl="1" indent="0">
              <a:buNone/>
            </a:pPr>
            <a:r>
              <a:rPr lang="en-US" dirty="0"/>
              <a:t>2. </a:t>
            </a:r>
            <a:r>
              <a:rPr lang="en-US" dirty="0" smtClean="0"/>
              <a:t>Decode </a:t>
            </a:r>
            <a:r>
              <a:rPr lang="en-US" dirty="0"/>
              <a:t>the instruction and read the contents of source registers R4 and R5.</a:t>
            </a:r>
          </a:p>
          <a:p>
            <a:pPr marL="457200" lvl="1" indent="0">
              <a:buNone/>
            </a:pPr>
            <a:r>
              <a:rPr lang="pt-BR" dirty="0"/>
              <a:t>3. Compute the sum [R4] + [R5].</a:t>
            </a:r>
          </a:p>
          <a:p>
            <a:pPr marL="457200" lvl="1" indent="0">
              <a:buNone/>
            </a:pPr>
            <a:r>
              <a:rPr lang="en-US" dirty="0"/>
              <a:t>4. Load the result into the destination register, R3.</a:t>
            </a:r>
            <a:endParaRPr lang="en-US" altLang="en-US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7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Arithmetic and Logic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5179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dirty="0">
                <a:solidFill>
                  <a:srgbClr val="00B0F0"/>
                </a:solidFill>
              </a:rPr>
              <a:t>R3,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R4, </a:t>
            </a:r>
            <a:r>
              <a:rPr lang="en-US" dirty="0" smtClean="0">
                <a:solidFill>
                  <a:srgbClr val="00B050"/>
                </a:solidFill>
              </a:rPr>
              <a:t>R5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B050"/>
              </a:solidFill>
            </a:endParaRPr>
          </a:p>
          <a:p>
            <a:pPr marL="914400" lvl="1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Fetch the instruction and increment the program counter.</a:t>
            </a:r>
          </a:p>
          <a:p>
            <a:pPr marL="914400" lvl="1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Decode the instruction and read registers R4 and R5.</a:t>
            </a:r>
          </a:p>
          <a:p>
            <a:pPr marL="914400" lvl="1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Compute the sum [R4]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[R5].</a:t>
            </a:r>
          </a:p>
          <a:p>
            <a:pPr marL="914400" lvl="1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No action.</a:t>
            </a:r>
          </a:p>
          <a:p>
            <a:pPr marL="914400" lvl="1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Load the result into the destination register, R3.</a:t>
            </a:r>
          </a:p>
          <a:p>
            <a:pPr marL="457200" indent="-457200"/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Stage 4 (memory access) is not involved in this instruction.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Arithmetic and Logic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5179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dirty="0">
                <a:solidFill>
                  <a:srgbClr val="00B0F0"/>
                </a:solidFill>
              </a:rPr>
              <a:t>R3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R4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#1000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B050"/>
              </a:solidFill>
            </a:endParaRPr>
          </a:p>
          <a:p>
            <a:pPr marL="914400" lvl="1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Fetch the instruction and increment the program counter.</a:t>
            </a:r>
          </a:p>
          <a:p>
            <a:pPr marL="914400" lvl="1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Decode the instruction and read registers R4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914400" lvl="1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Compute the sum [R4]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1000.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914400" lvl="1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No action.</a:t>
            </a:r>
          </a:p>
          <a:p>
            <a:pPr marL="914400" lvl="1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Load the result into the destination register, R3.</a:t>
            </a:r>
          </a:p>
          <a:p>
            <a:pPr marL="457200" indent="-457200"/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Stage 4 (memory access) is not involved in this instruction.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7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5179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dirty="0">
                <a:solidFill>
                  <a:srgbClr val="00B0F0"/>
                </a:solidFill>
              </a:rPr>
              <a:t>R6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X(R8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Fetch the instruction and increment the program counter.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Decode </a:t>
            </a:r>
            <a:r>
              <a:rPr lang="en-US" dirty="0"/>
              <a:t>the instruction and read registers R6 and R8.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the effective address X + [R8].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Store </a:t>
            </a:r>
            <a:r>
              <a:rPr lang="en-US" dirty="0"/>
              <a:t>the contents of register R6 into memory location X + [R8].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/>
              <a:t>action</a:t>
            </a:r>
            <a:endParaRPr lang="en-US" altLang="en-US" i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5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Summary – Actions to implement an instruction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Fetch an instruction and increment the program counter.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Decode the instruction and read registers from the register ﬁle. 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Perform an ALU operation. 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Read or write memory data if the instruction involves a memory operand. 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Write the result into the destination register.  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This sequence determines the hardware stages needed.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2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Hardware </a:t>
            </a:r>
            <a:r>
              <a:rPr lang="en-US" b="1" dirty="0" smtClean="0">
                <a:solidFill>
                  <a:srgbClr val="FF0000"/>
                </a:solidFill>
              </a:rPr>
              <a:t>Components: </a:t>
            </a:r>
            <a:r>
              <a:rPr lang="en-US" b="1" dirty="0">
                <a:solidFill>
                  <a:srgbClr val="FF0000"/>
                </a:solidFill>
              </a:rPr>
              <a:t>Register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9274" cy="2276112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2-port register file </a:t>
            </a:r>
            <a:r>
              <a:rPr lang="en-US" altLang="en-US" dirty="0">
                <a:ea typeface="ＭＳ Ｐゴシック" panose="020B0600070205080204" pitchFamily="34" charset="-128"/>
              </a:rPr>
              <a:t>is needed to read the two source registers at the same time.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It may be implemented using a 2-port memory.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690688"/>
            <a:ext cx="4533900" cy="42672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7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Basic Processing Unit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Chapter 5: </a:t>
            </a:r>
            <a:r>
              <a:rPr lang="en-US" sz="2400" dirty="0" err="1"/>
              <a:t>Hamacher</a:t>
            </a:r>
            <a:r>
              <a:rPr lang="en-US" sz="2400" dirty="0"/>
              <a:t> 6</a:t>
            </a:r>
            <a:r>
              <a:rPr lang="en-US" sz="2400" baseline="30000" dirty="0"/>
              <a:t>th</a:t>
            </a:r>
            <a:r>
              <a:rPr lang="en-US" sz="2400" dirty="0"/>
              <a:t> 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Hardware </a:t>
            </a:r>
            <a:r>
              <a:rPr lang="en-US" b="1" dirty="0" smtClean="0">
                <a:solidFill>
                  <a:srgbClr val="FF0000"/>
                </a:solidFill>
              </a:rPr>
              <a:t>Components: </a:t>
            </a:r>
            <a:r>
              <a:rPr lang="en-US" b="1" dirty="0">
                <a:solidFill>
                  <a:srgbClr val="FF0000"/>
                </a:solidFill>
              </a:rPr>
              <a:t>Register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9274" cy="2276112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Using two single-ported memory blocks.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39" y="1816894"/>
            <a:ext cx="5308600" cy="441325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Hardware </a:t>
            </a:r>
            <a:r>
              <a:rPr lang="en-US" b="1" dirty="0" smtClean="0">
                <a:solidFill>
                  <a:srgbClr val="FF0000"/>
                </a:solidFill>
              </a:rPr>
              <a:t>Components: </a:t>
            </a:r>
            <a:r>
              <a:rPr lang="en-US" b="1" dirty="0">
                <a:solidFill>
                  <a:srgbClr val="FF0000"/>
                </a:solidFill>
              </a:rPr>
              <a:t>ALU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9274" cy="4530724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Both source operands and the destination location are in the  register file.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[RA] and [RB] denote values of registers that are identified by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addresses A and B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new [RC] denotes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the result </a:t>
            </a:r>
            <a:r>
              <a:rPr lang="en-US" altLang="en-US" dirty="0">
                <a:ea typeface="ＭＳ Ｐゴシック" panose="020B0600070205080204" pitchFamily="34" charset="-128"/>
              </a:rPr>
              <a:t>that is stored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to the </a:t>
            </a:r>
            <a:r>
              <a:rPr lang="en-US" altLang="en-US" dirty="0">
                <a:ea typeface="ＭＳ Ｐゴシック" panose="020B0600070205080204" pitchFamily="34" charset="-128"/>
              </a:rPr>
              <a:t>register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identified by </a:t>
            </a:r>
            <a:r>
              <a:rPr lang="en-US" altLang="en-US" dirty="0">
                <a:ea typeface="ＭＳ Ｐゴシック" panose="020B0600070205080204" pitchFamily="34" charset="-128"/>
              </a:rPr>
              <a:t>address C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952" y="1267096"/>
            <a:ext cx="4694237" cy="508925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030907" y="3407366"/>
            <a:ext cx="3294063" cy="1487487"/>
            <a:chOff x="4235450" y="3328988"/>
            <a:chExt cx="3294063" cy="1487487"/>
          </a:xfrm>
        </p:grpSpPr>
        <p:cxnSp>
          <p:nvCxnSpPr>
            <p:cNvPr id="10" name="Straight Arrow Connector 10"/>
            <p:cNvCxnSpPr>
              <a:cxnSpLocks noChangeShapeType="1"/>
            </p:cNvCxnSpPr>
            <p:nvPr/>
          </p:nvCxnSpPr>
          <p:spPr bwMode="auto">
            <a:xfrm rot="5400000">
              <a:off x="6452394" y="3555207"/>
              <a:ext cx="390525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" name="Group 10"/>
            <p:cNvGrpSpPr/>
            <p:nvPr/>
          </p:nvGrpSpPr>
          <p:grpSpPr>
            <a:xfrm>
              <a:off x="4235450" y="3360738"/>
              <a:ext cx="3294063" cy="1455737"/>
              <a:chOff x="4235450" y="3360738"/>
              <a:chExt cx="3294063" cy="1455737"/>
            </a:xfrm>
          </p:grpSpPr>
          <p:cxnSp>
            <p:nvCxnSpPr>
              <p:cNvPr id="13" name="Straight Arrow Connector 8"/>
              <p:cNvCxnSpPr>
                <a:cxnSpLocks noChangeShapeType="1"/>
              </p:cNvCxnSpPr>
              <p:nvPr/>
            </p:nvCxnSpPr>
            <p:spPr bwMode="auto">
              <a:xfrm rot="5400000">
                <a:off x="5350669" y="4225131"/>
                <a:ext cx="952500" cy="1588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Straight Arrow Connector 12"/>
              <p:cNvCxnSpPr>
                <a:cxnSpLocks noChangeShapeType="1"/>
              </p:cNvCxnSpPr>
              <p:nvPr/>
            </p:nvCxnSpPr>
            <p:spPr bwMode="auto">
              <a:xfrm rot="5400000">
                <a:off x="7332663" y="4619625"/>
                <a:ext cx="392112" cy="1588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Arrow Connector 1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75050" y="4025901"/>
                <a:ext cx="1341437" cy="1111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Box 16"/>
              <p:cNvSpPr txBox="1">
                <a:spLocks noChangeArrowheads="1"/>
              </p:cNvSpPr>
              <p:nvPr/>
            </p:nvSpPr>
            <p:spPr bwMode="auto">
              <a:xfrm>
                <a:off x="5807075" y="4003675"/>
                <a:ext cx="49688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400"/>
                  <a:t>[RA]</a:t>
                </a:r>
              </a:p>
            </p:txBody>
          </p:sp>
          <p:sp>
            <p:nvSpPr>
              <p:cNvPr id="17" name="TextBox 17"/>
              <p:cNvSpPr txBox="1">
                <a:spLocks noChangeArrowheads="1"/>
              </p:cNvSpPr>
              <p:nvPr/>
            </p:nvSpPr>
            <p:spPr bwMode="auto">
              <a:xfrm>
                <a:off x="4235450" y="3843338"/>
                <a:ext cx="8382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400"/>
                  <a:t>new [RC]</a:t>
                </a:r>
              </a:p>
            </p:txBody>
          </p:sp>
        </p:grpSp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6188075" y="3328988"/>
              <a:ext cx="4905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80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/>
                <a:t>[RB]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4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Hardware </a:t>
            </a:r>
            <a:r>
              <a:rPr lang="en-US" b="1" dirty="0" smtClean="0">
                <a:solidFill>
                  <a:srgbClr val="FF0000"/>
                </a:solidFill>
              </a:rPr>
              <a:t>Components: </a:t>
            </a:r>
            <a:r>
              <a:rPr lang="en-US" b="1" dirty="0">
                <a:solidFill>
                  <a:srgbClr val="FF0000"/>
                </a:solidFill>
              </a:rPr>
              <a:t>ALU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9274" cy="4530724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One of the source operands is the immediate value in the IR.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22</a:t>
            </a:fld>
            <a:endParaRPr lang="en-US" dirty="0"/>
          </a:p>
        </p:txBody>
      </p:sp>
      <p:pic>
        <p:nvPicPr>
          <p:cNvPr id="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384662"/>
            <a:ext cx="4694237" cy="49716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6852791" y="3365592"/>
            <a:ext cx="3779837" cy="1557338"/>
            <a:chOff x="4240213" y="3248025"/>
            <a:chExt cx="3779837" cy="1557338"/>
          </a:xfrm>
        </p:grpSpPr>
        <p:cxnSp>
          <p:nvCxnSpPr>
            <p:cNvPr id="20" name="Straight Arrow Connector 8"/>
            <p:cNvCxnSpPr>
              <a:cxnSpLocks noChangeShapeType="1"/>
            </p:cNvCxnSpPr>
            <p:nvPr/>
          </p:nvCxnSpPr>
          <p:spPr bwMode="auto">
            <a:xfrm rot="5400000">
              <a:off x="5350669" y="4328319"/>
              <a:ext cx="9525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10"/>
            <p:cNvCxnSpPr>
              <a:cxnSpLocks noChangeShapeType="1"/>
            </p:cNvCxnSpPr>
            <p:nvPr/>
          </p:nvCxnSpPr>
          <p:spPr bwMode="auto">
            <a:xfrm rot="5400000">
              <a:off x="7823994" y="3623469"/>
              <a:ext cx="390525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7333456" y="4510882"/>
              <a:ext cx="390525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3575050" y="3913188"/>
              <a:ext cx="1341438" cy="1111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9"/>
            <p:cNvSpPr txBox="1">
              <a:spLocks noChangeArrowheads="1"/>
            </p:cNvSpPr>
            <p:nvPr/>
          </p:nvSpPr>
          <p:spPr bwMode="auto">
            <a:xfrm>
              <a:off x="5807075" y="4086225"/>
              <a:ext cx="4968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80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/>
                <a:t>[RA]</a:t>
              </a: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>
              <a:off x="4244975" y="3698875"/>
              <a:ext cx="838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80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/>
                <a:t>new [RC]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0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Hardware Components: </a:t>
            </a:r>
            <a:r>
              <a:rPr lang="en-US" b="1" dirty="0" err="1">
                <a:solidFill>
                  <a:srgbClr val="FF0000"/>
                </a:solidFill>
              </a:rPr>
              <a:t>Datapath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Instruction processing consists of two phases: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fetch </a:t>
            </a:r>
            <a:r>
              <a:rPr lang="en-US" dirty="0"/>
              <a:t>phase and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execution </a:t>
            </a:r>
            <a:r>
              <a:rPr lang="en-US" dirty="0"/>
              <a:t>phase.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Divide </a:t>
            </a:r>
            <a:r>
              <a:rPr lang="en-US" dirty="0"/>
              <a:t>the processor hardware into two corresponding sections.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One section fetches </a:t>
            </a:r>
            <a:r>
              <a:rPr lang="en-US" dirty="0"/>
              <a:t>instructions </a:t>
            </a:r>
            <a:r>
              <a:rPr lang="en-US" dirty="0" smtClean="0"/>
              <a:t>(</a:t>
            </a:r>
            <a:r>
              <a:rPr lang="en-US" dirty="0"/>
              <a:t>also responsible for decoding them and for generating the control signals that cause appropriate actions to take place in the execution </a:t>
            </a:r>
            <a:r>
              <a:rPr lang="en-US" dirty="0" smtClean="0"/>
              <a:t>section) and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other executes </a:t>
            </a:r>
            <a:r>
              <a:rPr lang="en-US" dirty="0" smtClean="0"/>
              <a:t>them (The </a:t>
            </a:r>
            <a:r>
              <a:rPr lang="en-US" dirty="0"/>
              <a:t>execution section reads the data </a:t>
            </a:r>
            <a:r>
              <a:rPr lang="en-US" dirty="0" smtClean="0"/>
              <a:t>operands specified </a:t>
            </a:r>
            <a:r>
              <a:rPr lang="en-US" dirty="0"/>
              <a:t>in an instruction, performs the required computations, and stores the </a:t>
            </a:r>
            <a:r>
              <a:rPr lang="en-US" dirty="0" smtClean="0"/>
              <a:t>results)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1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Hardware Components: </a:t>
            </a:r>
            <a:r>
              <a:rPr lang="en-US" b="1" dirty="0" err="1">
                <a:solidFill>
                  <a:srgbClr val="FF0000"/>
                </a:solidFill>
              </a:rPr>
              <a:t>Datapath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5079274" cy="4880246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Instruction processing moves from stage to stage in every clock cycle, starting with fetch.</a:t>
            </a:r>
          </a:p>
          <a:p>
            <a:pPr algn="just">
              <a:spcBef>
                <a:spcPts val="1200"/>
              </a:spcBef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The instruction is decoded and the source registers are read in stage 2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Computation takes place in the ALU in stage 3.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24</a:t>
            </a:fld>
            <a:endParaRPr lang="en-US" dirty="0"/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35" y="1332410"/>
            <a:ext cx="3870325" cy="502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2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Hardware Components: </a:t>
            </a:r>
            <a:r>
              <a:rPr lang="en-US" b="1" dirty="0" err="1">
                <a:solidFill>
                  <a:srgbClr val="FF0000"/>
                </a:solidFill>
              </a:rPr>
              <a:t>Datapath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5079274" cy="4880246"/>
          </a:xfrm>
          <a:ln w="285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algn="just">
              <a:spcAft>
                <a:spcPts val="4400"/>
              </a:spcAft>
              <a:buFont typeface="Wingdings" panose="05000000000000000000" pitchFamily="2" charset="2"/>
              <a:buChar char="§"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algn="just">
              <a:spcAft>
                <a:spcPts val="4400"/>
              </a:spcAft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just">
              <a:spcAft>
                <a:spcPts val="440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 memory operation is involved, it takes place in stage 4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The result of the instruction is stored in the destination register in stage 5.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14" y="1476103"/>
            <a:ext cx="3851275" cy="488659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3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Hardware Components: </a:t>
            </a:r>
            <a:r>
              <a:rPr lang="en-US" b="1" dirty="0" err="1">
                <a:solidFill>
                  <a:srgbClr val="FF0000"/>
                </a:solidFill>
              </a:rPr>
              <a:t>Datapath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3"/>
            <a:ext cx="5079274" cy="5246006"/>
          </a:xfrm>
          <a:ln w="285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Register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file, used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 stages 2 and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Inter-stage registers RA, RB, RZ, RY needed to carry data from one stage to the next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ALU stage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Memory stage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Final stage to store result</a:t>
            </a:r>
            <a:br>
              <a:rPr lang="en-US" altLang="en-US" dirty="0">
                <a:solidFill>
                  <a:srgbClr val="7030A0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to the register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26</a:t>
            </a:fld>
            <a:endParaRPr lang="en-US" dirty="0"/>
          </a:p>
        </p:txBody>
      </p:sp>
      <p:pic>
        <p:nvPicPr>
          <p:cNvPr id="1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52" y="1110343"/>
            <a:ext cx="4195444" cy="5246006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7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Hardware Components: </a:t>
            </a:r>
            <a:r>
              <a:rPr lang="en-US" b="1" dirty="0" err="1" smtClean="0">
                <a:solidFill>
                  <a:srgbClr val="FF0000"/>
                </a:solidFill>
              </a:rPr>
              <a:t>Datapath</a:t>
            </a:r>
            <a:r>
              <a:rPr lang="en-US" b="1" dirty="0" smtClean="0">
                <a:solidFill>
                  <a:srgbClr val="FF0000"/>
                </a:solidFill>
              </a:rPr>
              <a:t> (Register File)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79"/>
            <a:ext cx="5079274" cy="3827145"/>
          </a:xfrm>
          <a:ln w="285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Address inputs are connected to the corresponding fields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 IR.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Source registers are read in stage 2; their contents are stored in RA and RB.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In stage 5, the result of the instruction is stored in the destination register selected by address 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1554480"/>
            <a:ext cx="4702175" cy="382714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1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7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Hardware Components: </a:t>
            </a:r>
            <a:r>
              <a:rPr lang="en-US" b="1" dirty="0" err="1" smtClean="0">
                <a:solidFill>
                  <a:srgbClr val="FF0000"/>
                </a:solidFill>
              </a:rPr>
              <a:t>Datapath</a:t>
            </a:r>
            <a:r>
              <a:rPr lang="en-US" b="1" dirty="0" smtClean="0">
                <a:solidFill>
                  <a:srgbClr val="FF0000"/>
                </a:solidFill>
              </a:rPr>
              <a:t> (ALU)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79"/>
            <a:ext cx="5079274" cy="3827145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ALU performs calculation specified by the instruction.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Multiplexer </a:t>
            </a:r>
            <a:r>
              <a:rPr lang="en-US" altLang="en-US" dirty="0" err="1">
                <a:ea typeface="ＭＳ Ｐゴシック" panose="020B0600070205080204" pitchFamily="34" charset="-128"/>
              </a:rPr>
              <a:t>MuxB</a:t>
            </a:r>
            <a:r>
              <a:rPr lang="en-US" altLang="en-US" dirty="0">
                <a:ea typeface="ＭＳ Ｐゴシック" panose="020B0600070205080204" pitchFamily="34" charset="-128"/>
              </a:rPr>
              <a:t> selects either RB or the Immediate field of IR.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Results stored in RZ.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Data to be written in the memory are transferred from RB to 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3" y="1384663"/>
            <a:ext cx="4679541" cy="476794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7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Hardware Components: </a:t>
            </a:r>
            <a:r>
              <a:rPr lang="en-US" b="1" dirty="0" err="1" smtClean="0">
                <a:solidFill>
                  <a:srgbClr val="FF0000"/>
                </a:solidFill>
              </a:rPr>
              <a:t>Datapath</a:t>
            </a:r>
            <a:r>
              <a:rPr lang="en-US" b="1" dirty="0" smtClean="0">
                <a:solidFill>
                  <a:srgbClr val="FF0000"/>
                </a:solidFill>
              </a:rPr>
              <a:t> (ALU)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79"/>
            <a:ext cx="5079274" cy="4402184"/>
          </a:xfrm>
          <a:ln w="285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For a memory instruction, RZ provides memory address,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MuxY</a:t>
            </a:r>
            <a:r>
              <a:rPr lang="en-US" altLang="en-US" dirty="0">
                <a:ea typeface="ＭＳ Ｐゴシック" panose="020B0600070205080204" pitchFamily="34" charset="-128"/>
              </a:rPr>
              <a:t> selects read data to be placed in RY.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RM provides data for a memory write operation.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For a calculation instruction, </a:t>
            </a:r>
            <a:r>
              <a:rPr lang="en-US" altLang="en-US" dirty="0" err="1">
                <a:ea typeface="ＭＳ Ｐゴシック" panose="020B0600070205080204" pitchFamily="34" charset="-128"/>
              </a:rPr>
              <a:t>MuxY</a:t>
            </a:r>
            <a:r>
              <a:rPr lang="en-US" altLang="en-US" dirty="0">
                <a:ea typeface="ＭＳ Ｐゴシック" panose="020B0600070205080204" pitchFamily="34" charset="-128"/>
              </a:rPr>
              <a:t> selects [RZ] to be placed in RY.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Input 2 of </a:t>
            </a:r>
            <a:r>
              <a:rPr lang="en-US" altLang="en-US" dirty="0" err="1">
                <a:ea typeface="ＭＳ Ｐゴシック" panose="020B0600070205080204" pitchFamily="34" charset="-128"/>
              </a:rPr>
              <a:t>MuxY</a:t>
            </a:r>
            <a:r>
              <a:rPr lang="en-US" altLang="en-US" dirty="0">
                <a:ea typeface="ＭＳ Ｐゴシック" panose="020B0600070205080204" pitchFamily="34" charset="-128"/>
              </a:rPr>
              <a:t> is used in subroutine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06" y="1554479"/>
            <a:ext cx="4545012" cy="440218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9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Basic Processing Unit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processor</a:t>
            </a:r>
            <a:r>
              <a:rPr lang="en-US" altLang="en-US" dirty="0">
                <a:ea typeface="ＭＳ Ｐゴシック" panose="020B0600070205080204" pitchFamily="34" charset="-128"/>
              </a:rPr>
              <a:t> is responsible for reading program instructions from the computer’s memory and executing them.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It fetches one instruction at a time.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It decodes (interprets) the instruction.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Then, it carries out the actions specified.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7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Hardware Components: Instruction Fetch Section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79"/>
            <a:ext cx="5079274" cy="4402184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ea typeface="ＭＳ Ｐゴシック" panose="020B0600070205080204" pitchFamily="34" charset="-128"/>
              </a:rPr>
              <a:t>MuxMA</a:t>
            </a:r>
            <a:r>
              <a:rPr lang="en-US" altLang="en-US" dirty="0">
                <a:ea typeface="ＭＳ Ｐゴシック" panose="020B0600070205080204" pitchFamily="34" charset="-128"/>
              </a:rPr>
              <a:t> selects the PC when fetching instructions.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The Instruction address generator increments the PC after fetching an instruction.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It also generates branch and subroutine addresses.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ea typeface="ＭＳ Ｐゴシック" panose="020B0600070205080204" pitchFamily="34" charset="-128"/>
              </a:rPr>
              <a:t>MuxMA</a:t>
            </a:r>
            <a:r>
              <a:rPr lang="en-US" altLang="en-US" dirty="0">
                <a:ea typeface="ＭＳ Ｐゴシック" panose="020B0600070205080204" pitchFamily="34" charset="-128"/>
              </a:rPr>
              <a:t> selects RZ when reading/writing data operands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30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4479"/>
            <a:ext cx="5516880" cy="440218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2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7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Hardware Components: Instruction Fetch Section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79"/>
            <a:ext cx="5079274" cy="4402184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When an instruction is read, it is placed in IR.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The control circuitry decodes the instruction.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It generates the control signals that drive all units.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The Immediate block extends the immediate operand to 32 bits, according to the type of instruction.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31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4479"/>
            <a:ext cx="5516880" cy="440218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374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7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Hardware Components: Instruction Fetch Section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79"/>
            <a:ext cx="3642360" cy="4101738"/>
          </a:xfrm>
          <a:ln w="28575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Connections to registers RY and RA are used to support subroutine call and return instructions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Register PC-Temp is needed </a:t>
            </a:r>
            <a:r>
              <a:rPr lang="en-US" dirty="0" smtClean="0"/>
              <a:t>to hold </a:t>
            </a:r>
            <a:r>
              <a:rPr lang="en-US" dirty="0"/>
              <a:t>the contents of the PC temporarily during the process of saving the subroutine </a:t>
            </a:r>
            <a:r>
              <a:rPr lang="en-US" dirty="0" smtClean="0"/>
              <a:t>or interrupt </a:t>
            </a:r>
            <a:r>
              <a:rPr lang="en-US" dirty="0"/>
              <a:t>return address.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06" y="1250907"/>
            <a:ext cx="6270625" cy="48625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Instruction </a:t>
            </a:r>
            <a:r>
              <a:rPr lang="en-US" b="1" dirty="0" smtClean="0">
                <a:solidFill>
                  <a:srgbClr val="FF0000"/>
                </a:solidFill>
              </a:rPr>
              <a:t>Encoding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2" descr="C:\Documents and Settings\nmanjiki\My Documents\HAMACHER_6TH_EDITION\CORG6_SLIDES\chap2\3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79" y="1280161"/>
            <a:ext cx="8221663" cy="507619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Instruction Fetch and Execution Steps: 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Add  R3, R4, R5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15963" y="1763238"/>
            <a:ext cx="5340350" cy="4509949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Memory address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[PC], Read memory, IR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Memory data, PC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[PC]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4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Decode instruction,</a:t>
            </a:r>
            <a:br>
              <a:rPr lang="en-US" altLang="en-US" sz="2400" dirty="0" smtClean="0">
                <a:ea typeface="ＭＳ Ｐゴシック" panose="020B0600070205080204" pitchFamily="34" charset="-128"/>
              </a:rPr>
            </a:br>
            <a:r>
              <a:rPr lang="en-US" altLang="en-US" sz="2400" dirty="0" smtClean="0">
                <a:ea typeface="ＭＳ Ｐゴシック" panose="020B0600070205080204" pitchFamily="34" charset="-128"/>
              </a:rPr>
              <a:t>RA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[R4], RB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[R5]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RZ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[RA]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[RB]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RY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[RZ]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R3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[RY]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929187"/>
            <a:ext cx="3600450" cy="5416550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677" name="Elbow Connector 5"/>
          <p:cNvCxnSpPr>
            <a:cxnSpLocks noChangeShapeType="1"/>
          </p:cNvCxnSpPr>
          <p:nvPr/>
        </p:nvCxnSpPr>
        <p:spPr bwMode="auto">
          <a:xfrm rot="16200000" flipH="1">
            <a:off x="8268495" y="2035970"/>
            <a:ext cx="263525" cy="3222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Elbow Connector 6"/>
          <p:cNvCxnSpPr>
            <a:cxnSpLocks noChangeShapeType="1"/>
          </p:cNvCxnSpPr>
          <p:nvPr/>
        </p:nvCxnSpPr>
        <p:spPr bwMode="auto">
          <a:xfrm rot="5400000">
            <a:off x="7552532" y="2043907"/>
            <a:ext cx="287337" cy="3238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Elbow Connector 8"/>
          <p:cNvCxnSpPr>
            <a:cxnSpLocks noChangeShapeType="1"/>
          </p:cNvCxnSpPr>
          <p:nvPr/>
        </p:nvCxnSpPr>
        <p:spPr bwMode="auto">
          <a:xfrm rot="5400000">
            <a:off x="7858920" y="2947195"/>
            <a:ext cx="1152525" cy="252413"/>
          </a:xfrm>
          <a:prstGeom prst="bentConnector3">
            <a:avLst>
              <a:gd name="adj1" fmla="val 22074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Elbow Connector 12"/>
          <p:cNvCxnSpPr>
            <a:cxnSpLocks noChangeShapeType="1"/>
          </p:cNvCxnSpPr>
          <p:nvPr/>
        </p:nvCxnSpPr>
        <p:spPr bwMode="auto">
          <a:xfrm rot="16200000" flipH="1">
            <a:off x="7084220" y="2947195"/>
            <a:ext cx="1152525" cy="25241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Straight Arrow Connector 14"/>
          <p:cNvCxnSpPr>
            <a:cxnSpLocks noChangeShapeType="1"/>
          </p:cNvCxnSpPr>
          <p:nvPr/>
        </p:nvCxnSpPr>
        <p:spPr bwMode="auto">
          <a:xfrm rot="5400000">
            <a:off x="7857332" y="4260057"/>
            <a:ext cx="180975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Elbow Connector 16"/>
          <p:cNvCxnSpPr>
            <a:cxnSpLocks noChangeShapeType="1"/>
          </p:cNvCxnSpPr>
          <p:nvPr/>
        </p:nvCxnSpPr>
        <p:spPr bwMode="auto">
          <a:xfrm rot="5400000">
            <a:off x="7427119" y="4971256"/>
            <a:ext cx="952500" cy="9048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Elbow Connector 18"/>
          <p:cNvCxnSpPr>
            <a:cxnSpLocks noChangeShapeType="1"/>
          </p:cNvCxnSpPr>
          <p:nvPr/>
        </p:nvCxnSpPr>
        <p:spPr bwMode="auto">
          <a:xfrm rot="16200000" flipV="1">
            <a:off x="4868864" y="3027364"/>
            <a:ext cx="5184775" cy="974725"/>
          </a:xfrm>
          <a:prstGeom prst="bentConnector3">
            <a:avLst>
              <a:gd name="adj1" fmla="val -5019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Elbow Connector 23"/>
          <p:cNvCxnSpPr>
            <a:cxnSpLocks noChangeShapeType="1"/>
          </p:cNvCxnSpPr>
          <p:nvPr/>
        </p:nvCxnSpPr>
        <p:spPr bwMode="auto">
          <a:xfrm rot="16200000" flipH="1">
            <a:off x="7355682" y="540545"/>
            <a:ext cx="244475" cy="1008062"/>
          </a:xfrm>
          <a:prstGeom prst="bentConnector3">
            <a:avLst>
              <a:gd name="adj1" fmla="val 2472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444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Instruction Fetch and Execution Steps: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Load R5, X(R7)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92526" y="1668464"/>
            <a:ext cx="5032806" cy="4716462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Memory address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[PC],</a:t>
            </a:r>
            <a:br>
              <a:rPr lang="en-US" altLang="en-US" sz="2400" dirty="0" smtClean="0">
                <a:ea typeface="ＭＳ Ｐゴシック" panose="020B0600070205080204" pitchFamily="34" charset="-128"/>
              </a:rPr>
            </a:br>
            <a:r>
              <a:rPr lang="en-US" altLang="en-US" sz="2400" dirty="0" smtClean="0">
                <a:ea typeface="ＭＳ Ｐゴシック" panose="020B0600070205080204" pitchFamily="34" charset="-128"/>
              </a:rPr>
              <a:t>Read memory, IR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Memory data, PC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[PC]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4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Decode instruction, RA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[R7]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RZ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[RA]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Immediate value X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Memory address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[RZ], Read memory, RY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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Memory data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R5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[RY]</a:t>
            </a: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968375"/>
            <a:ext cx="3600450" cy="541655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701" name="Elbow Connector 17"/>
          <p:cNvCxnSpPr>
            <a:cxnSpLocks noChangeShapeType="1"/>
          </p:cNvCxnSpPr>
          <p:nvPr/>
        </p:nvCxnSpPr>
        <p:spPr bwMode="auto">
          <a:xfrm rot="5400000">
            <a:off x="7131844" y="3090069"/>
            <a:ext cx="1143000" cy="158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Elbow Connector 19"/>
          <p:cNvCxnSpPr>
            <a:cxnSpLocks noChangeShapeType="1"/>
          </p:cNvCxnSpPr>
          <p:nvPr/>
        </p:nvCxnSpPr>
        <p:spPr bwMode="auto">
          <a:xfrm rot="5400000">
            <a:off x="7722395" y="2043907"/>
            <a:ext cx="287337" cy="3238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Elbow Connector 24"/>
          <p:cNvCxnSpPr>
            <a:cxnSpLocks noChangeShapeType="1"/>
          </p:cNvCxnSpPr>
          <p:nvPr/>
        </p:nvCxnSpPr>
        <p:spPr bwMode="auto">
          <a:xfrm rot="5400000">
            <a:off x="8386763" y="3233738"/>
            <a:ext cx="730250" cy="127000"/>
          </a:xfrm>
          <a:prstGeom prst="bentConnector3">
            <a:avLst>
              <a:gd name="adj1" fmla="val 74611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Straight Arrow Connector 29"/>
          <p:cNvCxnSpPr>
            <a:cxnSpLocks noChangeShapeType="1"/>
          </p:cNvCxnSpPr>
          <p:nvPr/>
        </p:nvCxnSpPr>
        <p:spPr bwMode="auto">
          <a:xfrm rot="5400000">
            <a:off x="8018464" y="4265614"/>
            <a:ext cx="179387" cy="1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Elbow Connector 32"/>
          <p:cNvCxnSpPr>
            <a:cxnSpLocks noChangeShapeType="1"/>
          </p:cNvCxnSpPr>
          <p:nvPr/>
        </p:nvCxnSpPr>
        <p:spPr bwMode="auto">
          <a:xfrm>
            <a:off x="8108951" y="4529138"/>
            <a:ext cx="1585913" cy="138112"/>
          </a:xfrm>
          <a:prstGeom prst="bentConnector3">
            <a:avLst>
              <a:gd name="adj1" fmla="val 616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Elbow Connector 36"/>
          <p:cNvCxnSpPr>
            <a:cxnSpLocks noChangeShapeType="1"/>
          </p:cNvCxnSpPr>
          <p:nvPr/>
        </p:nvCxnSpPr>
        <p:spPr bwMode="auto">
          <a:xfrm rot="10800000" flipV="1">
            <a:off x="8297863" y="5080001"/>
            <a:ext cx="1397000" cy="392113"/>
          </a:xfrm>
          <a:prstGeom prst="bentConnector3">
            <a:avLst>
              <a:gd name="adj1" fmla="val 10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92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Instruction Fetch and Execution Steps: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Store R6, X(R8)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183482" y="1750220"/>
            <a:ext cx="4573588" cy="4480763"/>
          </a:xfrm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Memory address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[PC], Read memory, IR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Memory data, PC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[PC]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4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Decode instruction, </a:t>
            </a:r>
            <a:br>
              <a:rPr lang="en-US" altLang="en-US" sz="2400" dirty="0" smtClean="0">
                <a:ea typeface="ＭＳ Ｐゴシック" panose="020B0600070205080204" pitchFamily="34" charset="-128"/>
              </a:rPr>
            </a:br>
            <a:r>
              <a:rPr lang="en-US" altLang="en-US" sz="2400" dirty="0" smtClean="0">
                <a:ea typeface="ＭＳ Ｐゴシック" panose="020B0600070205080204" pitchFamily="34" charset="-128"/>
              </a:rPr>
              <a:t>RA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[R8], RB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[R6]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RZ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[RA]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Immediate value X, RM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[RB]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Memory address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[RZ], Memory data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[RM], Write memory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No action</a:t>
            </a: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968375"/>
            <a:ext cx="3600450" cy="541655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25" name="Elbow Connector 15"/>
          <p:cNvCxnSpPr>
            <a:cxnSpLocks noChangeShapeType="1"/>
          </p:cNvCxnSpPr>
          <p:nvPr/>
        </p:nvCxnSpPr>
        <p:spPr bwMode="auto">
          <a:xfrm>
            <a:off x="7853364" y="4529138"/>
            <a:ext cx="1671637" cy="127000"/>
          </a:xfrm>
          <a:prstGeom prst="bentConnector3">
            <a:avLst>
              <a:gd name="adj1" fmla="val 634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Elbow Connector 19"/>
          <p:cNvCxnSpPr>
            <a:cxnSpLocks noChangeShapeType="1"/>
          </p:cNvCxnSpPr>
          <p:nvPr/>
        </p:nvCxnSpPr>
        <p:spPr bwMode="auto">
          <a:xfrm rot="16200000" flipH="1">
            <a:off x="7966870" y="3124995"/>
            <a:ext cx="1825625" cy="6143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Elbow Connector 22"/>
          <p:cNvCxnSpPr>
            <a:cxnSpLocks noChangeShapeType="1"/>
          </p:cNvCxnSpPr>
          <p:nvPr/>
        </p:nvCxnSpPr>
        <p:spPr bwMode="auto">
          <a:xfrm rot="16200000" flipH="1">
            <a:off x="9165432" y="4550570"/>
            <a:ext cx="381000" cy="338137"/>
          </a:xfrm>
          <a:prstGeom prst="bentConnector3">
            <a:avLst>
              <a:gd name="adj1" fmla="val 100278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Elbow Connector 12"/>
          <p:cNvCxnSpPr>
            <a:cxnSpLocks noChangeShapeType="1"/>
          </p:cNvCxnSpPr>
          <p:nvPr/>
        </p:nvCxnSpPr>
        <p:spPr bwMode="auto">
          <a:xfrm rot="16200000" flipH="1">
            <a:off x="6781007" y="3272632"/>
            <a:ext cx="1825625" cy="31908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Elbow Connector 33"/>
          <p:cNvCxnSpPr>
            <a:cxnSpLocks noChangeShapeType="1"/>
          </p:cNvCxnSpPr>
          <p:nvPr/>
        </p:nvCxnSpPr>
        <p:spPr bwMode="auto">
          <a:xfrm rot="16200000" flipH="1">
            <a:off x="8268495" y="2035970"/>
            <a:ext cx="263525" cy="3222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Elbow Connector 39"/>
          <p:cNvCxnSpPr>
            <a:cxnSpLocks noChangeShapeType="1"/>
          </p:cNvCxnSpPr>
          <p:nvPr/>
        </p:nvCxnSpPr>
        <p:spPr bwMode="auto">
          <a:xfrm rot="5400000">
            <a:off x="7552532" y="2043907"/>
            <a:ext cx="287337" cy="3238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324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Branching: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Unconditional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rgbClr val="00B050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Memory address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[PC], Read memory, IR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dirty="0">
                <a:ea typeface="ＭＳ Ｐゴシック" panose="020B0600070205080204" pitchFamily="34" charset="-128"/>
              </a:rPr>
              <a:t>Memory data, PC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4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Decode instruction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PC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Branch offset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No action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No 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</a:t>
            </a:r>
            <a:r>
              <a:rPr lang="en-US" dirty="0" smtClean="0"/>
              <a:t>ranch </a:t>
            </a:r>
            <a:r>
              <a:rPr lang="en-US" dirty="0"/>
              <a:t>offset is the distance between the </a:t>
            </a:r>
            <a:r>
              <a:rPr lang="en-US" dirty="0" smtClean="0"/>
              <a:t>branch target </a:t>
            </a:r>
            <a:r>
              <a:rPr lang="en-US" dirty="0"/>
              <a:t>and the memory location following the branch instruction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Branching: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Conditional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processors that do not use condition-code flags, the branch </a:t>
            </a:r>
            <a:r>
              <a:rPr lang="en-US" dirty="0" smtClean="0"/>
              <a:t>instruction specifies </a:t>
            </a:r>
            <a:r>
              <a:rPr lang="en-US" dirty="0"/>
              <a:t>a compare-and-test operation that determines the branch condition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example, the instruction </a:t>
            </a:r>
            <a:r>
              <a:rPr lang="en-US" dirty="0" err="1" smtClean="0"/>
              <a:t>Branch_if</a:t>
            </a:r>
            <a:r>
              <a:rPr lang="en-US" dirty="0"/>
              <a:t>_[R5]=[R6] </a:t>
            </a:r>
            <a:r>
              <a:rPr lang="en-US" dirty="0" smtClean="0"/>
              <a:t>LOOP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Memory address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[PC], Read memory, IR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 Memory data, PC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4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Decode instruction, RA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[R5], RB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[R6]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Compare [RA] to [RB],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If </a:t>
            </a:r>
            <a:r>
              <a:rPr lang="en-US" altLang="en-US" dirty="0">
                <a:ea typeface="ＭＳ Ｐゴシック" panose="020B0600070205080204" pitchFamily="34" charset="-128"/>
              </a:rPr>
              <a:t>[RA] = [RB], then PC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Branch offset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No action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No action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Branching: </a:t>
            </a:r>
            <a:r>
              <a:rPr lang="en-US" b="1" dirty="0">
                <a:solidFill>
                  <a:srgbClr val="FF0000"/>
                </a:solidFill>
              </a:rPr>
              <a:t>Subroutine Call Instructions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The address of the subroutine may either be computed using an immediate value given </a:t>
            </a:r>
            <a:r>
              <a:rPr lang="en-US" sz="2400" dirty="0" smtClean="0"/>
              <a:t>in the </a:t>
            </a:r>
            <a:r>
              <a:rPr lang="en-US" sz="2400" dirty="0"/>
              <a:t>instruction or it may be given in full in one of the general-purpose </a:t>
            </a:r>
            <a:r>
              <a:rPr lang="en-US" sz="2400" dirty="0" smtClean="0"/>
              <a:t>registers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Call_Register</a:t>
            </a:r>
            <a:r>
              <a:rPr lang="en-US" sz="2400" dirty="0" smtClean="0"/>
              <a:t> R9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Memory address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ea typeface="ＭＳ Ｐゴシック" panose="020B0600070205080204" pitchFamily="34" charset="-128"/>
              </a:rPr>
              <a:t>[PC], Read memory, IR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sz="2400" dirty="0">
                <a:ea typeface="ＭＳ Ｐゴシック" panose="020B0600070205080204" pitchFamily="34" charset="-128"/>
              </a:rPr>
              <a:t>Memory data, PC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ea typeface="ＭＳ Ｐゴシック" panose="020B0600070205080204" pitchFamily="34" charset="-128"/>
              </a:rPr>
              <a:t>[PC]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sz="2400" dirty="0">
                <a:ea typeface="ＭＳ Ｐゴシック" panose="020B0600070205080204" pitchFamily="34" charset="-128"/>
              </a:rPr>
              <a:t> 4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Decode instruction, RA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ea typeface="ＭＳ Ｐゴシック" panose="020B0600070205080204" pitchFamily="34" charset="-128"/>
              </a:rPr>
              <a:t>[R9]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PC-Temp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ea typeface="ＭＳ Ｐゴシック" panose="020B0600070205080204" pitchFamily="34" charset="-128"/>
              </a:rPr>
              <a:t>[PC], PC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ea typeface="ＭＳ Ｐゴシック" panose="020B0600070205080204" pitchFamily="34" charset="-128"/>
              </a:rPr>
              <a:t>[RA]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RY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ea typeface="ＭＳ Ｐゴシック" panose="020B0600070205080204" pitchFamily="34" charset="-128"/>
              </a:rPr>
              <a:t> [PC-Temp]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Register LINK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ea typeface="ＭＳ Ｐゴシック" panose="020B0600070205080204" pitchFamily="34" charset="-128"/>
              </a:rPr>
              <a:t> [RY]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Basic Processing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1" y="1482437"/>
            <a:ext cx="10228218" cy="46945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sz="2400" dirty="0"/>
              <a:t>To execute an instruction, the processor has to perform the following steps:</a:t>
            </a:r>
          </a:p>
          <a:p>
            <a:pPr marL="0" indent="0" algn="just">
              <a:buNone/>
            </a:pPr>
            <a:r>
              <a:rPr lang="en-US" sz="2400" dirty="0"/>
              <a:t>	1. Fetch the contents of the memory location pointed to 	by the PC.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00B050"/>
                </a:solidFill>
              </a:rPr>
              <a:t>IR←[[PC]]</a:t>
            </a:r>
          </a:p>
          <a:p>
            <a:pPr marL="0" indent="0" algn="just">
              <a:buNone/>
            </a:pPr>
            <a:r>
              <a:rPr lang="en-US" sz="2400" dirty="0"/>
              <a:t>	2. Increment the PC to point to the next instruction. 	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002060"/>
                </a:solidFill>
              </a:rPr>
              <a:t>PC←[PC] + 4</a:t>
            </a:r>
          </a:p>
          <a:p>
            <a:pPr marL="0" indent="0" algn="just">
              <a:buNone/>
            </a:pPr>
            <a:r>
              <a:rPr lang="en-US" sz="2400" dirty="0"/>
              <a:t>	3. Carry out the operation specified by the instruction in 	the IR.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Waiting for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  <a:ln w="28575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P</a:t>
            </a:r>
            <a:r>
              <a:rPr lang="en-US" sz="2400" dirty="0" smtClean="0"/>
              <a:t>rocessor-memory </a:t>
            </a:r>
            <a:r>
              <a:rPr lang="en-US" sz="2400" dirty="0"/>
              <a:t>interface circuit is to control data transfers between </a:t>
            </a:r>
            <a:r>
              <a:rPr lang="en-US" sz="2400" dirty="0" smtClean="0"/>
              <a:t>the processor </a:t>
            </a:r>
            <a:r>
              <a:rPr lang="en-US" sz="2400" dirty="0"/>
              <a:t>and the </a:t>
            </a:r>
            <a:r>
              <a:rPr lang="en-US" sz="2400" dirty="0" smtClean="0"/>
              <a:t>memory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When the requested information is not in the </a:t>
            </a:r>
            <a:r>
              <a:rPr lang="en-US" sz="2400" dirty="0" smtClean="0"/>
              <a:t>cache, the interface </a:t>
            </a:r>
            <a:r>
              <a:rPr lang="en-US" sz="2400" dirty="0"/>
              <a:t>circuit </a:t>
            </a:r>
            <a:r>
              <a:rPr lang="en-US" sz="2400" dirty="0" smtClean="0"/>
              <a:t>inform the </a:t>
            </a:r>
            <a:r>
              <a:rPr lang="en-US" sz="2400" dirty="0"/>
              <a:t>processor’s control circuitry about such situations, to delay subsequent execution </a:t>
            </a:r>
            <a:r>
              <a:rPr lang="en-US" sz="2400" dirty="0" smtClean="0"/>
              <a:t>steps until </a:t>
            </a:r>
            <a:r>
              <a:rPr lang="en-US" sz="2400" dirty="0"/>
              <a:t>the memory operation is </a:t>
            </a:r>
            <a:r>
              <a:rPr lang="en-US" sz="2400" dirty="0" smtClean="0"/>
              <a:t>completed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processor-memory interface circuit generates a signal called </a:t>
            </a:r>
            <a:r>
              <a:rPr lang="en-US" sz="2000" dirty="0" smtClean="0"/>
              <a:t>Memory Function </a:t>
            </a:r>
            <a:r>
              <a:rPr lang="en-US" sz="2000" dirty="0"/>
              <a:t>Completed (MFC</a:t>
            </a:r>
            <a:r>
              <a:rPr lang="en-US" sz="2000" dirty="0" smtClean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command Wait for MFC to indicate that a given execution step must be extended, </a:t>
            </a:r>
            <a:r>
              <a:rPr lang="en-US" sz="2000" dirty="0" smtClean="0"/>
              <a:t>if necessary</a:t>
            </a:r>
            <a:r>
              <a:rPr lang="en-US" sz="2000" dirty="0"/>
              <a:t>, until a memory operation is </a:t>
            </a:r>
            <a:r>
              <a:rPr lang="en-US" sz="2000" dirty="0" smtClean="0"/>
              <a:t>completed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Waiting for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  <a:ln w="28575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Step </a:t>
            </a:r>
            <a:r>
              <a:rPr lang="en-US" sz="2400" dirty="0"/>
              <a:t>1 of the execution sequence of any instruction involves fetching the </a:t>
            </a:r>
            <a:r>
              <a:rPr lang="en-US" sz="2400" dirty="0" smtClean="0"/>
              <a:t>instruction from </a:t>
            </a:r>
            <a:r>
              <a:rPr lang="en-US" sz="2400" dirty="0"/>
              <a:t>the memory.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Therefore</a:t>
            </a:r>
            <a:r>
              <a:rPr lang="en-US" sz="2400" dirty="0"/>
              <a:t>, it must include </a:t>
            </a:r>
            <a:r>
              <a:rPr lang="en-US" sz="2400" dirty="0" smtClean="0"/>
              <a:t>a Wait </a:t>
            </a:r>
            <a:r>
              <a:rPr lang="en-US" sz="2400" dirty="0"/>
              <a:t>for MFC command, as follows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1. 	Memory </a:t>
            </a:r>
            <a:r>
              <a:rPr lang="en-US" altLang="en-US" sz="2400" dirty="0">
                <a:ea typeface="ＭＳ Ｐゴシック" panose="020B0600070205080204" pitchFamily="34" charset="-128"/>
              </a:rPr>
              <a:t>address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ea typeface="ＭＳ Ｐゴシック" panose="020B0600070205080204" pitchFamily="34" charset="-128"/>
              </a:rPr>
              <a:t> [PC], Read memory, Wait for MFC,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 smtClean="0">
                <a:ea typeface="ＭＳ Ｐゴシック" panose="020B0600070205080204" pitchFamily="34" charset="-128"/>
              </a:rPr>
              <a:t>	IR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sz="2400" dirty="0">
                <a:ea typeface="ＭＳ Ｐゴシック" panose="020B0600070205080204" pitchFamily="34" charset="-128"/>
              </a:rPr>
              <a:t>Memory data, PC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ea typeface="ＭＳ Ｐゴシック" panose="020B0600070205080204" pitchFamily="34" charset="-128"/>
              </a:rPr>
              <a:t>[PC]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sz="2400" dirty="0">
                <a:ea typeface="ＭＳ Ｐゴシック" panose="020B0600070205080204" pitchFamily="34" charset="-128"/>
              </a:rPr>
              <a:t> 4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3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Control Signals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operation of the processor’s hardware components is governed by </a:t>
            </a:r>
            <a:r>
              <a:rPr lang="en-US" i="1" dirty="0">
                <a:solidFill>
                  <a:srgbClr val="00B050"/>
                </a:solidFill>
              </a:rPr>
              <a:t>control signals</a:t>
            </a:r>
            <a:r>
              <a:rPr lang="en-US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These signals determine which multiplexer input is selected, what operation is </a:t>
            </a:r>
            <a:r>
              <a:rPr lang="en-US" dirty="0" smtClean="0"/>
              <a:t>performed by the ALU</a:t>
            </a:r>
            <a:r>
              <a:rPr lang="en-US" dirty="0"/>
              <a:t>, and so on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Select multiplexer inputs to guide the flow of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Set the function performed by the ALU.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Determine when data are written into the PC, the IR,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the register file, and the memory.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Inter-stage registers are always enabled because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their contents are only relevant in the cycles for which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the stages connected to the register outputs are active.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4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9" y="377553"/>
            <a:ext cx="4295502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Control </a:t>
            </a:r>
            <a:r>
              <a:rPr lang="en-US" dirty="0">
                <a:solidFill>
                  <a:srgbClr val="FF0000"/>
                </a:solidFill>
              </a:rPr>
              <a:t>signals for the </a:t>
            </a:r>
            <a:r>
              <a:rPr lang="en-US" dirty="0" err="1">
                <a:solidFill>
                  <a:srgbClr val="FF0000"/>
                </a:solidFill>
              </a:rPr>
              <a:t>datapath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29" y="365125"/>
            <a:ext cx="5943600" cy="599122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328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9" y="377553"/>
            <a:ext cx="10017034" cy="785041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Processor-memory interface and IR control signals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95" y="1162594"/>
            <a:ext cx="7453312" cy="5193756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9" y="377553"/>
            <a:ext cx="10017034" cy="785041"/>
          </a:xfrm>
        </p:spPr>
        <p:txBody>
          <a:bodyPr anchor="t"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Control signals of instruction address generator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93" y="1060450"/>
            <a:ext cx="6432550" cy="52959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Control signal generation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  <a:ln w="28575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ea typeface="ＭＳ Ｐゴシック" panose="020B0600070205080204" pitchFamily="34" charset="-128"/>
              </a:rPr>
              <a:t>Circuitry </a:t>
            </a:r>
            <a:r>
              <a:rPr lang="en-US" altLang="en-US" dirty="0">
                <a:ea typeface="ＭＳ Ｐゴシック" panose="020B0600070205080204" pitchFamily="34" charset="-128"/>
              </a:rPr>
              <a:t>must be implemented to generate control signals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so </a:t>
            </a:r>
            <a:r>
              <a:rPr lang="en-US" altLang="en-US" dirty="0">
                <a:ea typeface="ＭＳ Ｐゴシック" panose="020B0600070205080204" pitchFamily="34" charset="-128"/>
              </a:rPr>
              <a:t>actions take place in correct sequence and at correct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There are two basic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approaches: hardwired </a:t>
            </a:r>
            <a:r>
              <a:rPr lang="en-US" altLang="en-US" dirty="0">
                <a:ea typeface="ＭＳ Ｐゴシック" panose="020B0600070205080204" pitchFamily="34" charset="-128"/>
              </a:rPr>
              <a:t>control and microprogramming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Hardwired control involves implementing circuitry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that considers </a:t>
            </a:r>
            <a:r>
              <a:rPr lang="en-US" altLang="en-US" dirty="0">
                <a:ea typeface="ＭＳ Ｐゴシック" panose="020B0600070205080204" pitchFamily="34" charset="-128"/>
              </a:rPr>
              <a:t>step counter, IR, ALU result, and external inputs.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Step counter keeps track of execution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progress one </a:t>
            </a:r>
            <a:r>
              <a:rPr lang="en-US" altLang="en-US" dirty="0">
                <a:ea typeface="ＭＳ Ｐゴシック" panose="020B0600070205080204" pitchFamily="34" charset="-128"/>
              </a:rPr>
              <a:t>clock cycle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for each </a:t>
            </a:r>
            <a:r>
              <a:rPr lang="en-US" altLang="en-US" dirty="0">
                <a:ea typeface="ＭＳ Ｐゴシック" panose="020B0600070205080204" pitchFamily="34" charset="-128"/>
              </a:rPr>
              <a:t>of the five steps described earlier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(unless a memory access takes longer than one cycle).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6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Hardwired generation of control signals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52703" cy="4351338"/>
          </a:xfrm>
          <a:ln w="28575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setting of the control </a:t>
            </a:r>
            <a:r>
              <a:rPr lang="en-US" sz="2600" dirty="0" smtClean="0"/>
              <a:t>signals depends </a:t>
            </a:r>
            <a:r>
              <a:rPr lang="en-US" sz="2600" dirty="0"/>
              <a:t>on</a:t>
            </a:r>
            <a:r>
              <a:rPr lang="en-US" sz="2600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/>
              <a:t>Contents of the step counter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Contents </a:t>
            </a:r>
            <a:r>
              <a:rPr lang="en-US" sz="2200" dirty="0"/>
              <a:t>of the instruction register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dirty="0"/>
              <a:t>result of a computation or a comparison operation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External </a:t>
            </a:r>
            <a:r>
              <a:rPr lang="en-US" sz="2200" dirty="0"/>
              <a:t>input signals, such as interrupt </a:t>
            </a:r>
            <a:r>
              <a:rPr lang="en-US" sz="2200" dirty="0" smtClean="0"/>
              <a:t>requests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/>
              <a:t>RF_write</a:t>
            </a:r>
            <a:r>
              <a:rPr lang="en-US" dirty="0"/>
              <a:t> = </a:t>
            </a:r>
            <a:r>
              <a:rPr lang="en-US" dirty="0" smtClean="0"/>
              <a:t>T5.(</a:t>
            </a:r>
            <a:r>
              <a:rPr lang="en-US" dirty="0" err="1" smtClean="0"/>
              <a:t>ALU+Load</a:t>
            </a:r>
            <a:r>
              <a:rPr lang="en-US" dirty="0" smtClean="0"/>
              <a:t> </a:t>
            </a:r>
            <a:r>
              <a:rPr lang="en-US" dirty="0"/>
              <a:t>+ Call</a:t>
            </a:r>
            <a:r>
              <a:rPr lang="en-US" dirty="0" smtClean="0"/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/>
              <a:t>B_select</a:t>
            </a:r>
            <a:r>
              <a:rPr lang="en-US" dirty="0"/>
              <a:t> = </a:t>
            </a:r>
            <a:r>
              <a:rPr lang="en-US" dirty="0" smtClean="0"/>
              <a:t>Immediate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/>
              <a:t>Counter_enable</a:t>
            </a:r>
            <a:r>
              <a:rPr lang="en-US" dirty="0"/>
              <a:t> = </a:t>
            </a:r>
            <a:r>
              <a:rPr lang="en-US" dirty="0" smtClean="0"/>
              <a:t>WMFC + MFC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PC_enable</a:t>
            </a:r>
            <a:r>
              <a:rPr lang="en-US" dirty="0" smtClean="0"/>
              <a:t> = T1.MFC + T3.BR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600700" cy="435133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15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 anchor="t"/>
          <a:lstStyle/>
          <a:p>
            <a:r>
              <a:rPr lang="en-US" b="1" dirty="0">
                <a:solidFill>
                  <a:srgbClr val="FF0000"/>
                </a:solidFill>
              </a:rPr>
              <a:t>CISC-Style Processors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69"/>
            <a:ext cx="10369731" cy="4583294"/>
          </a:xfrm>
          <a:ln w="28575">
            <a:solidFill>
              <a:srgbClr val="92D05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CISC-style processors have more complex instructions.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The full collection of instructions cannot all be implemented in a fixed number of steps.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Execution steps for different instructions do not all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follow a </a:t>
            </a:r>
            <a:r>
              <a:rPr lang="en-US" altLang="en-US" dirty="0">
                <a:ea typeface="ＭＳ Ｐゴシック" panose="020B0600070205080204" pitchFamily="34" charset="-128"/>
              </a:rPr>
              <a:t>prescribed sequence of 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Hardware organization should therefore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enable a </a:t>
            </a:r>
            <a:r>
              <a:rPr lang="en-US" altLang="en-US" dirty="0">
                <a:ea typeface="ＭＳ Ｐゴシック" panose="020B0600070205080204" pitchFamily="34" charset="-128"/>
              </a:rPr>
              <a:t>flexible flow of data and actions to accommodate CISC.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1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Hardware organization for a CISC computer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43" y="1306285"/>
            <a:ext cx="5722531" cy="4898571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1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Basic Processing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2437"/>
            <a:ext cx="7886700" cy="469452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/>
              <a:t>T</a:t>
            </a:r>
            <a:r>
              <a:rPr lang="en-US" sz="2400" dirty="0"/>
              <a:t>he operation specified by an instruction can be carried out by performing one or more of the following actions: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/>
              <a:t>Read the contents of a given memory location and load them into a processor register.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/>
              <a:t>Read data from one or more processor registers.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/>
              <a:t>Perform an arithmetic or logic operation and place the result into a processor register.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/>
              <a:t>Store data from a processor register into a given memory location.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06741"/>
          </a:xfrm>
          <a:ln w="28575">
            <a:solidFill>
              <a:srgbClr val="92D050"/>
            </a:solidFill>
          </a:ln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An example of an interconnection network.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When functional units are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connected to </a:t>
            </a:r>
            <a:r>
              <a:rPr lang="en-US" altLang="en-US" sz="2400" dirty="0">
                <a:ea typeface="ＭＳ Ｐゴシック" panose="020B0600070205080204" pitchFamily="34" charset="-128"/>
              </a:rPr>
              <a:t>a common bus,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tri-state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drivers are needed.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50</a:t>
            </a:fld>
            <a:endParaRPr lang="en-US" dirty="0"/>
          </a:p>
        </p:txBody>
      </p:sp>
      <p:pic>
        <p:nvPicPr>
          <p:cNvPr id="7" name="Picture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181600" cy="321663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24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 anchor="t"/>
          <a:lstStyle/>
          <a:p>
            <a:r>
              <a:rPr lang="en-US" b="1" dirty="0">
                <a:solidFill>
                  <a:srgbClr val="FF0000"/>
                </a:solidFill>
              </a:rPr>
              <a:t>An Interconnect using Buses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267098"/>
            <a:ext cx="5053149" cy="5089252"/>
          </a:xfrm>
          <a:ln w="28575">
            <a:solidFill>
              <a:srgbClr val="92D050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Example:  Add R5, R6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Memory </a:t>
            </a:r>
            <a:r>
              <a:rPr lang="en-US" altLang="en-US" dirty="0">
                <a:ea typeface="ＭＳ Ｐゴシック" panose="020B0600070205080204" pitchFamily="34" charset="-128"/>
              </a:rPr>
              <a:t>address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[PC], Read memory, Wait for MFC,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IR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dirty="0">
                <a:ea typeface="ＭＳ Ｐゴシック" panose="020B0600070205080204" pitchFamily="34" charset="-128"/>
              </a:rPr>
              <a:t>Memory data, PC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4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Decode instruction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R5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[R5]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[R6]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29" y="1053148"/>
            <a:ext cx="4082143" cy="530320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48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Example:  And X(R7), R9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Memory address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[PC], Read memory, Wait for MFC,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IR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dirty="0">
                <a:ea typeface="ＭＳ Ｐゴシック" panose="020B0600070205080204" pitchFamily="34" charset="-128"/>
              </a:rPr>
              <a:t>Memory data, PC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4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Decode instruction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Memory address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[PC], Read memory, Wait for MFC,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Temp1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dirty="0">
                <a:ea typeface="ＭＳ Ｐゴシック" panose="020B0600070205080204" pitchFamily="34" charset="-128"/>
              </a:rPr>
              <a:t>Memory data, PC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[PC]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4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Temp2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[Temp1]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</a:t>
            </a:r>
            <a:r>
              <a:rPr lang="en-US" altLang="en-US" dirty="0">
                <a:ea typeface="ＭＳ Ｐゴシック" panose="020B0600070205080204" pitchFamily="34" charset="-128"/>
              </a:rPr>
              <a:t> [R7]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Memory address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[Temp2], Read memory, Wait for MFC, Temp1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Memory </a:t>
            </a:r>
            <a:r>
              <a:rPr lang="en-US" altLang="en-US" dirty="0">
                <a:ea typeface="ＭＳ Ｐゴシック" panose="020B0600070205080204" pitchFamily="34" charset="-128"/>
              </a:rPr>
              <a:t>data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Temp1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[Temp1] AND [R9]</a:t>
            </a:r>
          </a:p>
          <a:p>
            <a:pPr marL="457200" indent="-457200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Memory address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[Temp2], Memory data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</a:t>
            </a:r>
            <a:r>
              <a:rPr lang="en-US" altLang="en-US" dirty="0">
                <a:ea typeface="ＭＳ Ｐゴシック" panose="020B0600070205080204" pitchFamily="34" charset="-128"/>
              </a:rPr>
              <a:t>[Temp1],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Write </a:t>
            </a:r>
            <a:r>
              <a:rPr lang="en-US" altLang="en-US" dirty="0">
                <a:ea typeface="ＭＳ Ｐゴシック" panose="020B0600070205080204" pitchFamily="34" charset="-128"/>
              </a:rPr>
              <a:t>memory, Wait for MFC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61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Microprogrammed Control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Microprogramming</a:t>
            </a:r>
            <a:r>
              <a:rPr lang="en-US" altLang="en-US" dirty="0">
                <a:ea typeface="ＭＳ Ｐゴシック" panose="020B0600070205080204" pitchFamily="34" charset="-128"/>
              </a:rPr>
              <a:t> is a software-based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approach for </a:t>
            </a:r>
            <a:r>
              <a:rPr lang="en-US" altLang="en-US" dirty="0">
                <a:ea typeface="ＭＳ Ｐゴシック" panose="020B0600070205080204" pitchFamily="34" charset="-128"/>
              </a:rPr>
              <a:t>the generation of control signals.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The values of the control signals for each clock period are stored in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microinstruction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(control word).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 processor instruction is implemented by a sequence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microinstructions  </a:t>
            </a:r>
            <a:r>
              <a:rPr lang="en-US" altLang="en-US" dirty="0">
                <a:ea typeface="ＭＳ Ｐゴシック" panose="020B0600070205080204" pitchFamily="34" charset="-128"/>
              </a:rPr>
              <a:t>that are placed in a control store.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From decoding of an instruction in IR, the control circuitry executes the corresponding sequence of microinstructions.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PC maintains the location of the current microinstruction.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1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Control signals generated from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 microprogram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6474" cy="2537369"/>
          </a:xfrm>
          <a:ln w="28575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Microprogramming provides the flexibility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needed to </a:t>
            </a:r>
            <a:r>
              <a:rPr lang="en-US" altLang="en-US" sz="2400" dirty="0">
                <a:ea typeface="ＭＳ Ｐゴシック" panose="020B0600070205080204" pitchFamily="34" charset="-128"/>
              </a:rPr>
              <a:t>implement more complex instructions in CISC processors.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However, reading and executing microinstructions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incurs undesirably </a:t>
            </a:r>
            <a:r>
              <a:rPr lang="en-US" altLang="en-US" sz="2400" dirty="0">
                <a:ea typeface="ＭＳ Ｐゴシック" panose="020B0600070205080204" pitchFamily="34" charset="-128"/>
              </a:rPr>
              <a:t>long delays in high-performance processors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818" y="1071562"/>
            <a:ext cx="3600450" cy="528478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2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Basic Processing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2650" y="1550989"/>
            <a:ext cx="3886200" cy="4625974"/>
          </a:xfrm>
          <a:ln w="28575"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PC provides instruction address.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Instruction is fetched into IR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Instruction address generator updates PC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Control circuitry interprets instruction and generates control signals to perform the actions needed.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550989"/>
            <a:ext cx="3886200" cy="462597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Processing Hardware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1309461"/>
          </a:xfrm>
          <a:ln w="28575"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600" dirty="0">
                <a:ea typeface="ＭＳ Ｐゴシック" panose="020B0600070205080204" pitchFamily="34" charset="-128"/>
              </a:rPr>
              <a:t>Contents of register A are processed and deposited in register B.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3" y="1690688"/>
            <a:ext cx="7292137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629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Processing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283823" cy="1139644"/>
          </a:xfrm>
          <a:ln w="28575">
            <a:solidFill>
              <a:srgbClr val="0070C0"/>
            </a:solidFill>
          </a:ln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 multi-stage digital processing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67" y="1669234"/>
            <a:ext cx="812165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91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 multi-stage?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Processing moves from one stage to the next in each clock cycle.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Such a multi-stage system is known as a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pipeline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High-performance processors have a pipelined organization.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Pipelining enables the execution of successive instructions to be overlapped.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Pipelining will be discussed later.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AKT/CSE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ADFA-1D37-402B-ABE1-119C8072D8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981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2880</Words>
  <Application>Microsoft Office PowerPoint</Application>
  <PresentationFormat>Widescreen</PresentationFormat>
  <Paragraphs>388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ＭＳ Ｐゴシック</vt:lpstr>
      <vt:lpstr>Arial</vt:lpstr>
      <vt:lpstr>Calibri</vt:lpstr>
      <vt:lpstr>Calibri Light</vt:lpstr>
      <vt:lpstr>Symbol</vt:lpstr>
      <vt:lpstr>Wingdings</vt:lpstr>
      <vt:lpstr>1_Office Theme</vt:lpstr>
      <vt:lpstr>Computer Organization and Architecture: Basic Processing Unit</vt:lpstr>
      <vt:lpstr>Basic Processing Unit</vt:lpstr>
      <vt:lpstr>Basic Processing Unit</vt:lpstr>
      <vt:lpstr>Basic Processing Unit</vt:lpstr>
      <vt:lpstr>Basic Processing Unit</vt:lpstr>
      <vt:lpstr>Basic Processing Unit</vt:lpstr>
      <vt:lpstr>Data Processing Hardware</vt:lpstr>
      <vt:lpstr>Data Processing Hardware</vt:lpstr>
      <vt:lpstr>Why multi-stage?</vt:lpstr>
      <vt:lpstr>Instruction execution</vt:lpstr>
      <vt:lpstr>Load Instructions:  Load R5, X(R7)</vt:lpstr>
      <vt:lpstr>Load Instructions:  Load R5, X(R7)</vt:lpstr>
      <vt:lpstr>Arithmetic and Logic Instructions</vt:lpstr>
      <vt:lpstr>Arithmetic and Logic Instructions</vt:lpstr>
      <vt:lpstr>Arithmetic and Logic Instructions</vt:lpstr>
      <vt:lpstr>Arithmetic and Logic Instructions</vt:lpstr>
      <vt:lpstr>Store Instructions</vt:lpstr>
      <vt:lpstr>Summary – Actions to implement an instruction</vt:lpstr>
      <vt:lpstr>Hardware Components: Register File</vt:lpstr>
      <vt:lpstr>Hardware Components: Register File</vt:lpstr>
      <vt:lpstr>Hardware Components: ALU</vt:lpstr>
      <vt:lpstr>Hardware Components: ALU</vt:lpstr>
      <vt:lpstr>Hardware Components: Datapath</vt:lpstr>
      <vt:lpstr>Hardware Components: Datapath</vt:lpstr>
      <vt:lpstr>Hardware Components: Datapath</vt:lpstr>
      <vt:lpstr>Hardware Components: Datapath</vt:lpstr>
      <vt:lpstr>Hardware Components: Datapath (Register File)</vt:lpstr>
      <vt:lpstr>Hardware Components: Datapath (ALU)</vt:lpstr>
      <vt:lpstr>Hardware Components: Datapath (ALU)</vt:lpstr>
      <vt:lpstr>Hardware Components: Instruction Fetch Section</vt:lpstr>
      <vt:lpstr>Hardware Components: Instruction Fetch Section</vt:lpstr>
      <vt:lpstr>Hardware Components: Instruction Fetch Section</vt:lpstr>
      <vt:lpstr>Instruction Encoding</vt:lpstr>
      <vt:lpstr>Instruction Fetch and Execution Steps:  Add  R3, R4, R5</vt:lpstr>
      <vt:lpstr>Instruction Fetch and Execution Steps:  Load R5, X(R7)</vt:lpstr>
      <vt:lpstr>Instruction Fetch and Execution Steps:  Store R6, X(R8)</vt:lpstr>
      <vt:lpstr>Branching: Unconditional branch</vt:lpstr>
      <vt:lpstr>Branching: Conditional branch</vt:lpstr>
      <vt:lpstr>Branching: Subroutine Call Instructions</vt:lpstr>
      <vt:lpstr>Waiting for Memory</vt:lpstr>
      <vt:lpstr>Waiting for Memory</vt:lpstr>
      <vt:lpstr>Control Signals</vt:lpstr>
      <vt:lpstr>Control signals for the datapath</vt:lpstr>
      <vt:lpstr>Processor-memory interface and IR control signals</vt:lpstr>
      <vt:lpstr>Control signals of instruction address generator</vt:lpstr>
      <vt:lpstr>Control signal generation</vt:lpstr>
      <vt:lpstr>Hardwired generation of control signals</vt:lpstr>
      <vt:lpstr>CISC-Style Processors</vt:lpstr>
      <vt:lpstr>Hardware organization for a CISC computer</vt:lpstr>
      <vt:lpstr>Bus</vt:lpstr>
      <vt:lpstr>An Interconnect using Buses</vt:lpstr>
      <vt:lpstr>Example:  And X(R7), R9</vt:lpstr>
      <vt:lpstr>Microprogrammed Control</vt:lpstr>
      <vt:lpstr>Control signals generated from a microprogram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Architecture: Basic Processing Unit</dc:title>
  <dc:creator>admin</dc:creator>
  <cp:lastModifiedBy>admin</cp:lastModifiedBy>
  <cp:revision>71</cp:revision>
  <dcterms:created xsi:type="dcterms:W3CDTF">2023-02-27T13:12:31Z</dcterms:created>
  <dcterms:modified xsi:type="dcterms:W3CDTF">2023-03-15T13:18:37Z</dcterms:modified>
</cp:coreProperties>
</file>