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Open Sans SemiBold" panose="020B0706030804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38"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Put entropy arrows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For example, we observe high agreement for “yes/no" visual questions for both VQA datasets. Still, such visual questions do evoke disagreements, such as when they are seeking subjective information (e.g., “Does this picture look scary?", Figure 2g). In addition, we observe moderate to high levels of agreement for “number" visual questions. We hypothesize the greater likelihood for disagreement for the real images than for the abstract scenes arises (Crowdverge)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For example, we observe high agreement for “yes/no" visual questions for both VQA datasets. Still, such visual questions do evoke disagreements, such as when they are seeking subjective information (e.g., “Does this picture look scary?", Figure 2g). In addition, we observe moderate to high levels of agreement for “number" visual questions. We hypothesize the greater likelihood for disagreement for the real images than for the abstract scenes arises (Crowdverge)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Crowd workers may not converge on a single response for some questions on VQA such as on this slide . We want to know why some visual questions may have multiple responses.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Crowd can respond differently</a:t>
            </a:r>
          </a:p>
          <a:p>
            <a:pPr lvl="0">
              <a:spcBef>
                <a:spcPts val="0"/>
              </a:spcBef>
              <a:buNone/>
            </a:pPr>
            <a:endParaRPr/>
          </a:p>
          <a:p>
            <a:pPr lvl="0">
              <a:spcBef>
                <a:spcPts val="0"/>
              </a:spcBef>
              <a:buNone/>
            </a:pPr>
            <a:endParaRPr/>
          </a:p>
          <a:p>
            <a:pPr lvl="0" rtl="0">
              <a:spcBef>
                <a:spcPts val="0"/>
              </a:spcBef>
              <a:buNone/>
            </a:pPr>
            <a:r>
              <a:rPr lang="en"/>
              <a:t>For example, we observe high agreement for “yes/no" visual questions for both VQA datasets. Still, such visual questions do evoke disagreements, such as when they are seeking subjective information (e.g., “Does this picture look scary?", Figure 2g). In addition, we observe moderate to high levels of agreement for “number" visual questions. We hypothesize the greater likelihood for disagreement for the real images than for the abstract scenes arises (Crowdverge)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For example, we observe high agreement for “yes/no" visual questions for both VQA datasets. Still, such visual questions do evoke disagreements, such as when they are seeking subjective information (e.g., “Does this picture look scary?", Figure 2g). In addition, we observe moderate to high levels of agreement for “number" visual questions. We hypothesize the greater likelihood for disagreement for the real images than for the abstract scenes arises (Crowdverge)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For example, we observe high agreement for “yes/no" visual questions for both VQA datasets. Still, such visual questions do evoke disagreements, such as when they are seeking subjective information (e.g., “Does this picture look scary?", Figure 2g). In addition, we observe moderate to high levels of agreement for “number" visual questions. We hypothesize the greater likelihood for disagreement for the real images than for the abstract scenes arises (Crowdverge)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For example, we observe high agreement for “yes/no" visual questions for both VQA datasets. Still, such visual questions do evoke disagreements, such as when they are seeking subjective information (e.g., “Does this picture look scary?", Figure 2g). In addition, we observe moderate to high levels of agreement for “number" visual questions. We hypothesize the greater likelihood for disagreement for the real images than for the abstract scenes arises (Crowdverge)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a:p>
            <a:pPr lvl="0">
              <a:spcBef>
                <a:spcPts val="0"/>
              </a:spcBef>
              <a:buNone/>
            </a:pPr>
            <a:r>
              <a:rPr lang="en"/>
              <a:t>Decribe datasets.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5">
    <p:bg>
      <p:bgPr>
        <a:solidFill>
          <a:srgbClr val="FFFFFF"/>
        </a:solidFill>
        <a:effectLst/>
      </p:bgPr>
    </p:bg>
    <p:spTree>
      <p:nvGrpSpPr>
        <p:cNvPr id="1" name="Shape 50"/>
        <p:cNvGrpSpPr/>
        <p:nvPr/>
      </p:nvGrpSpPr>
      <p:grpSpPr>
        <a:xfrm>
          <a:off x="0" y="0"/>
          <a:ext cx="0" cy="0"/>
          <a:chOff x="0" y="0"/>
          <a:chExt cx="0" cy="0"/>
        </a:xfrm>
      </p:grpSpPr>
      <p:sp>
        <p:nvSpPr>
          <p:cNvPr id="51" name="Shape 51"/>
          <p:cNvSpPr/>
          <p:nvPr/>
        </p:nvSpPr>
        <p:spPr>
          <a:xfrm>
            <a:off x="0" y="0"/>
            <a:ext cx="91440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52" name="Shape 52"/>
          <p:cNvSpPr txBox="1">
            <a:spLocks noGrp="1"/>
          </p:cNvSpPr>
          <p:nvPr>
            <p:ph type="sldNum" idx="12"/>
          </p:nvPr>
        </p:nvSpPr>
        <p:spPr>
          <a:xfrm>
            <a:off x="8472458" y="4663217"/>
            <a:ext cx="548700" cy="393600"/>
          </a:xfrm>
          <a:prstGeom prst="rect">
            <a:avLst/>
          </a:prstGeom>
          <a:noFill/>
        </p:spPr>
        <p:txBody>
          <a:bodyPr wrap="square" lIns="91425" tIns="91425" rIns="91425" bIns="91425" anchor="ctr" anchorCtr="0">
            <a:noAutofit/>
          </a:bodyPr>
          <a:lstStyle/>
          <a:p>
            <a:pPr lvl="0" algn="r">
              <a:lnSpc>
                <a:spcPct val="100000"/>
              </a:lnSpc>
              <a:spcBef>
                <a:spcPts val="0"/>
              </a:spcBef>
              <a:spcAft>
                <a:spcPts val="0"/>
              </a:spcAft>
              <a:buNone/>
            </a:pPr>
            <a:fld id="{00000000-1234-1234-1234-123412341234}" type="slidenum">
              <a:rPr lang="en" sz="1000">
                <a:solidFill>
                  <a:srgbClr val="616161"/>
                </a:solidFill>
              </a:rPr>
              <a:t>‹#›</a:t>
            </a:fld>
            <a:endParaRPr lang="en" sz="1000">
              <a:solidFill>
                <a:srgbClr val="61616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nuparna.banerjee@utexas.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mailto:danna.gurari@ischool.utexas.edu" TargetMode="External"/><Relationship Id="rId4" Type="http://schemas.openxmlformats.org/officeDocument/2006/relationships/hyperlink" Target="mailto:samojha2@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3.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3.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211900" y="671825"/>
            <a:ext cx="8520600" cy="1014900"/>
          </a:xfrm>
          <a:prstGeom prst="rect">
            <a:avLst/>
          </a:prstGeom>
        </p:spPr>
        <p:txBody>
          <a:bodyPr wrap="square" lIns="91425" tIns="91425" rIns="91425" bIns="91425" anchor="b" anchorCtr="0">
            <a:noAutofit/>
          </a:bodyPr>
          <a:lstStyle/>
          <a:p>
            <a:pPr lvl="0">
              <a:spcBef>
                <a:spcPts val="0"/>
              </a:spcBef>
              <a:buNone/>
            </a:pPr>
            <a:r>
              <a:rPr lang="en" sz="3000">
                <a:latin typeface="Open Sans SemiBold"/>
                <a:ea typeface="Open Sans SemiBold"/>
                <a:cs typeface="Open Sans SemiBold"/>
                <a:sym typeface="Open Sans SemiBold"/>
              </a:rPr>
              <a:t>Let’s Agree to Disagree: A Meta-Analysis of Disagreement Among Crowdworkers During Visual Question Answering</a:t>
            </a:r>
          </a:p>
        </p:txBody>
      </p:sp>
      <p:sp>
        <p:nvSpPr>
          <p:cNvPr id="58" name="Shape 58"/>
          <p:cNvSpPr txBox="1">
            <a:spLocks noGrp="1"/>
          </p:cNvSpPr>
          <p:nvPr>
            <p:ph type="subTitle" idx="1"/>
          </p:nvPr>
        </p:nvSpPr>
        <p:spPr>
          <a:xfrm>
            <a:off x="311700" y="1740450"/>
            <a:ext cx="8520600" cy="1532100"/>
          </a:xfrm>
          <a:prstGeom prst="rect">
            <a:avLst/>
          </a:prstGeom>
        </p:spPr>
        <p:txBody>
          <a:bodyPr wrap="square" lIns="91425" tIns="91425" rIns="91425" bIns="91425" anchor="t" anchorCtr="0">
            <a:noAutofit/>
          </a:bodyPr>
          <a:lstStyle/>
          <a:p>
            <a:pPr lvl="0">
              <a:spcBef>
                <a:spcPts val="0"/>
              </a:spcBef>
              <a:buNone/>
            </a:pPr>
            <a:r>
              <a:rPr lang="en" sz="1800"/>
              <a:t>Anuparna Banerjee, Samridhi Ojha and Danna Gurari</a:t>
            </a:r>
          </a:p>
          <a:p>
            <a:pPr lvl="0">
              <a:spcBef>
                <a:spcPts val="0"/>
              </a:spcBef>
              <a:buNone/>
            </a:pPr>
            <a:r>
              <a:rPr lang="en" sz="1800"/>
              <a:t>School of Information</a:t>
            </a:r>
          </a:p>
          <a:p>
            <a:pPr lvl="0">
              <a:spcBef>
                <a:spcPts val="0"/>
              </a:spcBef>
              <a:buNone/>
            </a:pPr>
            <a:r>
              <a:rPr lang="en" sz="1800"/>
              <a:t>University of Texas at Austin</a:t>
            </a:r>
          </a:p>
          <a:p>
            <a:pPr lvl="0">
              <a:spcBef>
                <a:spcPts val="0"/>
              </a:spcBef>
              <a:buNone/>
            </a:pPr>
            <a:r>
              <a:rPr lang="en" sz="1800" u="sng">
                <a:solidFill>
                  <a:schemeClr val="hlink"/>
                </a:solidFill>
                <a:hlinkClick r:id="rId3"/>
              </a:rPr>
              <a:t>anuparna.banerjee@utexas.edu</a:t>
            </a:r>
            <a:r>
              <a:rPr lang="en" sz="1800"/>
              <a:t>; </a:t>
            </a:r>
            <a:r>
              <a:rPr lang="en" sz="1800" u="sng">
                <a:solidFill>
                  <a:schemeClr val="hlink"/>
                </a:solidFill>
                <a:hlinkClick r:id="rId4"/>
              </a:rPr>
              <a:t>samojha2@gmail.com</a:t>
            </a:r>
            <a:r>
              <a:rPr lang="en" sz="1800"/>
              <a:t>; </a:t>
            </a:r>
            <a:r>
              <a:rPr lang="en" sz="1800" u="sng">
                <a:solidFill>
                  <a:schemeClr val="hlink"/>
                </a:solidFill>
                <a:highlight>
                  <a:srgbClr val="FFFFFF"/>
                </a:highlight>
                <a:hlinkClick r:id="rId5"/>
              </a:rPr>
              <a:t>danna.gurari@ischool.utexas.edu</a:t>
            </a:r>
          </a:p>
          <a:p>
            <a:pPr lvl="0">
              <a:spcBef>
                <a:spcPts val="0"/>
              </a:spcBef>
              <a:buNone/>
            </a:pPr>
            <a:endParaRPr sz="2400"/>
          </a:p>
          <a:p>
            <a:pPr lvl="0">
              <a:spcBef>
                <a:spcPts val="0"/>
              </a:spcBef>
              <a:buNone/>
            </a:pPr>
            <a:endParaRPr sz="1400"/>
          </a:p>
          <a:p>
            <a:pPr lvl="0">
              <a:spcBef>
                <a:spcPts val="0"/>
              </a:spcBef>
              <a:buNone/>
            </a:pPr>
            <a:endParaRPr sz="1400"/>
          </a:p>
          <a:p>
            <a:pPr lvl="0">
              <a:spcBef>
                <a:spcPts val="0"/>
              </a:spcBef>
              <a:buNone/>
            </a:pPr>
            <a:endParaRPr sz="1400"/>
          </a:p>
          <a:p>
            <a:pPr lvl="0">
              <a:spcBef>
                <a:spcPts val="0"/>
              </a:spcBef>
              <a:buNone/>
            </a:pPr>
            <a:endParaRPr sz="1400"/>
          </a:p>
          <a:p>
            <a:pPr lvl="0">
              <a:spcBef>
                <a:spcPts val="0"/>
              </a:spcBef>
              <a:buNone/>
            </a:pPr>
            <a:endParaRPr sz="1400"/>
          </a:p>
        </p:txBody>
      </p:sp>
      <p:pic>
        <p:nvPicPr>
          <p:cNvPr id="59" name="Shape 59" descr="File:Large university-of-texas seal rgb(199-91-18).png - Wikimedia ..."/>
          <p:cNvPicPr preferRelativeResize="0"/>
          <p:nvPr/>
        </p:nvPicPr>
        <p:blipFill>
          <a:blip r:embed="rId6">
            <a:alphaModFix/>
          </a:blip>
          <a:stretch>
            <a:fillRect/>
          </a:stretch>
        </p:blipFill>
        <p:spPr>
          <a:xfrm>
            <a:off x="3576550" y="3272500"/>
            <a:ext cx="1791325" cy="1595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Shape 148"/>
          <p:cNvPicPr preferRelativeResize="0"/>
          <p:nvPr/>
        </p:nvPicPr>
        <p:blipFill>
          <a:blip r:embed="rId3">
            <a:alphaModFix/>
          </a:blip>
          <a:stretch>
            <a:fillRect/>
          </a:stretch>
        </p:blipFill>
        <p:spPr>
          <a:xfrm>
            <a:off x="516675" y="1494875"/>
            <a:ext cx="8232900" cy="1734979"/>
          </a:xfrm>
          <a:prstGeom prst="rect">
            <a:avLst/>
          </a:prstGeom>
          <a:noFill/>
          <a:ln>
            <a:noFill/>
          </a:ln>
        </p:spPr>
      </p:pic>
      <p:sp>
        <p:nvSpPr>
          <p:cNvPr id="149" name="Shape 14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marR="0" lvl="0" indent="0" algn="ctr" rtl="0">
              <a:lnSpc>
                <a:spcPct val="100000"/>
              </a:lnSpc>
              <a:spcBef>
                <a:spcPts val="0"/>
              </a:spcBef>
              <a:spcAft>
                <a:spcPts val="0"/>
              </a:spcAft>
              <a:buNone/>
            </a:pPr>
            <a:r>
              <a:rPr lang="en" sz="2400" b="1">
                <a:solidFill>
                  <a:srgbClr val="000000"/>
                </a:solidFill>
              </a:rPr>
              <a:t>Why is there a disagreement?</a:t>
            </a:r>
          </a:p>
        </p:txBody>
      </p:sp>
      <p:sp>
        <p:nvSpPr>
          <p:cNvPr id="150" name="Shape 150"/>
          <p:cNvSpPr txBox="1"/>
          <p:nvPr/>
        </p:nvSpPr>
        <p:spPr>
          <a:xfrm>
            <a:off x="644625" y="3121575"/>
            <a:ext cx="7977000" cy="1854000"/>
          </a:xfrm>
          <a:prstGeom prst="rect">
            <a:avLst/>
          </a:prstGeom>
          <a:noFill/>
          <a:ln>
            <a:noFill/>
          </a:ln>
        </p:spPr>
        <p:txBody>
          <a:bodyPr wrap="square" lIns="91425" tIns="91425" rIns="91425" bIns="91425" anchor="t" anchorCtr="0">
            <a:noAutofit/>
          </a:bodyPr>
          <a:lstStyle/>
          <a:p>
            <a:pPr lvl="0" algn="just">
              <a:spcBef>
                <a:spcPts val="0"/>
              </a:spcBef>
              <a:buNone/>
            </a:pPr>
            <a:r>
              <a:rPr lang="en" sz="2200" b="1" i="1">
                <a:solidFill>
                  <a:srgbClr val="0000FF"/>
                </a:solidFill>
              </a:rPr>
              <a:t>Subjectivity </a:t>
            </a:r>
            <a:r>
              <a:rPr lang="en" sz="2200" b="1">
                <a:solidFill>
                  <a:srgbClr val="0000FF"/>
                </a:solidFill>
              </a:rPr>
              <a:t>is the major reason of disagreement for VQA </a:t>
            </a:r>
            <a:r>
              <a:rPr lang="en" sz="2200" b="1" i="1">
                <a:solidFill>
                  <a:srgbClr val="0000FF"/>
                </a:solidFill>
              </a:rPr>
              <a:t>Real </a:t>
            </a:r>
            <a:r>
              <a:rPr lang="en" sz="2200" b="1">
                <a:solidFill>
                  <a:srgbClr val="0000FF"/>
                </a:solidFill>
              </a:rPr>
              <a:t>and </a:t>
            </a:r>
            <a:r>
              <a:rPr lang="en" sz="2200" b="1" i="1">
                <a:solidFill>
                  <a:srgbClr val="0000FF"/>
                </a:solidFill>
              </a:rPr>
              <a:t>Abstract </a:t>
            </a:r>
            <a:r>
              <a:rPr lang="en" sz="2200" b="1">
                <a:solidFill>
                  <a:srgbClr val="0000FF"/>
                </a:solidFill>
              </a:rPr>
              <a:t>Images.</a:t>
            </a:r>
          </a:p>
          <a:p>
            <a:pPr lvl="0" algn="ctr">
              <a:spcBef>
                <a:spcPts val="0"/>
              </a:spcBef>
              <a:buNone/>
            </a:pPr>
            <a:endParaRPr sz="2200" b="1">
              <a:solidFill>
                <a:srgbClr val="85200C"/>
              </a:solidFill>
            </a:endParaRPr>
          </a:p>
          <a:p>
            <a:pPr lvl="0" algn="just">
              <a:spcBef>
                <a:spcPts val="0"/>
              </a:spcBef>
              <a:buNone/>
            </a:pPr>
            <a:r>
              <a:rPr lang="en" sz="2200" b="1" i="1">
                <a:solidFill>
                  <a:srgbClr val="0000FF"/>
                </a:solidFill>
              </a:rPr>
              <a:t>Insufficient Visual Evidence</a:t>
            </a:r>
            <a:r>
              <a:rPr lang="en" sz="2200" b="1">
                <a:solidFill>
                  <a:srgbClr val="0000FF"/>
                </a:solidFill>
              </a:rPr>
              <a:t> is the reason of disagreement for </a:t>
            </a:r>
            <a:r>
              <a:rPr lang="en" sz="2200" b="1" i="1">
                <a:solidFill>
                  <a:srgbClr val="0000FF"/>
                </a:solidFill>
              </a:rPr>
              <a:t>VizWiz </a:t>
            </a:r>
            <a:r>
              <a:rPr lang="en" sz="2200" b="1">
                <a:solidFill>
                  <a:srgbClr val="0000FF"/>
                </a:solidFill>
              </a:rPr>
              <a:t>Images.</a:t>
            </a:r>
          </a:p>
        </p:txBody>
      </p:sp>
      <p:sp>
        <p:nvSpPr>
          <p:cNvPr id="151" name="Shape 151"/>
          <p:cNvSpPr/>
          <p:nvPr/>
        </p:nvSpPr>
        <p:spPr>
          <a:xfrm>
            <a:off x="3355125" y="1182950"/>
            <a:ext cx="5266500" cy="500400"/>
          </a:xfrm>
          <a:prstGeom prst="lef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b="1"/>
              <a:t>Low Entropy Answers                     </a:t>
            </a:r>
            <a:r>
              <a:rPr lang="en" b="1">
                <a:solidFill>
                  <a:schemeClr val="dk1"/>
                </a:solidFill>
              </a:rPr>
              <a:t>High Entropy Answers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10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311700" y="1538250"/>
            <a:ext cx="8520600" cy="2067000"/>
          </a:xfrm>
          <a:prstGeom prst="rect">
            <a:avLst/>
          </a:prstGeom>
        </p:spPr>
        <p:txBody>
          <a:bodyPr wrap="square" lIns="91425" tIns="91425" rIns="91425" bIns="91425" anchor="t" anchorCtr="0">
            <a:noAutofit/>
          </a:bodyPr>
          <a:lstStyle/>
          <a:p>
            <a:pPr marL="457200" lvl="0" indent="-349250" algn="just" rtl="0">
              <a:spcBef>
                <a:spcPts val="0"/>
              </a:spcBef>
              <a:buClr>
                <a:schemeClr val="dk1"/>
              </a:buClr>
              <a:buSzPct val="100000"/>
              <a:buAutoNum type="arabicPeriod"/>
            </a:pPr>
            <a:r>
              <a:rPr lang="en" sz="1900" dirty="0">
                <a:solidFill>
                  <a:schemeClr val="dk1"/>
                </a:solidFill>
              </a:rPr>
              <a:t>Why does the crowd </a:t>
            </a:r>
            <a:r>
              <a:rPr lang="en" sz="1900" b="1" dirty="0">
                <a:solidFill>
                  <a:schemeClr val="dk1"/>
                </a:solidFill>
              </a:rPr>
              <a:t>disagree</a:t>
            </a:r>
            <a:r>
              <a:rPr lang="en" sz="1900" dirty="0">
                <a:solidFill>
                  <a:schemeClr val="dk1"/>
                </a:solidFill>
              </a:rPr>
              <a:t> over the answers to visual questions?</a:t>
            </a:r>
          </a:p>
          <a:p>
            <a:pPr marL="457200" lvl="0" indent="-457200" algn="just" rtl="0">
              <a:spcBef>
                <a:spcPts val="0"/>
              </a:spcBef>
              <a:buFont typeface="+mj-lt"/>
              <a:buAutoNum type="arabicPeriod"/>
            </a:pPr>
            <a:endParaRPr sz="1900" dirty="0"/>
          </a:p>
          <a:p>
            <a:pPr marL="457200" lvl="0" indent="-349250" algn="just" rtl="0">
              <a:spcBef>
                <a:spcPts val="0"/>
              </a:spcBef>
              <a:buClr>
                <a:srgbClr val="000000"/>
              </a:buClr>
              <a:buSzPct val="100000"/>
              <a:buAutoNum type="arabicPeriod"/>
            </a:pPr>
            <a:r>
              <a:rPr lang="en" sz="1900" dirty="0">
                <a:solidFill>
                  <a:srgbClr val="000000"/>
                </a:solidFill>
              </a:rPr>
              <a:t>Do </a:t>
            </a:r>
            <a:r>
              <a:rPr lang="en" sz="1900" b="1" dirty="0">
                <a:solidFill>
                  <a:srgbClr val="000000"/>
                </a:solidFill>
              </a:rPr>
              <a:t>different user-interfaces</a:t>
            </a:r>
            <a:r>
              <a:rPr lang="en" sz="1900" dirty="0">
                <a:solidFill>
                  <a:srgbClr val="000000"/>
                </a:solidFill>
              </a:rPr>
              <a:t> affect what is perceived as the reason for crowd-disagreement over the answers?</a:t>
            </a:r>
          </a:p>
          <a:p>
            <a:pPr lvl="0" rtl="0">
              <a:spcBef>
                <a:spcPts val="0"/>
              </a:spcBef>
              <a:buNone/>
            </a:pPr>
            <a:endParaRPr b="1" dirty="0"/>
          </a:p>
          <a:p>
            <a:pPr lvl="0" rtl="0">
              <a:spcBef>
                <a:spcPts val="0"/>
              </a:spcBef>
              <a:buNone/>
            </a:pPr>
            <a:endParaRPr b="1" dirty="0"/>
          </a:p>
        </p:txBody>
      </p:sp>
      <p:sp>
        <p:nvSpPr>
          <p:cNvPr id="157" name="Shape 15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rtl="0">
              <a:spcBef>
                <a:spcPts val="0"/>
              </a:spcBef>
              <a:buNone/>
            </a:pPr>
            <a:r>
              <a:rPr lang="en" sz="2400" b="1">
                <a:solidFill>
                  <a:srgbClr val="000000"/>
                </a:solidFill>
              </a:rPr>
              <a:t>Research Questions</a:t>
            </a:r>
          </a:p>
        </p:txBody>
      </p:sp>
      <p:sp>
        <p:nvSpPr>
          <p:cNvPr id="158" name="Shape 158"/>
          <p:cNvSpPr/>
          <p:nvPr/>
        </p:nvSpPr>
        <p:spPr>
          <a:xfrm>
            <a:off x="256950" y="1150675"/>
            <a:ext cx="8630100" cy="1242600"/>
          </a:xfrm>
          <a:prstGeom prst="rect">
            <a:avLst/>
          </a:prstGeom>
          <a:solidFill>
            <a:srgbClr val="FFFFFF">
              <a:alpha val="80000"/>
            </a:srgbClr>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Shape 163"/>
          <p:cNvPicPr preferRelativeResize="0"/>
          <p:nvPr/>
        </p:nvPicPr>
        <p:blipFill>
          <a:blip r:embed="rId3">
            <a:alphaModFix/>
          </a:blip>
          <a:stretch>
            <a:fillRect/>
          </a:stretch>
        </p:blipFill>
        <p:spPr>
          <a:xfrm>
            <a:off x="947475" y="1597450"/>
            <a:ext cx="7498875" cy="1835150"/>
          </a:xfrm>
          <a:prstGeom prst="rect">
            <a:avLst/>
          </a:prstGeom>
          <a:noFill/>
          <a:ln>
            <a:noFill/>
          </a:ln>
        </p:spPr>
      </p:pic>
      <p:sp>
        <p:nvSpPr>
          <p:cNvPr id="164" name="Shape 164"/>
          <p:cNvSpPr txBox="1">
            <a:spLocks noGrp="1"/>
          </p:cNvSpPr>
          <p:nvPr>
            <p:ph type="title"/>
          </p:nvPr>
        </p:nvSpPr>
        <p:spPr>
          <a:xfrm>
            <a:off x="697650" y="415450"/>
            <a:ext cx="7748700" cy="572700"/>
          </a:xfrm>
          <a:prstGeom prst="rect">
            <a:avLst/>
          </a:prstGeom>
        </p:spPr>
        <p:txBody>
          <a:bodyPr wrap="square" lIns="91425" tIns="91425" rIns="91425" bIns="91425" anchor="t" anchorCtr="0">
            <a:noAutofit/>
          </a:bodyPr>
          <a:lstStyle/>
          <a:p>
            <a:pPr lvl="0" rtl="0">
              <a:spcBef>
                <a:spcPts val="0"/>
              </a:spcBef>
              <a:buNone/>
            </a:pPr>
            <a:r>
              <a:rPr lang="en" sz="2400" b="1">
                <a:solidFill>
                  <a:srgbClr val="000000"/>
                </a:solidFill>
              </a:rPr>
              <a:t>Does using checkboxes change the crowd opinion? </a:t>
            </a:r>
          </a:p>
        </p:txBody>
      </p:sp>
      <p:sp>
        <p:nvSpPr>
          <p:cNvPr id="165" name="Shape 165"/>
          <p:cNvSpPr txBox="1"/>
          <p:nvPr/>
        </p:nvSpPr>
        <p:spPr>
          <a:xfrm>
            <a:off x="1627950" y="3640225"/>
            <a:ext cx="5888100" cy="609000"/>
          </a:xfrm>
          <a:prstGeom prst="rect">
            <a:avLst/>
          </a:prstGeom>
          <a:noFill/>
          <a:ln>
            <a:noFill/>
          </a:ln>
        </p:spPr>
        <p:txBody>
          <a:bodyPr wrap="square" lIns="91425" tIns="91425" rIns="91425" bIns="91425" anchor="t" anchorCtr="0">
            <a:noAutofit/>
          </a:bodyPr>
          <a:lstStyle/>
          <a:p>
            <a:pPr lvl="0">
              <a:spcBef>
                <a:spcPts val="0"/>
              </a:spcBef>
              <a:buNone/>
            </a:pPr>
            <a:r>
              <a:rPr lang="en" sz="2200" b="1">
                <a:solidFill>
                  <a:srgbClr val="0000FF"/>
                </a:solidFill>
              </a:rPr>
              <a:t>Same results as the radio button interface!</a:t>
            </a:r>
          </a:p>
        </p:txBody>
      </p:sp>
      <p:sp>
        <p:nvSpPr>
          <p:cNvPr id="166" name="Shape 166"/>
          <p:cNvSpPr/>
          <p:nvPr/>
        </p:nvSpPr>
        <p:spPr>
          <a:xfrm>
            <a:off x="3600450" y="1182950"/>
            <a:ext cx="4683300" cy="500400"/>
          </a:xfrm>
          <a:prstGeom prst="lef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b="1"/>
              <a:t>Low Entropy Answers         </a:t>
            </a:r>
            <a:r>
              <a:rPr lang="en" b="1">
                <a:solidFill>
                  <a:schemeClr val="dk1"/>
                </a:solidFill>
              </a:rPr>
              <a:t>High Entropy Answers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10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754975" y="445025"/>
            <a:ext cx="7752300" cy="572700"/>
          </a:xfrm>
          <a:prstGeom prst="rect">
            <a:avLst/>
          </a:prstGeom>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 sz="2400" b="1">
                <a:solidFill>
                  <a:srgbClr val="000000"/>
                </a:solidFill>
              </a:rPr>
              <a:t>Does using checkboxes change the crowd opinion? </a:t>
            </a:r>
          </a:p>
        </p:txBody>
      </p:sp>
      <p:pic>
        <p:nvPicPr>
          <p:cNvPr id="172" name="Shape 172"/>
          <p:cNvPicPr preferRelativeResize="0"/>
          <p:nvPr/>
        </p:nvPicPr>
        <p:blipFill>
          <a:blip r:embed="rId3">
            <a:alphaModFix/>
          </a:blip>
          <a:stretch>
            <a:fillRect/>
          </a:stretch>
        </p:blipFill>
        <p:spPr>
          <a:xfrm>
            <a:off x="1208650" y="1540350"/>
            <a:ext cx="6462575" cy="1247625"/>
          </a:xfrm>
          <a:prstGeom prst="rect">
            <a:avLst/>
          </a:prstGeom>
          <a:noFill/>
          <a:ln>
            <a:noFill/>
          </a:ln>
        </p:spPr>
      </p:pic>
      <p:sp>
        <p:nvSpPr>
          <p:cNvPr id="173" name="Shape 173"/>
          <p:cNvSpPr txBox="1"/>
          <p:nvPr/>
        </p:nvSpPr>
        <p:spPr>
          <a:xfrm>
            <a:off x="1034488" y="3156150"/>
            <a:ext cx="6810900" cy="609000"/>
          </a:xfrm>
          <a:prstGeom prst="rect">
            <a:avLst/>
          </a:prstGeom>
          <a:noFill/>
          <a:ln>
            <a:noFill/>
          </a:ln>
        </p:spPr>
        <p:txBody>
          <a:bodyPr wrap="square" lIns="91425" tIns="91425" rIns="91425" bIns="91425" anchor="t" anchorCtr="0">
            <a:noAutofit/>
          </a:bodyPr>
          <a:lstStyle/>
          <a:p>
            <a:pPr lvl="0" algn="just" rtl="0">
              <a:spcBef>
                <a:spcPts val="0"/>
              </a:spcBef>
              <a:buNone/>
            </a:pPr>
            <a:r>
              <a:rPr lang="en" sz="2200" b="1">
                <a:solidFill>
                  <a:srgbClr val="0000FF"/>
                </a:solidFill>
              </a:rPr>
              <a:t>Crowd-workers provide results faster on a  </a:t>
            </a:r>
            <a:r>
              <a:rPr lang="en" sz="2200" b="1" i="1">
                <a:solidFill>
                  <a:srgbClr val="0000FF"/>
                </a:solidFill>
              </a:rPr>
              <a:t>checkbox </a:t>
            </a:r>
            <a:r>
              <a:rPr lang="en" sz="2200" b="1">
                <a:solidFill>
                  <a:srgbClr val="0000FF"/>
                </a:solidFill>
              </a:rPr>
              <a:t>interface than </a:t>
            </a:r>
            <a:r>
              <a:rPr lang="en" sz="2200" b="1" i="1">
                <a:solidFill>
                  <a:srgbClr val="0000FF"/>
                </a:solidFill>
              </a:rPr>
              <a:t>radio button</a:t>
            </a:r>
            <a:r>
              <a:rPr lang="en" sz="2200" b="1">
                <a:solidFill>
                  <a:srgbClr val="0000FF"/>
                </a:solidFill>
              </a:rPr>
              <a:t> interface.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311700" y="1162225"/>
            <a:ext cx="8520600" cy="2834400"/>
          </a:xfrm>
          <a:prstGeom prst="rect">
            <a:avLst/>
          </a:prstGeom>
        </p:spPr>
        <p:txBody>
          <a:bodyPr wrap="square" lIns="91425" tIns="91425" rIns="91425" bIns="91425" anchor="t" anchorCtr="0">
            <a:noAutofit/>
          </a:bodyPr>
          <a:lstStyle/>
          <a:p>
            <a:pPr marL="457200" lvl="0" indent="-349250" algn="just" rtl="0">
              <a:spcBef>
                <a:spcPts val="0"/>
              </a:spcBef>
              <a:buSzPct val="100000"/>
              <a:buAutoNum type="arabicPeriod"/>
            </a:pPr>
            <a:r>
              <a:rPr lang="en" sz="1900"/>
              <a:t>Why does the crowd </a:t>
            </a:r>
            <a:r>
              <a:rPr lang="en" sz="1900" b="1"/>
              <a:t>disagree</a:t>
            </a:r>
            <a:r>
              <a:rPr lang="en" sz="1900"/>
              <a:t> over the answers to visual questions?</a:t>
            </a:r>
          </a:p>
          <a:p>
            <a:pPr marL="914400" marR="0" lvl="0" indent="-349250" algn="just" rtl="0">
              <a:lnSpc>
                <a:spcPct val="115000"/>
              </a:lnSpc>
              <a:spcBef>
                <a:spcPts val="0"/>
              </a:spcBef>
              <a:spcAft>
                <a:spcPts val="1600"/>
              </a:spcAft>
              <a:buClr>
                <a:srgbClr val="0000FF"/>
              </a:buClr>
              <a:buSzPct val="100000"/>
              <a:buChar char="●"/>
            </a:pPr>
            <a:r>
              <a:rPr lang="en" sz="1900" b="1">
                <a:solidFill>
                  <a:srgbClr val="0000FF"/>
                </a:solidFill>
              </a:rPr>
              <a:t>Subjectivity </a:t>
            </a:r>
            <a:r>
              <a:rPr lang="en" sz="1900">
                <a:solidFill>
                  <a:srgbClr val="0000FF"/>
                </a:solidFill>
              </a:rPr>
              <a:t>is the major reason of disagreement for </a:t>
            </a:r>
            <a:r>
              <a:rPr lang="en" sz="1900" i="1">
                <a:solidFill>
                  <a:srgbClr val="0000FF"/>
                </a:solidFill>
              </a:rPr>
              <a:t>VQA Real</a:t>
            </a:r>
            <a:r>
              <a:rPr lang="en" sz="1900">
                <a:solidFill>
                  <a:srgbClr val="0000FF"/>
                </a:solidFill>
              </a:rPr>
              <a:t> and </a:t>
            </a:r>
            <a:r>
              <a:rPr lang="en" sz="1900" i="1">
                <a:solidFill>
                  <a:srgbClr val="0000FF"/>
                </a:solidFill>
              </a:rPr>
              <a:t>Abstract Images</a:t>
            </a:r>
            <a:r>
              <a:rPr lang="en" sz="1900">
                <a:solidFill>
                  <a:srgbClr val="0000FF"/>
                </a:solidFill>
              </a:rPr>
              <a:t>.</a:t>
            </a:r>
          </a:p>
          <a:p>
            <a:pPr marL="914400" marR="0" lvl="0" indent="-349250" algn="just" rtl="0">
              <a:lnSpc>
                <a:spcPct val="100000"/>
              </a:lnSpc>
              <a:spcBef>
                <a:spcPts val="0"/>
              </a:spcBef>
              <a:spcAft>
                <a:spcPts val="0"/>
              </a:spcAft>
              <a:buClr>
                <a:srgbClr val="0000FF"/>
              </a:buClr>
              <a:buSzPct val="100000"/>
              <a:buChar char="●"/>
            </a:pPr>
            <a:r>
              <a:rPr lang="en" sz="1900" b="1">
                <a:solidFill>
                  <a:srgbClr val="0000FF"/>
                </a:solidFill>
              </a:rPr>
              <a:t>Insufficient Visual Evidence</a:t>
            </a:r>
            <a:r>
              <a:rPr lang="en" sz="1900">
                <a:solidFill>
                  <a:srgbClr val="0000FF"/>
                </a:solidFill>
              </a:rPr>
              <a:t> is the reason of disagreement for </a:t>
            </a:r>
            <a:r>
              <a:rPr lang="en" sz="1900" i="1">
                <a:solidFill>
                  <a:srgbClr val="0000FF"/>
                </a:solidFill>
              </a:rPr>
              <a:t>VizWiz Images.</a:t>
            </a:r>
          </a:p>
          <a:p>
            <a:pPr marR="0" lvl="0" algn="just" rtl="0">
              <a:lnSpc>
                <a:spcPct val="100000"/>
              </a:lnSpc>
              <a:spcBef>
                <a:spcPts val="0"/>
              </a:spcBef>
              <a:spcAft>
                <a:spcPts val="0"/>
              </a:spcAft>
              <a:buNone/>
            </a:pPr>
            <a:endParaRPr sz="1900" i="1">
              <a:solidFill>
                <a:srgbClr val="0000FF"/>
              </a:solidFill>
            </a:endParaRPr>
          </a:p>
          <a:p>
            <a:pPr marL="457200" lvl="0" indent="-349250" algn="just" rtl="0">
              <a:lnSpc>
                <a:spcPct val="100000"/>
              </a:lnSpc>
              <a:spcBef>
                <a:spcPts val="0"/>
              </a:spcBef>
              <a:spcAft>
                <a:spcPts val="0"/>
              </a:spcAft>
              <a:buSzPct val="100000"/>
              <a:buAutoNum type="arabicPeriod"/>
            </a:pPr>
            <a:r>
              <a:rPr lang="en" sz="1900"/>
              <a:t>Do </a:t>
            </a:r>
            <a:r>
              <a:rPr lang="en" sz="1900" b="1"/>
              <a:t>different user-interfaces</a:t>
            </a:r>
            <a:r>
              <a:rPr lang="en" sz="1900"/>
              <a:t> affect what is perceived as the reason for crowd-disagreement over the answers?</a:t>
            </a:r>
          </a:p>
          <a:p>
            <a:pPr marL="914400" lvl="0" indent="-349250" algn="just" rtl="0">
              <a:spcBef>
                <a:spcPts val="0"/>
              </a:spcBef>
              <a:buClr>
                <a:srgbClr val="0000FF"/>
              </a:buClr>
              <a:buSzPct val="100000"/>
              <a:buChar char="●"/>
            </a:pPr>
            <a:r>
              <a:rPr lang="en" sz="1900">
                <a:solidFill>
                  <a:srgbClr val="0000FF"/>
                </a:solidFill>
              </a:rPr>
              <a:t>Crowd provides results faster on </a:t>
            </a:r>
            <a:r>
              <a:rPr lang="en" sz="1900" b="1">
                <a:solidFill>
                  <a:srgbClr val="0000FF"/>
                </a:solidFill>
              </a:rPr>
              <a:t>checkbox interface </a:t>
            </a:r>
            <a:r>
              <a:rPr lang="en" sz="1900">
                <a:solidFill>
                  <a:srgbClr val="0000FF"/>
                </a:solidFill>
              </a:rPr>
              <a:t>than on radio button interface.</a:t>
            </a:r>
          </a:p>
          <a:p>
            <a:pPr lvl="0" rtl="0">
              <a:spcBef>
                <a:spcPts val="0"/>
              </a:spcBef>
              <a:buNone/>
            </a:pPr>
            <a:endParaRPr b="1"/>
          </a:p>
          <a:p>
            <a:pPr lvl="0" rtl="0">
              <a:spcBef>
                <a:spcPts val="0"/>
              </a:spcBef>
              <a:buNone/>
            </a:pPr>
            <a:endParaRPr b="1"/>
          </a:p>
        </p:txBody>
      </p:sp>
      <p:sp>
        <p:nvSpPr>
          <p:cNvPr id="179" name="Shape 17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rtl="0">
              <a:spcBef>
                <a:spcPts val="0"/>
              </a:spcBef>
              <a:buNone/>
            </a:pPr>
            <a:r>
              <a:rPr lang="en" sz="2400" b="1">
                <a:solidFill>
                  <a:srgbClr val="000000"/>
                </a:solidFill>
              </a:rPr>
              <a:t>Conclusion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animEffect transition="in" filter="fade">
                                      <p:cBhvr>
                                        <p:cTn id="7" dur="1000"/>
                                        <p:tgtEl>
                                          <p:spTgt spid="1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8">
                                            <p:txEl>
                                              <p:pRg st="1" end="1"/>
                                            </p:txEl>
                                          </p:spTgt>
                                        </p:tgtEl>
                                        <p:attrNameLst>
                                          <p:attrName>style.visibility</p:attrName>
                                        </p:attrNameLst>
                                      </p:cBhvr>
                                      <p:to>
                                        <p:strVal val="visible"/>
                                      </p:to>
                                    </p:set>
                                    <p:animEffect transition="in" filter="fade">
                                      <p:cBhvr>
                                        <p:cTn id="12" dur="1000"/>
                                        <p:tgtEl>
                                          <p:spTgt spid="1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8">
                                            <p:txEl>
                                              <p:pRg st="2" end="2"/>
                                            </p:txEl>
                                          </p:spTgt>
                                        </p:tgtEl>
                                        <p:attrNameLst>
                                          <p:attrName>style.visibility</p:attrName>
                                        </p:attrNameLst>
                                      </p:cBhvr>
                                      <p:to>
                                        <p:strVal val="visible"/>
                                      </p:to>
                                    </p:set>
                                    <p:animEffect transition="in" filter="fade">
                                      <p:cBhvr>
                                        <p:cTn id="17" dur="1000"/>
                                        <p:tgtEl>
                                          <p:spTgt spid="1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8">
                                            <p:txEl>
                                              <p:pRg st="3" end="3"/>
                                            </p:txEl>
                                          </p:spTgt>
                                        </p:tgtEl>
                                        <p:attrNameLst>
                                          <p:attrName>style.visibility</p:attrName>
                                        </p:attrNameLst>
                                      </p:cBhvr>
                                      <p:to>
                                        <p:strVal val="visible"/>
                                      </p:to>
                                    </p:set>
                                    <p:animEffect transition="in" filter="fade">
                                      <p:cBhvr>
                                        <p:cTn id="22" dur="1000"/>
                                        <p:tgtEl>
                                          <p:spTgt spid="1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8">
                                            <p:txEl>
                                              <p:pRg st="4" end="4"/>
                                            </p:txEl>
                                          </p:spTgt>
                                        </p:tgtEl>
                                        <p:attrNameLst>
                                          <p:attrName>style.visibility</p:attrName>
                                        </p:attrNameLst>
                                      </p:cBhvr>
                                      <p:to>
                                        <p:strVal val="visible"/>
                                      </p:to>
                                    </p:set>
                                    <p:animEffect transition="in" filter="fade">
                                      <p:cBhvr>
                                        <p:cTn id="27" dur="1000"/>
                                        <p:tgtEl>
                                          <p:spTgt spid="17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8">
                                            <p:txEl>
                                              <p:pRg st="5" end="5"/>
                                            </p:txEl>
                                          </p:spTgt>
                                        </p:tgtEl>
                                        <p:attrNameLst>
                                          <p:attrName>style.visibility</p:attrName>
                                        </p:attrNameLst>
                                      </p:cBhvr>
                                      <p:to>
                                        <p:strVal val="visible"/>
                                      </p:to>
                                    </p:set>
                                    <p:animEffect transition="in" filter="fade">
                                      <p:cBhvr>
                                        <p:cTn id="32" dur="1000"/>
                                        <p:tgtEl>
                                          <p:spTgt spid="17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8">
                                            <p:txEl>
                                              <p:pRg st="6" end="6"/>
                                            </p:txEl>
                                          </p:spTgt>
                                        </p:tgtEl>
                                        <p:attrNameLst>
                                          <p:attrName>style.visibility</p:attrName>
                                        </p:attrNameLst>
                                      </p:cBhvr>
                                      <p:to>
                                        <p:strVal val="visible"/>
                                      </p:to>
                                    </p:set>
                                    <p:animEffect transition="in" filter="fade">
                                      <p:cBhvr>
                                        <p:cTn id="37" dur="1000"/>
                                        <p:tgtEl>
                                          <p:spTgt spid="17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8">
                                            <p:txEl>
                                              <p:pRg st="7" end="7"/>
                                            </p:txEl>
                                          </p:spTgt>
                                        </p:tgtEl>
                                        <p:attrNameLst>
                                          <p:attrName>style.visibility</p:attrName>
                                        </p:attrNameLst>
                                      </p:cBhvr>
                                      <p:to>
                                        <p:strVal val="visible"/>
                                      </p:to>
                                    </p:set>
                                    <p:animEffect transition="in" filter="fade">
                                      <p:cBhvr>
                                        <p:cTn id="42" dur="1000"/>
                                        <p:tgtEl>
                                          <p:spTgt spid="17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p:nvPr/>
        </p:nvSpPr>
        <p:spPr>
          <a:xfrm>
            <a:off x="130650" y="292175"/>
            <a:ext cx="8882700" cy="433200"/>
          </a:xfrm>
          <a:prstGeom prst="rect">
            <a:avLst/>
          </a:prstGeom>
          <a:noFill/>
          <a:ln>
            <a:noFill/>
          </a:ln>
        </p:spPr>
        <p:txBody>
          <a:bodyPr wrap="square" lIns="91425" tIns="91425" rIns="91425" bIns="91425" anchor="t" anchorCtr="0">
            <a:noAutofit/>
          </a:bodyPr>
          <a:lstStyle/>
          <a:p>
            <a:pPr lvl="0" algn="ctr" rtl="0">
              <a:spcBef>
                <a:spcPts val="0"/>
              </a:spcBef>
              <a:buNone/>
            </a:pPr>
            <a:r>
              <a:rPr lang="en" sz="2400" b="1"/>
              <a:t>Why Visual Question Answering (VQA) Matters?</a:t>
            </a:r>
          </a:p>
          <a:p>
            <a:pPr lvl="0" algn="ctr" rtl="0">
              <a:spcBef>
                <a:spcPts val="0"/>
              </a:spcBef>
              <a:buNone/>
            </a:pPr>
            <a:endParaRPr sz="1800" b="1"/>
          </a:p>
          <a:p>
            <a:pPr lvl="0" algn="ctr">
              <a:spcBef>
                <a:spcPts val="0"/>
              </a:spcBef>
              <a:buNone/>
            </a:pPr>
            <a:endParaRPr sz="1800" b="1"/>
          </a:p>
        </p:txBody>
      </p:sp>
      <p:pic>
        <p:nvPicPr>
          <p:cNvPr id="65" name="Shape 65"/>
          <p:cNvPicPr preferRelativeResize="0"/>
          <p:nvPr/>
        </p:nvPicPr>
        <p:blipFill>
          <a:blip r:embed="rId3">
            <a:alphaModFix/>
          </a:blip>
          <a:stretch>
            <a:fillRect/>
          </a:stretch>
        </p:blipFill>
        <p:spPr>
          <a:xfrm>
            <a:off x="436575" y="1226177"/>
            <a:ext cx="2667850" cy="2726250"/>
          </a:xfrm>
          <a:prstGeom prst="rect">
            <a:avLst/>
          </a:prstGeom>
          <a:noFill/>
          <a:ln>
            <a:noFill/>
          </a:ln>
        </p:spPr>
      </p:pic>
      <p:pic>
        <p:nvPicPr>
          <p:cNvPr id="66" name="Shape 66"/>
          <p:cNvPicPr preferRelativeResize="0"/>
          <p:nvPr/>
        </p:nvPicPr>
        <p:blipFill>
          <a:blip r:embed="rId4">
            <a:alphaModFix/>
          </a:blip>
          <a:stretch>
            <a:fillRect/>
          </a:stretch>
        </p:blipFill>
        <p:spPr>
          <a:xfrm>
            <a:off x="6039575" y="1208623"/>
            <a:ext cx="2667850" cy="2726250"/>
          </a:xfrm>
          <a:prstGeom prst="rect">
            <a:avLst/>
          </a:prstGeom>
          <a:noFill/>
          <a:ln>
            <a:noFill/>
          </a:ln>
        </p:spPr>
      </p:pic>
      <p:pic>
        <p:nvPicPr>
          <p:cNvPr id="67" name="Shape 67"/>
          <p:cNvPicPr preferRelativeResize="0"/>
          <p:nvPr/>
        </p:nvPicPr>
        <p:blipFill>
          <a:blip r:embed="rId5">
            <a:alphaModFix/>
          </a:blip>
          <a:stretch>
            <a:fillRect/>
          </a:stretch>
        </p:blipFill>
        <p:spPr>
          <a:xfrm>
            <a:off x="3231650" y="1226175"/>
            <a:ext cx="2757300" cy="2726250"/>
          </a:xfrm>
          <a:prstGeom prst="rect">
            <a:avLst/>
          </a:prstGeom>
          <a:noFill/>
          <a:ln>
            <a:noFill/>
          </a:ln>
        </p:spPr>
      </p:pic>
      <p:sp>
        <p:nvSpPr>
          <p:cNvPr id="68" name="Shape 68"/>
          <p:cNvSpPr txBox="1"/>
          <p:nvPr/>
        </p:nvSpPr>
        <p:spPr>
          <a:xfrm>
            <a:off x="6509650" y="4143150"/>
            <a:ext cx="1948500" cy="342900"/>
          </a:xfrm>
          <a:prstGeom prst="rect">
            <a:avLst/>
          </a:prstGeom>
          <a:noFill/>
          <a:ln>
            <a:noFill/>
          </a:ln>
        </p:spPr>
        <p:txBody>
          <a:bodyPr wrap="square" lIns="91425" tIns="91425" rIns="91425" bIns="91425" anchor="t" anchorCtr="0">
            <a:noAutofit/>
          </a:bodyPr>
          <a:lstStyle/>
          <a:p>
            <a:pPr lvl="0">
              <a:spcBef>
                <a:spcPts val="0"/>
              </a:spcBef>
              <a:buNone/>
            </a:pPr>
            <a:r>
              <a:rPr lang="en" b="1"/>
              <a:t>Are the bikes safe?</a:t>
            </a:r>
          </a:p>
        </p:txBody>
      </p:sp>
      <p:sp>
        <p:nvSpPr>
          <p:cNvPr id="69" name="Shape 69"/>
          <p:cNvSpPr txBox="1"/>
          <p:nvPr/>
        </p:nvSpPr>
        <p:spPr>
          <a:xfrm>
            <a:off x="3610051" y="4143150"/>
            <a:ext cx="2076300" cy="342900"/>
          </a:xfrm>
          <a:prstGeom prst="rect">
            <a:avLst/>
          </a:prstGeom>
          <a:noFill/>
          <a:ln>
            <a:noFill/>
          </a:ln>
        </p:spPr>
        <p:txBody>
          <a:bodyPr wrap="square" lIns="91425" tIns="91425" rIns="91425" bIns="91425" anchor="t" anchorCtr="0">
            <a:noAutofit/>
          </a:bodyPr>
          <a:lstStyle/>
          <a:p>
            <a:pPr lvl="0">
              <a:spcBef>
                <a:spcPts val="0"/>
              </a:spcBef>
              <a:buNone/>
            </a:pPr>
            <a:r>
              <a:rPr lang="en" b="1"/>
              <a:t>Who looks happier?</a:t>
            </a:r>
          </a:p>
        </p:txBody>
      </p:sp>
      <p:sp>
        <p:nvSpPr>
          <p:cNvPr id="70" name="Shape 70"/>
          <p:cNvSpPr txBox="1"/>
          <p:nvPr/>
        </p:nvSpPr>
        <p:spPr>
          <a:xfrm>
            <a:off x="309350" y="4143150"/>
            <a:ext cx="2922300" cy="506100"/>
          </a:xfrm>
          <a:prstGeom prst="rect">
            <a:avLst/>
          </a:prstGeom>
          <a:noFill/>
          <a:ln>
            <a:noFill/>
          </a:ln>
        </p:spPr>
        <p:txBody>
          <a:bodyPr wrap="square" lIns="91425" tIns="91425" rIns="91425" bIns="91425" anchor="t" anchorCtr="0">
            <a:noAutofit/>
          </a:bodyPr>
          <a:lstStyle/>
          <a:p>
            <a:pPr lvl="0">
              <a:spcBef>
                <a:spcPts val="0"/>
              </a:spcBef>
              <a:buNone/>
            </a:pPr>
            <a:r>
              <a:rPr lang="en" b="1"/>
              <a:t>What color is the man’s jacket?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p:nvPr/>
        </p:nvSpPr>
        <p:spPr>
          <a:xfrm>
            <a:off x="130650" y="179750"/>
            <a:ext cx="8882700" cy="433200"/>
          </a:xfrm>
          <a:prstGeom prst="rect">
            <a:avLst/>
          </a:prstGeom>
          <a:noFill/>
          <a:ln>
            <a:noFill/>
          </a:ln>
        </p:spPr>
        <p:txBody>
          <a:bodyPr wrap="square" lIns="91425" tIns="91425" rIns="91425" bIns="91425" anchor="t" anchorCtr="0">
            <a:noAutofit/>
          </a:bodyPr>
          <a:lstStyle/>
          <a:p>
            <a:pPr lvl="0" algn="ctr" rtl="0">
              <a:spcBef>
                <a:spcPts val="0"/>
              </a:spcBef>
              <a:buNone/>
            </a:pPr>
            <a:r>
              <a:rPr lang="en" sz="2400" b="1"/>
              <a:t>How Crowd Responds to Visual Questions?</a:t>
            </a:r>
          </a:p>
          <a:p>
            <a:pPr lvl="0" algn="ctr" rtl="0">
              <a:spcBef>
                <a:spcPts val="0"/>
              </a:spcBef>
              <a:buNone/>
            </a:pPr>
            <a:endParaRPr sz="1800" b="1"/>
          </a:p>
          <a:p>
            <a:pPr lvl="0" algn="ctr" rtl="0">
              <a:spcBef>
                <a:spcPts val="0"/>
              </a:spcBef>
              <a:buNone/>
            </a:pPr>
            <a:endParaRPr sz="1800" b="1"/>
          </a:p>
        </p:txBody>
      </p:sp>
      <p:sp>
        <p:nvSpPr>
          <p:cNvPr id="76" name="Shape 76"/>
          <p:cNvSpPr txBox="1"/>
          <p:nvPr/>
        </p:nvSpPr>
        <p:spPr>
          <a:xfrm>
            <a:off x="266825" y="2662125"/>
            <a:ext cx="2769600" cy="2209200"/>
          </a:xfrm>
          <a:prstGeom prst="rect">
            <a:avLst/>
          </a:prstGeom>
          <a:noFill/>
          <a:ln>
            <a:noFill/>
          </a:ln>
        </p:spPr>
        <p:txBody>
          <a:bodyPr wrap="square" lIns="91425" tIns="91425" rIns="91425" bIns="91425" anchor="t" anchorCtr="0">
            <a:noAutofit/>
          </a:bodyPr>
          <a:lstStyle/>
          <a:p>
            <a:pPr lvl="0" rtl="0">
              <a:spcBef>
                <a:spcPts val="0"/>
              </a:spcBef>
              <a:buClr>
                <a:schemeClr val="dk1"/>
              </a:buClr>
              <a:buSzPct val="84615"/>
              <a:buFont typeface="Arial"/>
              <a:buNone/>
            </a:pPr>
            <a:r>
              <a:rPr lang="en" sz="1300" b="1">
                <a:solidFill>
                  <a:schemeClr val="dk1"/>
                </a:solidFill>
              </a:rPr>
              <a:t>What color is the man’s jacket?</a:t>
            </a:r>
          </a:p>
          <a:p>
            <a:pPr marL="457200" lvl="0" indent="-311150" algn="l" rtl="0">
              <a:spcBef>
                <a:spcPts val="0"/>
              </a:spcBef>
              <a:buSzPct val="100000"/>
              <a:buAutoNum type="arabicPeriod"/>
            </a:pPr>
            <a:r>
              <a:rPr lang="en" sz="1300" b="1"/>
              <a:t>beige    </a:t>
            </a:r>
          </a:p>
          <a:p>
            <a:pPr marL="457200" lvl="0" indent="-311150" algn="l" rtl="0">
              <a:spcBef>
                <a:spcPts val="0"/>
              </a:spcBef>
              <a:buSzPct val="100000"/>
              <a:buAutoNum type="arabicPeriod"/>
            </a:pPr>
            <a:r>
              <a:rPr lang="en" sz="1300" b="1"/>
              <a:t>tan</a:t>
            </a:r>
          </a:p>
          <a:p>
            <a:pPr marL="457200" lvl="0" indent="-311150" algn="l" rtl="0">
              <a:spcBef>
                <a:spcPts val="0"/>
              </a:spcBef>
              <a:buSzPct val="100000"/>
              <a:buAutoNum type="arabicPeriod"/>
            </a:pPr>
            <a:r>
              <a:rPr lang="en" sz="1300" b="1"/>
              <a:t>beige</a:t>
            </a:r>
          </a:p>
          <a:p>
            <a:pPr marL="457200" lvl="0" indent="-311150" algn="l" rtl="0">
              <a:spcBef>
                <a:spcPts val="0"/>
              </a:spcBef>
              <a:buSzPct val="100000"/>
              <a:buAutoNum type="arabicPeriod"/>
            </a:pPr>
            <a:r>
              <a:rPr lang="en" sz="1300" b="1"/>
              <a:t>tan</a:t>
            </a:r>
          </a:p>
          <a:p>
            <a:pPr marL="457200" lvl="0" indent="-311150" algn="l" rtl="0">
              <a:spcBef>
                <a:spcPts val="0"/>
              </a:spcBef>
              <a:buSzPct val="100000"/>
              <a:buAutoNum type="arabicPeriod"/>
            </a:pPr>
            <a:r>
              <a:rPr lang="en" sz="1300" b="1"/>
              <a:t>khaki</a:t>
            </a:r>
          </a:p>
          <a:p>
            <a:pPr marL="457200" lvl="0" indent="-311150" algn="l" rtl="0">
              <a:spcBef>
                <a:spcPts val="0"/>
              </a:spcBef>
              <a:buSzPct val="100000"/>
              <a:buAutoNum type="arabicPeriod"/>
            </a:pPr>
            <a:r>
              <a:rPr lang="en" sz="1300" b="1"/>
              <a:t>tan</a:t>
            </a:r>
          </a:p>
          <a:p>
            <a:pPr marL="457200" lvl="0" indent="-311150" algn="l" rtl="0">
              <a:spcBef>
                <a:spcPts val="0"/>
              </a:spcBef>
              <a:buSzPct val="100000"/>
              <a:buAutoNum type="arabicPeriod"/>
            </a:pPr>
            <a:r>
              <a:rPr lang="en" sz="1300" b="1"/>
              <a:t>tan</a:t>
            </a:r>
          </a:p>
          <a:p>
            <a:pPr marL="457200" lvl="0" indent="-311150" algn="l" rtl="0">
              <a:spcBef>
                <a:spcPts val="0"/>
              </a:spcBef>
              <a:buSzPct val="100000"/>
              <a:buAutoNum type="arabicPeriod"/>
            </a:pPr>
            <a:r>
              <a:rPr lang="en" sz="1300" b="1"/>
              <a:t>tan</a:t>
            </a:r>
          </a:p>
          <a:p>
            <a:pPr marL="457200" lvl="0" indent="-311150" algn="l" rtl="0">
              <a:spcBef>
                <a:spcPts val="0"/>
              </a:spcBef>
              <a:buSzPct val="100000"/>
              <a:buAutoNum type="arabicPeriod"/>
            </a:pPr>
            <a:r>
              <a:rPr lang="en" sz="1300" b="1"/>
              <a:t>tan</a:t>
            </a:r>
          </a:p>
          <a:p>
            <a:pPr marL="457200" lvl="0" indent="-311150" algn="l" rtl="0">
              <a:spcBef>
                <a:spcPts val="0"/>
              </a:spcBef>
              <a:buSzPct val="100000"/>
              <a:buAutoNum type="arabicPeriod"/>
            </a:pPr>
            <a:r>
              <a:rPr lang="en" sz="1300" b="1"/>
              <a:t>tan</a:t>
            </a:r>
          </a:p>
        </p:txBody>
      </p:sp>
      <p:pic>
        <p:nvPicPr>
          <p:cNvPr id="77" name="Shape 77" descr="COCO_train2014_000000082759.jpg"/>
          <p:cNvPicPr preferRelativeResize="0"/>
          <p:nvPr/>
        </p:nvPicPr>
        <p:blipFill rotWithShape="1">
          <a:blip r:embed="rId3">
            <a:alphaModFix/>
          </a:blip>
          <a:srcRect l="1143" r="1152"/>
          <a:stretch/>
        </p:blipFill>
        <p:spPr>
          <a:xfrm>
            <a:off x="226800" y="725375"/>
            <a:ext cx="2849650" cy="1936775"/>
          </a:xfrm>
          <a:prstGeom prst="rect">
            <a:avLst/>
          </a:prstGeom>
          <a:noFill/>
          <a:ln>
            <a:noFill/>
          </a:ln>
        </p:spPr>
      </p:pic>
      <p:pic>
        <p:nvPicPr>
          <p:cNvPr id="78" name="Shape 78" descr="abstract_v002_train2015_000000011779.png"/>
          <p:cNvPicPr preferRelativeResize="0"/>
          <p:nvPr/>
        </p:nvPicPr>
        <p:blipFill rotWithShape="1">
          <a:blip r:embed="rId4">
            <a:alphaModFix/>
          </a:blip>
          <a:srcRect l="7961" r="7961"/>
          <a:stretch/>
        </p:blipFill>
        <p:spPr>
          <a:xfrm>
            <a:off x="3156375" y="725363"/>
            <a:ext cx="2849649" cy="1936775"/>
          </a:xfrm>
          <a:prstGeom prst="rect">
            <a:avLst/>
          </a:prstGeom>
          <a:noFill/>
          <a:ln>
            <a:noFill/>
          </a:ln>
        </p:spPr>
      </p:pic>
      <p:sp>
        <p:nvSpPr>
          <p:cNvPr id="79" name="Shape 79"/>
          <p:cNvSpPr txBox="1"/>
          <p:nvPr/>
        </p:nvSpPr>
        <p:spPr>
          <a:xfrm>
            <a:off x="3615350" y="2662125"/>
            <a:ext cx="1931700" cy="2209200"/>
          </a:xfrm>
          <a:prstGeom prst="rect">
            <a:avLst/>
          </a:prstGeom>
          <a:noFill/>
          <a:ln>
            <a:noFill/>
          </a:ln>
        </p:spPr>
        <p:txBody>
          <a:bodyPr wrap="square" lIns="91425" tIns="91425" rIns="91425" bIns="91425" anchor="t" anchorCtr="0">
            <a:noAutofit/>
          </a:bodyPr>
          <a:lstStyle/>
          <a:p>
            <a:pPr lvl="0" rtl="0">
              <a:spcBef>
                <a:spcPts val="0"/>
              </a:spcBef>
              <a:buClr>
                <a:schemeClr val="dk1"/>
              </a:buClr>
              <a:buSzPct val="84615"/>
              <a:buFont typeface="Arial"/>
              <a:buNone/>
            </a:pPr>
            <a:r>
              <a:rPr lang="en" sz="1300" b="1">
                <a:solidFill>
                  <a:schemeClr val="dk1"/>
                </a:solidFill>
              </a:rPr>
              <a:t>Who looks happier?</a:t>
            </a:r>
          </a:p>
          <a:p>
            <a:pPr marL="457200" lvl="0" indent="-311150" algn="l" rtl="0">
              <a:spcBef>
                <a:spcPts val="0"/>
              </a:spcBef>
              <a:buSzPct val="100000"/>
              <a:buAutoNum type="arabicPeriod"/>
            </a:pPr>
            <a:r>
              <a:rPr lang="en" sz="1300" b="1"/>
              <a:t>Old person   </a:t>
            </a:r>
          </a:p>
          <a:p>
            <a:pPr marL="457200" lvl="0" indent="-311150" algn="l" rtl="0">
              <a:spcBef>
                <a:spcPts val="0"/>
              </a:spcBef>
              <a:buSzPct val="100000"/>
              <a:buAutoNum type="arabicPeriod"/>
            </a:pPr>
            <a:r>
              <a:rPr lang="en" sz="1300" b="1"/>
              <a:t>man</a:t>
            </a:r>
          </a:p>
          <a:p>
            <a:pPr marL="457200" lvl="0" indent="-311150" algn="l" rtl="0">
              <a:spcBef>
                <a:spcPts val="0"/>
              </a:spcBef>
              <a:buSzPct val="100000"/>
              <a:buAutoNum type="arabicPeriod"/>
            </a:pPr>
            <a:r>
              <a:rPr lang="en" sz="1300" b="1"/>
              <a:t>man</a:t>
            </a:r>
          </a:p>
          <a:p>
            <a:pPr marL="457200" lvl="0" indent="-311150" algn="l" rtl="0">
              <a:spcBef>
                <a:spcPts val="0"/>
              </a:spcBef>
              <a:buSzPct val="100000"/>
              <a:buAutoNum type="arabicPeriod"/>
            </a:pPr>
            <a:r>
              <a:rPr lang="en" sz="1300" b="1"/>
              <a:t>man</a:t>
            </a:r>
          </a:p>
          <a:p>
            <a:pPr marL="457200" lvl="0" indent="-311150" algn="l" rtl="0">
              <a:spcBef>
                <a:spcPts val="0"/>
              </a:spcBef>
              <a:buSzPct val="100000"/>
              <a:buAutoNum type="arabicPeriod"/>
            </a:pPr>
            <a:r>
              <a:rPr lang="en" sz="1300" b="1"/>
              <a:t>Old person</a:t>
            </a:r>
          </a:p>
          <a:p>
            <a:pPr marL="457200" lvl="0" indent="-311150" algn="l" rtl="0">
              <a:spcBef>
                <a:spcPts val="0"/>
              </a:spcBef>
              <a:buSzPct val="100000"/>
              <a:buAutoNum type="arabicPeriod"/>
            </a:pPr>
            <a:r>
              <a:rPr lang="en" sz="1300" b="1"/>
              <a:t>man</a:t>
            </a:r>
          </a:p>
          <a:p>
            <a:pPr marL="457200" lvl="0" indent="-311150" algn="l" rtl="0">
              <a:spcBef>
                <a:spcPts val="0"/>
              </a:spcBef>
              <a:buSzPct val="100000"/>
              <a:buAutoNum type="arabicPeriod"/>
            </a:pPr>
            <a:r>
              <a:rPr lang="en" sz="1300" b="1"/>
              <a:t>man</a:t>
            </a:r>
          </a:p>
          <a:p>
            <a:pPr marL="457200" lvl="0" indent="-311150" algn="l" rtl="0">
              <a:spcBef>
                <a:spcPts val="0"/>
              </a:spcBef>
              <a:buSzPct val="100000"/>
              <a:buAutoNum type="arabicPeriod"/>
            </a:pPr>
            <a:r>
              <a:rPr lang="en" sz="1300" b="1"/>
              <a:t>man</a:t>
            </a:r>
          </a:p>
          <a:p>
            <a:pPr marL="457200" lvl="0" indent="-311150" algn="l" rtl="0">
              <a:spcBef>
                <a:spcPts val="0"/>
              </a:spcBef>
              <a:buSzPct val="100000"/>
              <a:buAutoNum type="arabicPeriod"/>
            </a:pPr>
            <a:r>
              <a:rPr lang="en" sz="1300" b="1"/>
              <a:t>man</a:t>
            </a:r>
          </a:p>
          <a:p>
            <a:pPr marL="457200" lvl="0" indent="-311150" algn="l" rtl="0">
              <a:spcBef>
                <a:spcPts val="0"/>
              </a:spcBef>
              <a:buSzPct val="100000"/>
              <a:buAutoNum type="arabicPeriod"/>
            </a:pPr>
            <a:r>
              <a:rPr lang="en" sz="1300" b="1"/>
              <a:t>grandpa</a:t>
            </a:r>
          </a:p>
        </p:txBody>
      </p:sp>
      <p:pic>
        <p:nvPicPr>
          <p:cNvPr id="80" name="Shape 80" descr="COCO_train2014_000000452819.jpg"/>
          <p:cNvPicPr preferRelativeResize="0"/>
          <p:nvPr/>
        </p:nvPicPr>
        <p:blipFill rotWithShape="1">
          <a:blip r:embed="rId5">
            <a:alphaModFix/>
          </a:blip>
          <a:srcRect t="4429" b="4420"/>
          <a:stretch/>
        </p:blipFill>
        <p:spPr>
          <a:xfrm>
            <a:off x="6085950" y="725363"/>
            <a:ext cx="2769725" cy="1936775"/>
          </a:xfrm>
          <a:prstGeom prst="rect">
            <a:avLst/>
          </a:prstGeom>
          <a:noFill/>
          <a:ln>
            <a:noFill/>
          </a:ln>
        </p:spPr>
      </p:pic>
      <p:sp>
        <p:nvSpPr>
          <p:cNvPr id="81" name="Shape 81"/>
          <p:cNvSpPr txBox="1"/>
          <p:nvPr/>
        </p:nvSpPr>
        <p:spPr>
          <a:xfrm>
            <a:off x="6504963" y="2662125"/>
            <a:ext cx="1931700" cy="2209200"/>
          </a:xfrm>
          <a:prstGeom prst="rect">
            <a:avLst/>
          </a:prstGeom>
          <a:noFill/>
          <a:ln>
            <a:noFill/>
          </a:ln>
        </p:spPr>
        <p:txBody>
          <a:bodyPr wrap="square" lIns="91425" tIns="91425" rIns="91425" bIns="91425" anchor="t" anchorCtr="0">
            <a:noAutofit/>
          </a:bodyPr>
          <a:lstStyle/>
          <a:p>
            <a:pPr lvl="0" rtl="0">
              <a:spcBef>
                <a:spcPts val="0"/>
              </a:spcBef>
              <a:buClr>
                <a:schemeClr val="dk1"/>
              </a:buClr>
              <a:buSzPct val="84615"/>
              <a:buFont typeface="Arial"/>
              <a:buNone/>
            </a:pPr>
            <a:r>
              <a:rPr lang="en" sz="1300" b="1">
                <a:solidFill>
                  <a:schemeClr val="dk1"/>
                </a:solidFill>
              </a:rPr>
              <a:t>Are the bikes safe?</a:t>
            </a:r>
          </a:p>
          <a:p>
            <a:pPr marL="457200" marR="0" lvl="0" indent="-311150" algn="l" rtl="0">
              <a:lnSpc>
                <a:spcPct val="100000"/>
              </a:lnSpc>
              <a:spcBef>
                <a:spcPts val="0"/>
              </a:spcBef>
              <a:spcAft>
                <a:spcPts val="0"/>
              </a:spcAft>
              <a:buSzPct val="100000"/>
              <a:buAutoNum type="arabicPeriod"/>
            </a:pPr>
            <a:r>
              <a:rPr lang="en" sz="1300" b="1"/>
              <a:t>yes   </a:t>
            </a:r>
          </a:p>
          <a:p>
            <a:pPr marL="457200" marR="0" lvl="0" indent="-311150" algn="l" rtl="0">
              <a:lnSpc>
                <a:spcPct val="100000"/>
              </a:lnSpc>
              <a:spcBef>
                <a:spcPts val="0"/>
              </a:spcBef>
              <a:spcAft>
                <a:spcPts val="0"/>
              </a:spcAft>
              <a:buSzPct val="100000"/>
              <a:buAutoNum type="arabicPeriod"/>
            </a:pPr>
            <a:r>
              <a:rPr lang="en" sz="1300" b="1"/>
              <a:t>yes</a:t>
            </a:r>
          </a:p>
          <a:p>
            <a:pPr marL="457200" marR="0" lvl="0" indent="-311150" algn="l" rtl="0">
              <a:lnSpc>
                <a:spcPct val="100000"/>
              </a:lnSpc>
              <a:spcBef>
                <a:spcPts val="0"/>
              </a:spcBef>
              <a:spcAft>
                <a:spcPts val="0"/>
              </a:spcAft>
              <a:buSzPct val="100000"/>
              <a:buAutoNum type="arabicPeriod"/>
            </a:pPr>
            <a:r>
              <a:rPr lang="en" sz="1300" b="1"/>
              <a:t>yes</a:t>
            </a:r>
          </a:p>
          <a:p>
            <a:pPr marL="457200" marR="0" lvl="0" indent="-311150" algn="l" rtl="0">
              <a:lnSpc>
                <a:spcPct val="100000"/>
              </a:lnSpc>
              <a:spcBef>
                <a:spcPts val="0"/>
              </a:spcBef>
              <a:spcAft>
                <a:spcPts val="0"/>
              </a:spcAft>
              <a:buSzPct val="100000"/>
              <a:buAutoNum type="arabicPeriod"/>
            </a:pPr>
            <a:r>
              <a:rPr lang="en" sz="1300" b="1"/>
              <a:t>no</a:t>
            </a:r>
          </a:p>
          <a:p>
            <a:pPr marL="457200" marR="0" lvl="0" indent="-311150" algn="l" rtl="0">
              <a:lnSpc>
                <a:spcPct val="100000"/>
              </a:lnSpc>
              <a:spcBef>
                <a:spcPts val="0"/>
              </a:spcBef>
              <a:spcAft>
                <a:spcPts val="0"/>
              </a:spcAft>
              <a:buSzPct val="100000"/>
              <a:buAutoNum type="arabicPeriod"/>
            </a:pPr>
            <a:r>
              <a:rPr lang="en" sz="1300" b="1"/>
              <a:t>yes</a:t>
            </a:r>
          </a:p>
          <a:p>
            <a:pPr marL="457200" marR="0" lvl="0" indent="-311150" algn="l" rtl="0">
              <a:lnSpc>
                <a:spcPct val="100000"/>
              </a:lnSpc>
              <a:spcBef>
                <a:spcPts val="0"/>
              </a:spcBef>
              <a:spcAft>
                <a:spcPts val="0"/>
              </a:spcAft>
              <a:buSzPct val="100000"/>
              <a:buAutoNum type="arabicPeriod"/>
            </a:pPr>
            <a:r>
              <a:rPr lang="en" sz="1300" b="1"/>
              <a:t>yes</a:t>
            </a:r>
          </a:p>
          <a:p>
            <a:pPr marL="457200" lvl="0" indent="-311150" algn="l" rtl="0">
              <a:spcBef>
                <a:spcPts val="0"/>
              </a:spcBef>
              <a:buSzPct val="100000"/>
              <a:buAutoNum type="arabicPeriod"/>
            </a:pPr>
            <a:r>
              <a:rPr lang="en" sz="1300" b="1"/>
              <a:t>yes</a:t>
            </a:r>
          </a:p>
          <a:p>
            <a:pPr marL="457200" marR="0" lvl="0" indent="-311150" algn="l" rtl="0">
              <a:lnSpc>
                <a:spcPct val="100000"/>
              </a:lnSpc>
              <a:spcBef>
                <a:spcPts val="0"/>
              </a:spcBef>
              <a:spcAft>
                <a:spcPts val="0"/>
              </a:spcAft>
              <a:buSzPct val="100000"/>
              <a:buAutoNum type="arabicPeriod"/>
            </a:pPr>
            <a:r>
              <a:rPr lang="en" sz="1300" b="1"/>
              <a:t>no</a:t>
            </a:r>
          </a:p>
          <a:p>
            <a:pPr marL="457200" lvl="0" indent="-311150" algn="l" rtl="0">
              <a:spcBef>
                <a:spcPts val="0"/>
              </a:spcBef>
              <a:buSzPct val="100000"/>
              <a:buAutoNum type="arabicPeriod"/>
            </a:pPr>
            <a:r>
              <a:rPr lang="en" sz="1300" b="1"/>
              <a:t>yes</a:t>
            </a:r>
          </a:p>
          <a:p>
            <a:pPr marL="457200" lvl="0" indent="-311150" algn="l" rtl="0">
              <a:spcBef>
                <a:spcPts val="0"/>
              </a:spcBef>
              <a:buSzPct val="100000"/>
              <a:buAutoNum type="arabicPeriod"/>
            </a:pPr>
            <a:r>
              <a:rPr lang="en" sz="1300" b="1"/>
              <a:t>yes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p:nvPr/>
        </p:nvSpPr>
        <p:spPr>
          <a:xfrm>
            <a:off x="130650" y="179750"/>
            <a:ext cx="8882700" cy="433200"/>
          </a:xfrm>
          <a:prstGeom prst="rect">
            <a:avLst/>
          </a:prstGeom>
          <a:noFill/>
          <a:ln>
            <a:noFill/>
          </a:ln>
        </p:spPr>
        <p:txBody>
          <a:bodyPr wrap="square" lIns="91425" tIns="91425" rIns="91425" bIns="91425" anchor="t" anchorCtr="0">
            <a:noAutofit/>
          </a:bodyPr>
          <a:lstStyle/>
          <a:p>
            <a:pPr lvl="0" algn="ctr" rtl="0">
              <a:spcBef>
                <a:spcPts val="0"/>
              </a:spcBef>
              <a:buNone/>
            </a:pPr>
            <a:r>
              <a:rPr lang="en" sz="2400" b="1"/>
              <a:t>Problem</a:t>
            </a:r>
          </a:p>
          <a:p>
            <a:pPr lvl="0" algn="ctr" rtl="0">
              <a:spcBef>
                <a:spcPts val="0"/>
              </a:spcBef>
              <a:buNone/>
            </a:pPr>
            <a:endParaRPr sz="1800" b="1"/>
          </a:p>
        </p:txBody>
      </p:sp>
      <p:sp>
        <p:nvSpPr>
          <p:cNvPr id="87" name="Shape 87"/>
          <p:cNvSpPr txBox="1"/>
          <p:nvPr/>
        </p:nvSpPr>
        <p:spPr>
          <a:xfrm>
            <a:off x="266825" y="2662125"/>
            <a:ext cx="2769600" cy="2209200"/>
          </a:xfrm>
          <a:prstGeom prst="rect">
            <a:avLst/>
          </a:prstGeom>
          <a:noFill/>
          <a:ln>
            <a:noFill/>
          </a:ln>
        </p:spPr>
        <p:txBody>
          <a:bodyPr wrap="square" lIns="91425" tIns="91425" rIns="91425" bIns="91425" anchor="t" anchorCtr="0">
            <a:noAutofit/>
          </a:bodyPr>
          <a:lstStyle/>
          <a:p>
            <a:pPr lvl="0" rtl="0">
              <a:spcBef>
                <a:spcPts val="0"/>
              </a:spcBef>
              <a:buClr>
                <a:schemeClr val="dk1"/>
              </a:buClr>
              <a:buSzPct val="84615"/>
              <a:buFont typeface="Arial"/>
              <a:buNone/>
            </a:pPr>
            <a:r>
              <a:rPr lang="en" sz="1300" b="1">
                <a:solidFill>
                  <a:schemeClr val="dk1"/>
                </a:solidFill>
              </a:rPr>
              <a:t>What color is the man’s jacket?</a:t>
            </a:r>
          </a:p>
          <a:p>
            <a:pPr marL="457200" lvl="0" indent="-311150" algn="l" rtl="0">
              <a:spcBef>
                <a:spcPts val="0"/>
              </a:spcBef>
              <a:buSzPct val="100000"/>
              <a:buAutoNum type="arabicPeriod"/>
            </a:pPr>
            <a:r>
              <a:rPr lang="en" sz="1300" b="1"/>
              <a:t>beige    </a:t>
            </a:r>
          </a:p>
          <a:p>
            <a:pPr marL="457200" lvl="0" indent="-311150" algn="l" rtl="0">
              <a:spcBef>
                <a:spcPts val="0"/>
              </a:spcBef>
              <a:buSzPct val="100000"/>
              <a:buAutoNum type="arabicPeriod"/>
            </a:pPr>
            <a:r>
              <a:rPr lang="en" sz="1300" b="1"/>
              <a:t>tan</a:t>
            </a:r>
          </a:p>
          <a:p>
            <a:pPr marL="457200" lvl="0" indent="-311150" algn="l" rtl="0">
              <a:spcBef>
                <a:spcPts val="0"/>
              </a:spcBef>
              <a:buSzPct val="100000"/>
              <a:buAutoNum type="arabicPeriod"/>
            </a:pPr>
            <a:r>
              <a:rPr lang="en" sz="1300" b="1"/>
              <a:t>beige</a:t>
            </a:r>
          </a:p>
          <a:p>
            <a:pPr marL="457200" lvl="0" indent="-311150" algn="l" rtl="0">
              <a:spcBef>
                <a:spcPts val="0"/>
              </a:spcBef>
              <a:buSzPct val="100000"/>
              <a:buAutoNum type="arabicPeriod"/>
            </a:pPr>
            <a:r>
              <a:rPr lang="en" sz="1300" b="1"/>
              <a:t>tan</a:t>
            </a:r>
          </a:p>
          <a:p>
            <a:pPr marL="457200" lvl="0" indent="-311150" algn="l" rtl="0">
              <a:spcBef>
                <a:spcPts val="0"/>
              </a:spcBef>
              <a:buSzPct val="100000"/>
              <a:buAutoNum type="arabicPeriod"/>
            </a:pPr>
            <a:r>
              <a:rPr lang="en" sz="1300" b="1"/>
              <a:t>khaki</a:t>
            </a:r>
          </a:p>
          <a:p>
            <a:pPr marL="457200" lvl="0" indent="-311150" algn="l" rtl="0">
              <a:spcBef>
                <a:spcPts val="0"/>
              </a:spcBef>
              <a:buSzPct val="100000"/>
              <a:buAutoNum type="arabicPeriod"/>
            </a:pPr>
            <a:r>
              <a:rPr lang="en" sz="1300" b="1"/>
              <a:t>tan</a:t>
            </a:r>
          </a:p>
          <a:p>
            <a:pPr marL="457200" lvl="0" indent="-311150" algn="l" rtl="0">
              <a:spcBef>
                <a:spcPts val="0"/>
              </a:spcBef>
              <a:buSzPct val="100000"/>
              <a:buAutoNum type="arabicPeriod"/>
            </a:pPr>
            <a:r>
              <a:rPr lang="en" sz="1300" b="1"/>
              <a:t>tan</a:t>
            </a:r>
          </a:p>
          <a:p>
            <a:pPr marL="457200" lvl="0" indent="-311150" algn="l" rtl="0">
              <a:spcBef>
                <a:spcPts val="0"/>
              </a:spcBef>
              <a:buSzPct val="100000"/>
              <a:buAutoNum type="arabicPeriod"/>
            </a:pPr>
            <a:r>
              <a:rPr lang="en" sz="1300" b="1"/>
              <a:t>tan</a:t>
            </a:r>
          </a:p>
          <a:p>
            <a:pPr marL="457200" lvl="0" indent="-311150" algn="l" rtl="0">
              <a:spcBef>
                <a:spcPts val="0"/>
              </a:spcBef>
              <a:buSzPct val="100000"/>
              <a:buAutoNum type="arabicPeriod"/>
            </a:pPr>
            <a:r>
              <a:rPr lang="en" sz="1300" b="1"/>
              <a:t>tan</a:t>
            </a:r>
          </a:p>
          <a:p>
            <a:pPr marL="457200" lvl="0" indent="-311150" algn="l" rtl="0">
              <a:spcBef>
                <a:spcPts val="0"/>
              </a:spcBef>
              <a:buSzPct val="100000"/>
              <a:buAutoNum type="arabicPeriod"/>
            </a:pPr>
            <a:r>
              <a:rPr lang="en" sz="1300" b="1"/>
              <a:t>tan</a:t>
            </a:r>
          </a:p>
        </p:txBody>
      </p:sp>
      <p:pic>
        <p:nvPicPr>
          <p:cNvPr id="88" name="Shape 88" descr="COCO_train2014_000000082759.jpg"/>
          <p:cNvPicPr preferRelativeResize="0"/>
          <p:nvPr/>
        </p:nvPicPr>
        <p:blipFill rotWithShape="1">
          <a:blip r:embed="rId3">
            <a:alphaModFix/>
          </a:blip>
          <a:srcRect l="1143" r="1152"/>
          <a:stretch/>
        </p:blipFill>
        <p:spPr>
          <a:xfrm>
            <a:off x="226800" y="725375"/>
            <a:ext cx="2849650" cy="1936775"/>
          </a:xfrm>
          <a:prstGeom prst="rect">
            <a:avLst/>
          </a:prstGeom>
          <a:noFill/>
          <a:ln>
            <a:noFill/>
          </a:ln>
        </p:spPr>
      </p:pic>
      <p:pic>
        <p:nvPicPr>
          <p:cNvPr id="89" name="Shape 89" descr="abstract_v002_train2015_000000011779.png"/>
          <p:cNvPicPr preferRelativeResize="0"/>
          <p:nvPr/>
        </p:nvPicPr>
        <p:blipFill rotWithShape="1">
          <a:blip r:embed="rId4">
            <a:alphaModFix/>
          </a:blip>
          <a:srcRect l="7961" r="7961"/>
          <a:stretch/>
        </p:blipFill>
        <p:spPr>
          <a:xfrm>
            <a:off x="3156375" y="725363"/>
            <a:ext cx="2849649" cy="1936775"/>
          </a:xfrm>
          <a:prstGeom prst="rect">
            <a:avLst/>
          </a:prstGeom>
          <a:noFill/>
          <a:ln>
            <a:noFill/>
          </a:ln>
        </p:spPr>
      </p:pic>
      <p:sp>
        <p:nvSpPr>
          <p:cNvPr id="90" name="Shape 90"/>
          <p:cNvSpPr txBox="1"/>
          <p:nvPr/>
        </p:nvSpPr>
        <p:spPr>
          <a:xfrm>
            <a:off x="3615350" y="2662125"/>
            <a:ext cx="1931700" cy="2209200"/>
          </a:xfrm>
          <a:prstGeom prst="rect">
            <a:avLst/>
          </a:prstGeom>
          <a:noFill/>
          <a:ln>
            <a:noFill/>
          </a:ln>
        </p:spPr>
        <p:txBody>
          <a:bodyPr wrap="square" lIns="91425" tIns="91425" rIns="91425" bIns="91425" anchor="t" anchorCtr="0">
            <a:noAutofit/>
          </a:bodyPr>
          <a:lstStyle/>
          <a:p>
            <a:pPr lvl="0" rtl="0">
              <a:spcBef>
                <a:spcPts val="0"/>
              </a:spcBef>
              <a:buClr>
                <a:schemeClr val="dk1"/>
              </a:buClr>
              <a:buSzPct val="84615"/>
              <a:buFont typeface="Arial"/>
              <a:buNone/>
            </a:pPr>
            <a:r>
              <a:rPr lang="en" sz="1300" b="1">
                <a:solidFill>
                  <a:schemeClr val="dk1"/>
                </a:solidFill>
              </a:rPr>
              <a:t>Who looks happier?</a:t>
            </a:r>
          </a:p>
          <a:p>
            <a:pPr marL="457200" lvl="0" indent="-311150" algn="l" rtl="0">
              <a:spcBef>
                <a:spcPts val="0"/>
              </a:spcBef>
              <a:buSzPct val="100000"/>
              <a:buAutoNum type="arabicPeriod"/>
            </a:pPr>
            <a:r>
              <a:rPr lang="en" sz="1300" b="1"/>
              <a:t>Old person   </a:t>
            </a:r>
          </a:p>
          <a:p>
            <a:pPr marL="457200" lvl="0" indent="-311150" algn="l" rtl="0">
              <a:spcBef>
                <a:spcPts val="0"/>
              </a:spcBef>
              <a:buSzPct val="100000"/>
              <a:buAutoNum type="arabicPeriod"/>
            </a:pPr>
            <a:r>
              <a:rPr lang="en" sz="1300" b="1"/>
              <a:t>man</a:t>
            </a:r>
          </a:p>
          <a:p>
            <a:pPr marL="457200" lvl="0" indent="-311150" algn="l" rtl="0">
              <a:spcBef>
                <a:spcPts val="0"/>
              </a:spcBef>
              <a:buSzPct val="100000"/>
              <a:buAutoNum type="arabicPeriod"/>
            </a:pPr>
            <a:r>
              <a:rPr lang="en" sz="1300" b="1"/>
              <a:t>man</a:t>
            </a:r>
          </a:p>
          <a:p>
            <a:pPr marL="457200" lvl="0" indent="-311150" algn="l" rtl="0">
              <a:spcBef>
                <a:spcPts val="0"/>
              </a:spcBef>
              <a:buSzPct val="100000"/>
              <a:buAutoNum type="arabicPeriod"/>
            </a:pPr>
            <a:r>
              <a:rPr lang="en" sz="1300" b="1"/>
              <a:t>man</a:t>
            </a:r>
          </a:p>
          <a:p>
            <a:pPr marL="457200" lvl="0" indent="-311150" algn="l" rtl="0">
              <a:spcBef>
                <a:spcPts val="0"/>
              </a:spcBef>
              <a:buSzPct val="100000"/>
              <a:buAutoNum type="arabicPeriod"/>
            </a:pPr>
            <a:r>
              <a:rPr lang="en" sz="1300" b="1"/>
              <a:t>Old person</a:t>
            </a:r>
          </a:p>
          <a:p>
            <a:pPr marL="457200" lvl="0" indent="-311150" algn="l" rtl="0">
              <a:spcBef>
                <a:spcPts val="0"/>
              </a:spcBef>
              <a:buSzPct val="100000"/>
              <a:buAutoNum type="arabicPeriod"/>
            </a:pPr>
            <a:r>
              <a:rPr lang="en" sz="1300" b="1"/>
              <a:t>man</a:t>
            </a:r>
          </a:p>
          <a:p>
            <a:pPr marL="457200" lvl="0" indent="-311150" algn="l" rtl="0">
              <a:spcBef>
                <a:spcPts val="0"/>
              </a:spcBef>
              <a:buSzPct val="100000"/>
              <a:buAutoNum type="arabicPeriod"/>
            </a:pPr>
            <a:r>
              <a:rPr lang="en" sz="1300" b="1"/>
              <a:t>man</a:t>
            </a:r>
          </a:p>
          <a:p>
            <a:pPr marL="457200" lvl="0" indent="-311150" algn="l" rtl="0">
              <a:spcBef>
                <a:spcPts val="0"/>
              </a:spcBef>
              <a:buSzPct val="100000"/>
              <a:buAutoNum type="arabicPeriod"/>
            </a:pPr>
            <a:r>
              <a:rPr lang="en" sz="1300" b="1"/>
              <a:t>man</a:t>
            </a:r>
          </a:p>
          <a:p>
            <a:pPr marL="457200" lvl="0" indent="-311150" algn="l" rtl="0">
              <a:spcBef>
                <a:spcPts val="0"/>
              </a:spcBef>
              <a:buSzPct val="100000"/>
              <a:buAutoNum type="arabicPeriod"/>
            </a:pPr>
            <a:r>
              <a:rPr lang="en" sz="1300" b="1"/>
              <a:t>man</a:t>
            </a:r>
          </a:p>
          <a:p>
            <a:pPr marL="457200" lvl="0" indent="-311150" algn="l" rtl="0">
              <a:spcBef>
                <a:spcPts val="0"/>
              </a:spcBef>
              <a:buSzPct val="100000"/>
              <a:buAutoNum type="arabicPeriod"/>
            </a:pPr>
            <a:r>
              <a:rPr lang="en" sz="1300" b="1"/>
              <a:t>grandpa</a:t>
            </a:r>
          </a:p>
        </p:txBody>
      </p:sp>
      <p:pic>
        <p:nvPicPr>
          <p:cNvPr id="91" name="Shape 91" descr="COCO_train2014_000000452819.jpg"/>
          <p:cNvPicPr preferRelativeResize="0"/>
          <p:nvPr/>
        </p:nvPicPr>
        <p:blipFill rotWithShape="1">
          <a:blip r:embed="rId5">
            <a:alphaModFix/>
          </a:blip>
          <a:srcRect t="4429" b="4420"/>
          <a:stretch/>
        </p:blipFill>
        <p:spPr>
          <a:xfrm>
            <a:off x="6085950" y="725363"/>
            <a:ext cx="2769725" cy="1936775"/>
          </a:xfrm>
          <a:prstGeom prst="rect">
            <a:avLst/>
          </a:prstGeom>
          <a:noFill/>
          <a:ln>
            <a:noFill/>
          </a:ln>
        </p:spPr>
      </p:pic>
      <p:sp>
        <p:nvSpPr>
          <p:cNvPr id="92" name="Shape 92"/>
          <p:cNvSpPr txBox="1"/>
          <p:nvPr/>
        </p:nvSpPr>
        <p:spPr>
          <a:xfrm>
            <a:off x="6504963" y="2662125"/>
            <a:ext cx="1931700" cy="2209200"/>
          </a:xfrm>
          <a:prstGeom prst="rect">
            <a:avLst/>
          </a:prstGeom>
          <a:noFill/>
          <a:ln>
            <a:noFill/>
          </a:ln>
        </p:spPr>
        <p:txBody>
          <a:bodyPr wrap="square" lIns="91425" tIns="91425" rIns="91425" bIns="91425" anchor="t" anchorCtr="0">
            <a:noAutofit/>
          </a:bodyPr>
          <a:lstStyle/>
          <a:p>
            <a:pPr lvl="0" rtl="0">
              <a:spcBef>
                <a:spcPts val="0"/>
              </a:spcBef>
              <a:buClr>
                <a:schemeClr val="dk1"/>
              </a:buClr>
              <a:buSzPct val="84615"/>
              <a:buFont typeface="Arial"/>
              <a:buNone/>
            </a:pPr>
            <a:r>
              <a:rPr lang="en" sz="1300" b="1">
                <a:solidFill>
                  <a:schemeClr val="dk1"/>
                </a:solidFill>
              </a:rPr>
              <a:t>Are the bikes safe?</a:t>
            </a:r>
          </a:p>
          <a:p>
            <a:pPr marL="457200" marR="0" lvl="0" indent="-311150" algn="l" rtl="0">
              <a:lnSpc>
                <a:spcPct val="100000"/>
              </a:lnSpc>
              <a:spcBef>
                <a:spcPts val="0"/>
              </a:spcBef>
              <a:spcAft>
                <a:spcPts val="0"/>
              </a:spcAft>
              <a:buSzPct val="100000"/>
              <a:buAutoNum type="arabicPeriod"/>
            </a:pPr>
            <a:r>
              <a:rPr lang="en" sz="1300" b="1"/>
              <a:t>yes   </a:t>
            </a:r>
          </a:p>
          <a:p>
            <a:pPr marL="457200" marR="0" lvl="0" indent="-311150" algn="l" rtl="0">
              <a:lnSpc>
                <a:spcPct val="100000"/>
              </a:lnSpc>
              <a:spcBef>
                <a:spcPts val="0"/>
              </a:spcBef>
              <a:spcAft>
                <a:spcPts val="0"/>
              </a:spcAft>
              <a:buSzPct val="100000"/>
              <a:buAutoNum type="arabicPeriod"/>
            </a:pPr>
            <a:r>
              <a:rPr lang="en" sz="1300" b="1"/>
              <a:t>yes</a:t>
            </a:r>
          </a:p>
          <a:p>
            <a:pPr marL="457200" marR="0" lvl="0" indent="-311150" algn="l" rtl="0">
              <a:lnSpc>
                <a:spcPct val="100000"/>
              </a:lnSpc>
              <a:spcBef>
                <a:spcPts val="0"/>
              </a:spcBef>
              <a:spcAft>
                <a:spcPts val="0"/>
              </a:spcAft>
              <a:buSzPct val="100000"/>
              <a:buAutoNum type="arabicPeriod"/>
            </a:pPr>
            <a:r>
              <a:rPr lang="en" sz="1300" b="1"/>
              <a:t>yes</a:t>
            </a:r>
          </a:p>
          <a:p>
            <a:pPr marL="457200" marR="0" lvl="0" indent="-311150" algn="l" rtl="0">
              <a:lnSpc>
                <a:spcPct val="100000"/>
              </a:lnSpc>
              <a:spcBef>
                <a:spcPts val="0"/>
              </a:spcBef>
              <a:spcAft>
                <a:spcPts val="0"/>
              </a:spcAft>
              <a:buSzPct val="100000"/>
              <a:buAutoNum type="arabicPeriod"/>
            </a:pPr>
            <a:r>
              <a:rPr lang="en" sz="1300" b="1"/>
              <a:t>no</a:t>
            </a:r>
          </a:p>
          <a:p>
            <a:pPr marL="457200" marR="0" lvl="0" indent="-311150" algn="l" rtl="0">
              <a:lnSpc>
                <a:spcPct val="100000"/>
              </a:lnSpc>
              <a:spcBef>
                <a:spcPts val="0"/>
              </a:spcBef>
              <a:spcAft>
                <a:spcPts val="0"/>
              </a:spcAft>
              <a:buSzPct val="100000"/>
              <a:buAutoNum type="arabicPeriod"/>
            </a:pPr>
            <a:r>
              <a:rPr lang="en" sz="1300" b="1"/>
              <a:t>yes</a:t>
            </a:r>
          </a:p>
          <a:p>
            <a:pPr marL="457200" marR="0" lvl="0" indent="-311150" algn="l" rtl="0">
              <a:lnSpc>
                <a:spcPct val="100000"/>
              </a:lnSpc>
              <a:spcBef>
                <a:spcPts val="0"/>
              </a:spcBef>
              <a:spcAft>
                <a:spcPts val="0"/>
              </a:spcAft>
              <a:buSzPct val="100000"/>
              <a:buAutoNum type="arabicPeriod"/>
            </a:pPr>
            <a:r>
              <a:rPr lang="en" sz="1300" b="1"/>
              <a:t>yes</a:t>
            </a:r>
          </a:p>
          <a:p>
            <a:pPr marL="457200" lvl="0" indent="-311150" algn="l" rtl="0">
              <a:spcBef>
                <a:spcPts val="0"/>
              </a:spcBef>
              <a:buSzPct val="100000"/>
              <a:buAutoNum type="arabicPeriod"/>
            </a:pPr>
            <a:r>
              <a:rPr lang="en" sz="1300" b="1"/>
              <a:t>yes</a:t>
            </a:r>
          </a:p>
          <a:p>
            <a:pPr marL="457200" marR="0" lvl="0" indent="-311150" algn="l" rtl="0">
              <a:lnSpc>
                <a:spcPct val="100000"/>
              </a:lnSpc>
              <a:spcBef>
                <a:spcPts val="0"/>
              </a:spcBef>
              <a:spcAft>
                <a:spcPts val="0"/>
              </a:spcAft>
              <a:buSzPct val="100000"/>
              <a:buAutoNum type="arabicPeriod"/>
            </a:pPr>
            <a:r>
              <a:rPr lang="en" sz="1300" b="1"/>
              <a:t>no</a:t>
            </a:r>
          </a:p>
          <a:p>
            <a:pPr marL="457200" lvl="0" indent="-311150" algn="l" rtl="0">
              <a:spcBef>
                <a:spcPts val="0"/>
              </a:spcBef>
              <a:buSzPct val="100000"/>
              <a:buAutoNum type="arabicPeriod"/>
            </a:pPr>
            <a:r>
              <a:rPr lang="en" sz="1300" b="1"/>
              <a:t>yes</a:t>
            </a:r>
          </a:p>
          <a:p>
            <a:pPr marL="457200" lvl="0" indent="-311150" algn="l" rtl="0">
              <a:spcBef>
                <a:spcPts val="0"/>
              </a:spcBef>
              <a:buSzPct val="100000"/>
              <a:buAutoNum type="arabicPeriod"/>
            </a:pPr>
            <a:r>
              <a:rPr lang="en" sz="1300" b="1"/>
              <a:t>yes</a:t>
            </a:r>
          </a:p>
        </p:txBody>
      </p:sp>
      <p:sp>
        <p:nvSpPr>
          <p:cNvPr id="93" name="Shape 93"/>
          <p:cNvSpPr/>
          <p:nvPr/>
        </p:nvSpPr>
        <p:spPr>
          <a:xfrm>
            <a:off x="226800" y="725375"/>
            <a:ext cx="8659500" cy="1936800"/>
          </a:xfrm>
          <a:prstGeom prst="rect">
            <a:avLst/>
          </a:prstGeom>
          <a:solidFill>
            <a:srgbClr val="F8F8FF">
              <a:alpha val="95000"/>
            </a:srgbClr>
          </a:solidFill>
          <a:ln>
            <a:noFill/>
          </a:ln>
        </p:spPr>
        <p:txBody>
          <a:bodyPr wrap="square" lIns="91425" tIns="91425" rIns="91425" bIns="91425" anchor="ctr" anchorCtr="0">
            <a:noAutofit/>
          </a:bodyPr>
          <a:lstStyle/>
          <a:p>
            <a:pPr lvl="0">
              <a:spcBef>
                <a:spcPts val="0"/>
              </a:spcBef>
              <a:buNone/>
            </a:pPr>
            <a:endParaRPr/>
          </a:p>
        </p:txBody>
      </p:sp>
      <p:sp>
        <p:nvSpPr>
          <p:cNvPr id="94" name="Shape 94"/>
          <p:cNvSpPr txBox="1"/>
          <p:nvPr/>
        </p:nvSpPr>
        <p:spPr>
          <a:xfrm>
            <a:off x="1190850" y="1113444"/>
            <a:ext cx="6731400" cy="1048200"/>
          </a:xfrm>
          <a:prstGeom prst="rect">
            <a:avLst/>
          </a:prstGeom>
          <a:noFill/>
          <a:ln>
            <a:noFill/>
          </a:ln>
        </p:spPr>
        <p:txBody>
          <a:bodyPr wrap="square" lIns="91425" tIns="91425" rIns="91425" bIns="91425" anchor="t" anchorCtr="0">
            <a:noAutofit/>
          </a:bodyPr>
          <a:lstStyle/>
          <a:p>
            <a:pPr lvl="0" algn="ctr" rtl="0">
              <a:spcBef>
                <a:spcPts val="0"/>
              </a:spcBef>
              <a:buClr>
                <a:schemeClr val="dk1"/>
              </a:buClr>
              <a:buSzPct val="36666"/>
              <a:buFont typeface="Arial"/>
              <a:buNone/>
            </a:pPr>
            <a:r>
              <a:rPr lang="en" sz="3000">
                <a:solidFill>
                  <a:srgbClr val="0000FF"/>
                </a:solidFill>
              </a:rPr>
              <a:t>Machines are trained to predict a</a:t>
            </a:r>
            <a:r>
              <a:rPr lang="en" sz="3000" b="1">
                <a:solidFill>
                  <a:srgbClr val="0000FF"/>
                </a:solidFill>
              </a:rPr>
              <a:t> single </a:t>
            </a:r>
            <a:r>
              <a:rPr lang="en" sz="3000">
                <a:solidFill>
                  <a:srgbClr val="0000FF"/>
                </a:solidFill>
              </a:rPr>
              <a:t>answer to a visual question.</a:t>
            </a:r>
          </a:p>
          <a:p>
            <a:pPr lvl="0">
              <a:spcBef>
                <a:spcPts val="0"/>
              </a:spcBef>
              <a:buNone/>
            </a:pPr>
            <a:endParaRPr sz="3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311700" y="1538250"/>
            <a:ext cx="8520600" cy="2067000"/>
          </a:xfrm>
          <a:prstGeom prst="rect">
            <a:avLst/>
          </a:prstGeom>
        </p:spPr>
        <p:txBody>
          <a:bodyPr wrap="square" lIns="91425" tIns="91425" rIns="91425" bIns="91425" anchor="t" anchorCtr="0">
            <a:noAutofit/>
          </a:bodyPr>
          <a:lstStyle/>
          <a:p>
            <a:pPr marL="457200" lvl="0" indent="-349250" algn="just" rtl="0">
              <a:spcBef>
                <a:spcPts val="0"/>
              </a:spcBef>
              <a:buClr>
                <a:srgbClr val="000000"/>
              </a:buClr>
              <a:buSzPct val="100000"/>
              <a:buAutoNum type="arabicPeriod"/>
            </a:pPr>
            <a:r>
              <a:rPr lang="en" sz="1900" dirty="0">
                <a:solidFill>
                  <a:srgbClr val="000000"/>
                </a:solidFill>
              </a:rPr>
              <a:t>  Why does the crowd </a:t>
            </a:r>
            <a:r>
              <a:rPr lang="en" sz="1900" b="1" dirty="0">
                <a:solidFill>
                  <a:srgbClr val="000000"/>
                </a:solidFill>
              </a:rPr>
              <a:t>disagree</a:t>
            </a:r>
            <a:r>
              <a:rPr lang="en" sz="1900" dirty="0">
                <a:solidFill>
                  <a:srgbClr val="000000"/>
                </a:solidFill>
              </a:rPr>
              <a:t> over the answers to visual questions?</a:t>
            </a:r>
          </a:p>
          <a:p>
            <a:pPr marL="457200" lvl="0" indent="-457200" algn="just" rtl="0">
              <a:spcBef>
                <a:spcPts val="0"/>
              </a:spcBef>
              <a:buFont typeface="+mj-lt"/>
              <a:buAutoNum type="arabicPeriod"/>
            </a:pPr>
            <a:endParaRPr sz="1900" dirty="0">
              <a:solidFill>
                <a:srgbClr val="000000"/>
              </a:solidFill>
            </a:endParaRPr>
          </a:p>
          <a:p>
            <a:pPr marL="565150" lvl="0" indent="-457200" algn="just" rtl="0">
              <a:spcBef>
                <a:spcPts val="0"/>
              </a:spcBef>
              <a:buClr>
                <a:srgbClr val="000000"/>
              </a:buClr>
              <a:buSzPct val="100000"/>
              <a:buFont typeface="+mj-lt"/>
              <a:buAutoNum type="arabicPeriod"/>
            </a:pPr>
            <a:r>
              <a:rPr lang="en" sz="1900" dirty="0">
                <a:solidFill>
                  <a:srgbClr val="000000"/>
                </a:solidFill>
              </a:rPr>
              <a:t>Do </a:t>
            </a:r>
            <a:r>
              <a:rPr lang="en" sz="1900" b="1" dirty="0">
                <a:solidFill>
                  <a:srgbClr val="000000"/>
                </a:solidFill>
              </a:rPr>
              <a:t>different user-interfaces</a:t>
            </a:r>
            <a:r>
              <a:rPr lang="en" sz="1900" dirty="0">
                <a:solidFill>
                  <a:srgbClr val="000000"/>
                </a:solidFill>
              </a:rPr>
              <a:t> affect what is perceived as the reason for crowd-disagreement over the answers?</a:t>
            </a:r>
          </a:p>
          <a:p>
            <a:pPr lvl="0" rtl="0">
              <a:spcBef>
                <a:spcPts val="0"/>
              </a:spcBef>
              <a:buNone/>
            </a:pPr>
            <a:endParaRPr b="1" dirty="0"/>
          </a:p>
          <a:p>
            <a:pPr lvl="0" rtl="0">
              <a:spcBef>
                <a:spcPts val="0"/>
              </a:spcBef>
              <a:buNone/>
            </a:pPr>
            <a:endParaRPr b="1" dirty="0"/>
          </a:p>
        </p:txBody>
      </p:sp>
      <p:sp>
        <p:nvSpPr>
          <p:cNvPr id="100" name="Shape 10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a:spcBef>
                <a:spcPts val="0"/>
              </a:spcBef>
              <a:buNone/>
            </a:pPr>
            <a:r>
              <a:rPr lang="en" sz="2400" b="1">
                <a:solidFill>
                  <a:srgbClr val="000000"/>
                </a:solidFill>
              </a:rPr>
              <a:t>Research Questions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animEffect transition="in" filter="fade">
                                      <p:cBhvr>
                                        <p:cTn id="7" dur="1000"/>
                                        <p:tgtEl>
                                          <p:spTgt spid="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9">
                                            <p:txEl>
                                              <p:pRg st="2" end="2"/>
                                            </p:txEl>
                                          </p:spTgt>
                                        </p:tgtEl>
                                        <p:attrNameLst>
                                          <p:attrName>style.visibility</p:attrName>
                                        </p:attrNameLst>
                                      </p:cBhvr>
                                      <p:to>
                                        <p:strVal val="visible"/>
                                      </p:to>
                                    </p:set>
                                    <p:animEffect transition="in" filter="fade">
                                      <p:cBhvr>
                                        <p:cTn id="12" dur="1000"/>
                                        <p:tgtEl>
                                          <p:spTgt spid="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311700" y="1538250"/>
            <a:ext cx="8520600" cy="2067000"/>
          </a:xfrm>
          <a:prstGeom prst="rect">
            <a:avLst/>
          </a:prstGeom>
        </p:spPr>
        <p:txBody>
          <a:bodyPr wrap="square" lIns="91425" tIns="91425" rIns="91425" bIns="91425" anchor="t" anchorCtr="0">
            <a:noAutofit/>
          </a:bodyPr>
          <a:lstStyle/>
          <a:p>
            <a:pPr marL="457200" lvl="0" indent="-349250" algn="just" rtl="0">
              <a:spcBef>
                <a:spcPts val="0"/>
              </a:spcBef>
              <a:buClr>
                <a:schemeClr val="dk1"/>
              </a:buClr>
              <a:buSzPct val="100000"/>
              <a:buAutoNum type="arabicPeriod"/>
            </a:pPr>
            <a:r>
              <a:rPr lang="en" sz="1900" dirty="0">
                <a:solidFill>
                  <a:schemeClr val="dk1"/>
                </a:solidFill>
              </a:rPr>
              <a:t>Why does the crowd </a:t>
            </a:r>
            <a:r>
              <a:rPr lang="en" sz="1900" b="1" dirty="0">
                <a:solidFill>
                  <a:schemeClr val="dk1"/>
                </a:solidFill>
              </a:rPr>
              <a:t>disagree</a:t>
            </a:r>
            <a:r>
              <a:rPr lang="en" sz="1900" dirty="0">
                <a:solidFill>
                  <a:schemeClr val="dk1"/>
                </a:solidFill>
              </a:rPr>
              <a:t> over the answers to visual questions?</a:t>
            </a:r>
          </a:p>
          <a:p>
            <a:pPr marL="457200" lvl="0" indent="-457200" algn="just" rtl="0">
              <a:spcBef>
                <a:spcPts val="0"/>
              </a:spcBef>
              <a:buFont typeface="+mj-lt"/>
              <a:buAutoNum type="arabicPeriod"/>
            </a:pPr>
            <a:endParaRPr sz="1900" dirty="0"/>
          </a:p>
          <a:p>
            <a:pPr marL="457200" lvl="0" indent="-349250" algn="just" rtl="0">
              <a:spcBef>
                <a:spcPts val="0"/>
              </a:spcBef>
              <a:buClr>
                <a:srgbClr val="000000"/>
              </a:buClr>
              <a:buSzPct val="100000"/>
              <a:buAutoNum type="arabicPeriod"/>
            </a:pPr>
            <a:r>
              <a:rPr lang="en" sz="1900" dirty="0">
                <a:solidFill>
                  <a:srgbClr val="000000"/>
                </a:solidFill>
              </a:rPr>
              <a:t>Do </a:t>
            </a:r>
            <a:r>
              <a:rPr lang="en" sz="1900" b="1" dirty="0">
                <a:solidFill>
                  <a:srgbClr val="000000"/>
                </a:solidFill>
              </a:rPr>
              <a:t>different user-interfaces</a:t>
            </a:r>
            <a:r>
              <a:rPr lang="en" sz="1900" dirty="0">
                <a:solidFill>
                  <a:srgbClr val="000000"/>
                </a:solidFill>
              </a:rPr>
              <a:t> affect what is perceived as the reason for crowd-disagreement over the answers?</a:t>
            </a:r>
          </a:p>
          <a:p>
            <a:pPr lvl="0" rtl="0">
              <a:spcBef>
                <a:spcPts val="0"/>
              </a:spcBef>
              <a:buNone/>
            </a:pPr>
            <a:endParaRPr b="1" dirty="0"/>
          </a:p>
          <a:p>
            <a:pPr lvl="0" rtl="0">
              <a:spcBef>
                <a:spcPts val="0"/>
              </a:spcBef>
              <a:buNone/>
            </a:pPr>
            <a:endParaRPr b="1" dirty="0"/>
          </a:p>
        </p:txBody>
      </p:sp>
      <p:sp>
        <p:nvSpPr>
          <p:cNvPr id="106" name="Shape 10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rtl="0">
              <a:spcBef>
                <a:spcPts val="0"/>
              </a:spcBef>
              <a:buNone/>
            </a:pPr>
            <a:r>
              <a:rPr lang="en" sz="2400" b="1">
                <a:solidFill>
                  <a:srgbClr val="000000"/>
                </a:solidFill>
              </a:rPr>
              <a:t>Research Questions</a:t>
            </a:r>
          </a:p>
        </p:txBody>
      </p:sp>
      <p:sp>
        <p:nvSpPr>
          <p:cNvPr id="107" name="Shape 107"/>
          <p:cNvSpPr/>
          <p:nvPr/>
        </p:nvSpPr>
        <p:spPr>
          <a:xfrm>
            <a:off x="256950" y="2362650"/>
            <a:ext cx="8630100" cy="1242600"/>
          </a:xfrm>
          <a:prstGeom prst="rect">
            <a:avLst/>
          </a:prstGeom>
          <a:solidFill>
            <a:srgbClr val="FFFFFF">
              <a:alpha val="80000"/>
            </a:srgbClr>
          </a:solidFill>
          <a:ln>
            <a:noFill/>
          </a:ln>
        </p:spPr>
        <p:txBody>
          <a:bodyPr wrap="square" lIns="91425" tIns="91425" rIns="91425" bIns="91425" anchor="ctr" anchorCtr="0">
            <a:noAutofit/>
          </a:bodyPr>
          <a:lstStyle/>
          <a:p>
            <a:pPr lvl="0">
              <a:spcBef>
                <a:spcPts val="0"/>
              </a:spcBef>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Shape 112" descr="COCO_train2014_000000208011.jpg"/>
          <p:cNvPicPr preferRelativeResize="0"/>
          <p:nvPr/>
        </p:nvPicPr>
        <p:blipFill rotWithShape="1">
          <a:blip r:embed="rId3">
            <a:alphaModFix/>
          </a:blip>
          <a:srcRect l="16598" r="16605"/>
          <a:stretch/>
        </p:blipFill>
        <p:spPr>
          <a:xfrm>
            <a:off x="110650" y="1539224"/>
            <a:ext cx="2945475" cy="2264350"/>
          </a:xfrm>
          <a:prstGeom prst="rect">
            <a:avLst/>
          </a:prstGeom>
          <a:noFill/>
          <a:ln>
            <a:noFill/>
          </a:ln>
        </p:spPr>
      </p:pic>
      <p:pic>
        <p:nvPicPr>
          <p:cNvPr id="113" name="Shape 113" descr="ag12aXp3aXotc29jaWFscg0LEgVRdWVyeRi33yYM.jpg"/>
          <p:cNvPicPr preferRelativeResize="0"/>
          <p:nvPr/>
        </p:nvPicPr>
        <p:blipFill rotWithShape="1">
          <a:blip r:embed="rId4">
            <a:alphaModFix/>
          </a:blip>
          <a:srcRect t="21290" b="21290"/>
          <a:stretch/>
        </p:blipFill>
        <p:spPr>
          <a:xfrm>
            <a:off x="3099275" y="1539225"/>
            <a:ext cx="2945450" cy="2264352"/>
          </a:xfrm>
          <a:prstGeom prst="rect">
            <a:avLst/>
          </a:prstGeom>
          <a:noFill/>
          <a:ln>
            <a:noFill/>
          </a:ln>
        </p:spPr>
      </p:pic>
      <p:pic>
        <p:nvPicPr>
          <p:cNvPr id="114" name="Shape 114" descr="abstract_v002_train2015_000000013957.png"/>
          <p:cNvPicPr preferRelativeResize="0"/>
          <p:nvPr/>
        </p:nvPicPr>
        <p:blipFill rotWithShape="1">
          <a:blip r:embed="rId5">
            <a:alphaModFix/>
          </a:blip>
          <a:srcRect l="12837" r="12829"/>
          <a:stretch/>
        </p:blipFill>
        <p:spPr>
          <a:xfrm>
            <a:off x="6087875" y="1539225"/>
            <a:ext cx="2945474" cy="2264350"/>
          </a:xfrm>
          <a:prstGeom prst="rect">
            <a:avLst/>
          </a:prstGeom>
          <a:noFill/>
          <a:ln>
            <a:noFill/>
          </a:ln>
        </p:spPr>
      </p:pic>
      <p:sp>
        <p:nvSpPr>
          <p:cNvPr id="115" name="Shape 115"/>
          <p:cNvSpPr txBox="1"/>
          <p:nvPr/>
        </p:nvSpPr>
        <p:spPr>
          <a:xfrm>
            <a:off x="306138" y="821550"/>
            <a:ext cx="2554500" cy="552300"/>
          </a:xfrm>
          <a:prstGeom prst="rect">
            <a:avLst/>
          </a:prstGeom>
          <a:noFill/>
          <a:ln>
            <a:noFill/>
          </a:ln>
        </p:spPr>
        <p:txBody>
          <a:bodyPr wrap="square" lIns="91425" tIns="91425" rIns="91425" bIns="91425" anchor="t" anchorCtr="0">
            <a:noAutofit/>
          </a:bodyPr>
          <a:lstStyle/>
          <a:p>
            <a:pPr lvl="0" algn="ctr">
              <a:spcBef>
                <a:spcPts val="0"/>
              </a:spcBef>
              <a:buNone/>
            </a:pPr>
            <a:r>
              <a:rPr lang="en" b="1"/>
              <a:t>VQA Real Images</a:t>
            </a:r>
          </a:p>
          <a:p>
            <a:pPr lvl="0" algn="ctr">
              <a:spcBef>
                <a:spcPts val="0"/>
              </a:spcBef>
              <a:buNone/>
            </a:pPr>
            <a:r>
              <a:rPr lang="en" b="1"/>
              <a:t>48 visual questions</a:t>
            </a:r>
          </a:p>
        </p:txBody>
      </p:sp>
      <p:sp>
        <p:nvSpPr>
          <p:cNvPr id="116" name="Shape 116"/>
          <p:cNvSpPr txBox="1"/>
          <p:nvPr/>
        </p:nvSpPr>
        <p:spPr>
          <a:xfrm>
            <a:off x="3450150" y="821550"/>
            <a:ext cx="2243700" cy="552300"/>
          </a:xfrm>
          <a:prstGeom prst="rect">
            <a:avLst/>
          </a:prstGeom>
          <a:noFill/>
          <a:ln>
            <a:noFill/>
          </a:ln>
        </p:spPr>
        <p:txBody>
          <a:bodyPr wrap="square" lIns="91425" tIns="91425" rIns="91425" bIns="91425" anchor="t" anchorCtr="0">
            <a:noAutofit/>
          </a:bodyPr>
          <a:lstStyle/>
          <a:p>
            <a:pPr lvl="0" algn="ctr" rtl="0">
              <a:spcBef>
                <a:spcPts val="0"/>
              </a:spcBef>
              <a:buNone/>
            </a:pPr>
            <a:r>
              <a:rPr lang="en" b="1"/>
              <a:t>VizWiz Images</a:t>
            </a:r>
          </a:p>
          <a:p>
            <a:pPr lvl="0" algn="ctr" rtl="0">
              <a:spcBef>
                <a:spcPts val="0"/>
              </a:spcBef>
              <a:buNone/>
            </a:pPr>
            <a:r>
              <a:rPr lang="en" b="1"/>
              <a:t>48 visual questions</a:t>
            </a:r>
          </a:p>
        </p:txBody>
      </p:sp>
      <p:sp>
        <p:nvSpPr>
          <p:cNvPr id="117" name="Shape 117"/>
          <p:cNvSpPr txBox="1"/>
          <p:nvPr/>
        </p:nvSpPr>
        <p:spPr>
          <a:xfrm>
            <a:off x="6283338" y="821550"/>
            <a:ext cx="2451000" cy="552300"/>
          </a:xfrm>
          <a:prstGeom prst="rect">
            <a:avLst/>
          </a:prstGeom>
          <a:noFill/>
          <a:ln>
            <a:noFill/>
          </a:ln>
        </p:spPr>
        <p:txBody>
          <a:bodyPr wrap="square" lIns="91425" tIns="91425" rIns="91425" bIns="91425" anchor="t" anchorCtr="0">
            <a:noAutofit/>
          </a:bodyPr>
          <a:lstStyle/>
          <a:p>
            <a:pPr lvl="0" algn="ctr">
              <a:spcBef>
                <a:spcPts val="0"/>
              </a:spcBef>
              <a:buNone/>
            </a:pPr>
            <a:r>
              <a:rPr lang="en" b="1"/>
              <a:t>VQA Abstract Scenes</a:t>
            </a:r>
          </a:p>
          <a:p>
            <a:pPr lvl="0" algn="ctr">
              <a:spcBef>
                <a:spcPts val="0"/>
              </a:spcBef>
              <a:buNone/>
            </a:pPr>
            <a:r>
              <a:rPr lang="en" b="1"/>
              <a:t>48 visual questions</a:t>
            </a:r>
          </a:p>
        </p:txBody>
      </p:sp>
      <p:sp>
        <p:nvSpPr>
          <p:cNvPr id="118" name="Shape 118"/>
          <p:cNvSpPr txBox="1"/>
          <p:nvPr/>
        </p:nvSpPr>
        <p:spPr>
          <a:xfrm>
            <a:off x="1729350" y="103875"/>
            <a:ext cx="5685300" cy="552300"/>
          </a:xfrm>
          <a:prstGeom prst="rect">
            <a:avLst/>
          </a:prstGeom>
          <a:noFill/>
          <a:ln>
            <a:noFill/>
          </a:ln>
        </p:spPr>
        <p:txBody>
          <a:bodyPr wrap="square" lIns="91425" tIns="91425" rIns="91425" bIns="91425" anchor="t" anchorCtr="0">
            <a:noAutofit/>
          </a:bodyPr>
          <a:lstStyle/>
          <a:p>
            <a:pPr marL="0" marR="0" lvl="0" indent="0" algn="ctr" rtl="0">
              <a:lnSpc>
                <a:spcPct val="100000"/>
              </a:lnSpc>
              <a:spcBef>
                <a:spcPts val="0"/>
              </a:spcBef>
              <a:spcAft>
                <a:spcPts val="0"/>
              </a:spcAft>
              <a:buNone/>
            </a:pPr>
            <a:r>
              <a:rPr lang="en" sz="2400" b="1"/>
              <a:t>Datasets</a:t>
            </a:r>
          </a:p>
        </p:txBody>
      </p:sp>
      <p:sp>
        <p:nvSpPr>
          <p:cNvPr id="119" name="Shape 119"/>
          <p:cNvSpPr txBox="1"/>
          <p:nvPr/>
        </p:nvSpPr>
        <p:spPr>
          <a:xfrm>
            <a:off x="237000" y="3968950"/>
            <a:ext cx="2692800" cy="785400"/>
          </a:xfrm>
          <a:prstGeom prst="rect">
            <a:avLst/>
          </a:prstGeom>
          <a:noFill/>
          <a:ln>
            <a:noFill/>
          </a:ln>
        </p:spPr>
        <p:txBody>
          <a:bodyPr wrap="square" lIns="91425" tIns="91425" rIns="91425" bIns="91425" anchor="t" anchorCtr="0">
            <a:noAutofit/>
          </a:bodyPr>
          <a:lstStyle/>
          <a:p>
            <a:pPr lvl="0" algn="just">
              <a:spcBef>
                <a:spcPts val="0"/>
              </a:spcBef>
              <a:buNone/>
            </a:pPr>
            <a:r>
              <a:rPr lang="en" sz="1500" b="1"/>
              <a:t>How many chairs are there in this picture?</a:t>
            </a:r>
          </a:p>
        </p:txBody>
      </p:sp>
      <p:sp>
        <p:nvSpPr>
          <p:cNvPr id="120" name="Shape 120"/>
          <p:cNvSpPr txBox="1"/>
          <p:nvPr/>
        </p:nvSpPr>
        <p:spPr>
          <a:xfrm>
            <a:off x="6340550" y="3968950"/>
            <a:ext cx="2692800" cy="400200"/>
          </a:xfrm>
          <a:prstGeom prst="rect">
            <a:avLst/>
          </a:prstGeom>
          <a:noFill/>
          <a:ln>
            <a:noFill/>
          </a:ln>
        </p:spPr>
        <p:txBody>
          <a:bodyPr wrap="square" lIns="91425" tIns="91425" rIns="91425" bIns="91425" anchor="t" anchorCtr="0">
            <a:noAutofit/>
          </a:bodyPr>
          <a:lstStyle/>
          <a:p>
            <a:pPr lvl="0" algn="just" rtl="0">
              <a:spcBef>
                <a:spcPts val="0"/>
              </a:spcBef>
              <a:buNone/>
            </a:pPr>
            <a:r>
              <a:rPr lang="en" sz="1500" b="1"/>
              <a:t>What color are the plates?</a:t>
            </a:r>
          </a:p>
        </p:txBody>
      </p:sp>
      <p:sp>
        <p:nvSpPr>
          <p:cNvPr id="121" name="Shape 121"/>
          <p:cNvSpPr txBox="1"/>
          <p:nvPr/>
        </p:nvSpPr>
        <p:spPr>
          <a:xfrm>
            <a:off x="3563100" y="3968950"/>
            <a:ext cx="2017800" cy="459300"/>
          </a:xfrm>
          <a:prstGeom prst="rect">
            <a:avLst/>
          </a:prstGeom>
          <a:noFill/>
          <a:ln>
            <a:noFill/>
          </a:ln>
        </p:spPr>
        <p:txBody>
          <a:bodyPr wrap="square" lIns="91425" tIns="91425" rIns="91425" bIns="91425" anchor="t" anchorCtr="0">
            <a:noAutofit/>
          </a:bodyPr>
          <a:lstStyle/>
          <a:p>
            <a:pPr lvl="0" algn="just" rtl="0">
              <a:spcBef>
                <a:spcPts val="0"/>
              </a:spcBef>
              <a:buNone/>
            </a:pPr>
            <a:r>
              <a:rPr lang="en" sz="1500" b="1"/>
              <a:t>What item is this?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p:nvPr/>
        </p:nvSpPr>
        <p:spPr>
          <a:xfrm>
            <a:off x="511850" y="2322463"/>
            <a:ext cx="2299800" cy="2209200"/>
          </a:xfrm>
          <a:prstGeom prst="rect">
            <a:avLst/>
          </a:prstGeom>
          <a:noFill/>
          <a:ln>
            <a:noFill/>
          </a:ln>
        </p:spPr>
        <p:txBody>
          <a:bodyPr wrap="square" lIns="91425" tIns="91425" rIns="91425" bIns="91425" anchor="t" anchorCtr="0">
            <a:noAutofit/>
          </a:bodyPr>
          <a:lstStyle/>
          <a:p>
            <a:pPr lvl="0" algn="l" rtl="0">
              <a:spcBef>
                <a:spcPts val="0"/>
              </a:spcBef>
              <a:buNone/>
            </a:pPr>
            <a:r>
              <a:rPr lang="en" sz="1100" b="1"/>
              <a:t>What is the woman doing?</a:t>
            </a:r>
          </a:p>
          <a:p>
            <a:pPr marL="457200" lvl="0" indent="-298450" algn="l" rtl="0">
              <a:spcBef>
                <a:spcPts val="0"/>
              </a:spcBef>
              <a:buSzPct val="100000"/>
              <a:buAutoNum type="arabicPeriod"/>
            </a:pPr>
            <a:r>
              <a:rPr lang="en" sz="1100" b="1"/>
              <a:t>Smiling     </a:t>
            </a:r>
          </a:p>
          <a:p>
            <a:pPr marL="457200" lvl="0" indent="-298450" algn="l" rtl="0">
              <a:spcBef>
                <a:spcPts val="0"/>
              </a:spcBef>
              <a:buSzPct val="100000"/>
              <a:buAutoNum type="arabicPeriod"/>
            </a:pPr>
            <a:r>
              <a:rPr lang="en" sz="1100" b="1"/>
              <a:t>watching</a:t>
            </a:r>
          </a:p>
          <a:p>
            <a:pPr marL="457200" lvl="0" indent="-298450" algn="l" rtl="0">
              <a:spcBef>
                <a:spcPts val="0"/>
              </a:spcBef>
              <a:buSzPct val="100000"/>
              <a:buAutoNum type="arabicPeriod"/>
            </a:pPr>
            <a:r>
              <a:rPr lang="en" sz="1100" b="1"/>
              <a:t>watching boy </a:t>
            </a:r>
          </a:p>
          <a:p>
            <a:pPr marL="457200" lvl="0" indent="-298450" algn="l" rtl="0">
              <a:spcBef>
                <a:spcPts val="0"/>
              </a:spcBef>
              <a:buSzPct val="100000"/>
              <a:buAutoNum type="arabicPeriod"/>
            </a:pPr>
            <a:r>
              <a:rPr lang="en" sz="1100" b="1"/>
              <a:t>standing</a:t>
            </a:r>
          </a:p>
          <a:p>
            <a:pPr marL="457200" lvl="0" indent="-298450" algn="l" rtl="0">
              <a:spcBef>
                <a:spcPts val="0"/>
              </a:spcBef>
              <a:buSzPct val="100000"/>
              <a:buAutoNum type="arabicPeriod"/>
            </a:pPr>
            <a:r>
              <a:rPr lang="en" sz="1100" b="1"/>
              <a:t>laughing </a:t>
            </a:r>
          </a:p>
          <a:p>
            <a:pPr marL="457200" lvl="0" indent="-298450" algn="l" rtl="0">
              <a:spcBef>
                <a:spcPts val="0"/>
              </a:spcBef>
              <a:buSzPct val="100000"/>
              <a:buAutoNum type="arabicPeriod"/>
            </a:pPr>
            <a:r>
              <a:rPr lang="en" sz="1100" b="1"/>
              <a:t>watching boy </a:t>
            </a:r>
          </a:p>
          <a:p>
            <a:pPr marL="457200" lvl="0" indent="-298450" algn="l" rtl="0">
              <a:spcBef>
                <a:spcPts val="0"/>
              </a:spcBef>
              <a:buSzPct val="100000"/>
              <a:buAutoNum type="arabicPeriod"/>
            </a:pPr>
            <a:r>
              <a:rPr lang="en" sz="1100" b="1"/>
              <a:t>standing </a:t>
            </a:r>
          </a:p>
          <a:p>
            <a:pPr marL="457200" lvl="0" indent="-298450" algn="l" rtl="0">
              <a:spcBef>
                <a:spcPts val="0"/>
              </a:spcBef>
              <a:buSzPct val="100000"/>
              <a:buAutoNum type="arabicPeriod"/>
            </a:pPr>
            <a:r>
              <a:rPr lang="en" sz="1100" b="1"/>
              <a:t>laughing </a:t>
            </a:r>
          </a:p>
          <a:p>
            <a:pPr marL="457200" lvl="0" indent="-298450" algn="l" rtl="0">
              <a:spcBef>
                <a:spcPts val="0"/>
              </a:spcBef>
              <a:buSzPct val="100000"/>
              <a:buAutoNum type="arabicPeriod"/>
            </a:pPr>
            <a:r>
              <a:rPr lang="en" sz="1100" b="1"/>
              <a:t>standing </a:t>
            </a:r>
          </a:p>
          <a:p>
            <a:pPr marL="457200" lvl="0" indent="-298450" algn="l" rtl="0">
              <a:spcBef>
                <a:spcPts val="0"/>
              </a:spcBef>
              <a:buSzPct val="100000"/>
              <a:buAutoNum type="arabicPeriod"/>
            </a:pPr>
            <a:r>
              <a:rPr lang="en" sz="1100" b="1"/>
              <a:t>watching</a:t>
            </a:r>
          </a:p>
        </p:txBody>
      </p:sp>
      <p:pic>
        <p:nvPicPr>
          <p:cNvPr id="127" name="Shape 127"/>
          <p:cNvPicPr preferRelativeResize="0"/>
          <p:nvPr/>
        </p:nvPicPr>
        <p:blipFill>
          <a:blip r:embed="rId3">
            <a:alphaModFix/>
          </a:blip>
          <a:stretch>
            <a:fillRect/>
          </a:stretch>
        </p:blipFill>
        <p:spPr>
          <a:xfrm>
            <a:off x="227250" y="604963"/>
            <a:ext cx="2849649" cy="1798088"/>
          </a:xfrm>
          <a:prstGeom prst="rect">
            <a:avLst/>
          </a:prstGeom>
          <a:noFill/>
          <a:ln>
            <a:noFill/>
          </a:ln>
        </p:spPr>
      </p:pic>
      <p:pic>
        <p:nvPicPr>
          <p:cNvPr id="128" name="Shape 128"/>
          <p:cNvPicPr preferRelativeResize="0"/>
          <p:nvPr/>
        </p:nvPicPr>
        <p:blipFill>
          <a:blip r:embed="rId4">
            <a:alphaModFix/>
          </a:blip>
          <a:stretch>
            <a:fillRect/>
          </a:stretch>
        </p:blipFill>
        <p:spPr>
          <a:xfrm>
            <a:off x="3147150" y="604963"/>
            <a:ext cx="2849649" cy="1798100"/>
          </a:xfrm>
          <a:prstGeom prst="rect">
            <a:avLst/>
          </a:prstGeom>
          <a:noFill/>
          <a:ln>
            <a:noFill/>
          </a:ln>
        </p:spPr>
      </p:pic>
      <p:sp>
        <p:nvSpPr>
          <p:cNvPr id="129" name="Shape 129"/>
          <p:cNvSpPr txBox="1"/>
          <p:nvPr/>
        </p:nvSpPr>
        <p:spPr>
          <a:xfrm>
            <a:off x="3634750" y="2322463"/>
            <a:ext cx="2299800" cy="2209200"/>
          </a:xfrm>
          <a:prstGeom prst="rect">
            <a:avLst/>
          </a:prstGeom>
          <a:noFill/>
          <a:ln>
            <a:noFill/>
          </a:ln>
        </p:spPr>
        <p:txBody>
          <a:bodyPr wrap="square" lIns="91425" tIns="91425" rIns="91425" bIns="91425" anchor="t" anchorCtr="0">
            <a:noAutofit/>
          </a:bodyPr>
          <a:lstStyle/>
          <a:p>
            <a:pPr lvl="0" algn="l" rtl="0">
              <a:spcBef>
                <a:spcPts val="0"/>
              </a:spcBef>
              <a:buNone/>
            </a:pPr>
            <a:r>
              <a:rPr lang="en" sz="1100" b="1"/>
              <a:t>What color is the carpet?</a:t>
            </a:r>
          </a:p>
          <a:p>
            <a:pPr marL="457200" lvl="0" indent="-298450" algn="l" rtl="0">
              <a:spcBef>
                <a:spcPts val="0"/>
              </a:spcBef>
              <a:buSzPct val="100000"/>
              <a:buAutoNum type="arabicPeriod"/>
            </a:pPr>
            <a:r>
              <a:rPr lang="en" sz="1100" b="1"/>
              <a:t>beige    </a:t>
            </a:r>
          </a:p>
          <a:p>
            <a:pPr marL="457200" lvl="0" indent="-298450" algn="l" rtl="0">
              <a:spcBef>
                <a:spcPts val="0"/>
              </a:spcBef>
              <a:buSzPct val="100000"/>
              <a:buAutoNum type="arabicPeriod"/>
            </a:pPr>
            <a:r>
              <a:rPr lang="en" sz="1100" b="1"/>
              <a:t>beige</a:t>
            </a:r>
          </a:p>
          <a:p>
            <a:pPr marL="457200" lvl="0" indent="-298450" algn="l" rtl="0">
              <a:spcBef>
                <a:spcPts val="0"/>
              </a:spcBef>
              <a:buSzPct val="100000"/>
              <a:buAutoNum type="arabicPeriod"/>
            </a:pPr>
            <a:r>
              <a:rPr lang="en" sz="1100" b="1"/>
              <a:t>beige </a:t>
            </a:r>
          </a:p>
          <a:p>
            <a:pPr marL="457200" lvl="0" indent="-298450" algn="l" rtl="0">
              <a:spcBef>
                <a:spcPts val="0"/>
              </a:spcBef>
              <a:buSzPct val="100000"/>
              <a:buAutoNum type="arabicPeriod"/>
            </a:pPr>
            <a:r>
              <a:rPr lang="en" sz="1100" b="1"/>
              <a:t>brown</a:t>
            </a:r>
          </a:p>
          <a:p>
            <a:pPr marL="457200" lvl="0" indent="-298450" algn="l" rtl="0">
              <a:spcBef>
                <a:spcPts val="0"/>
              </a:spcBef>
              <a:buSzPct val="100000"/>
              <a:buAutoNum type="arabicPeriod"/>
            </a:pPr>
            <a:r>
              <a:rPr lang="en" sz="1100" b="1"/>
              <a:t>tan</a:t>
            </a:r>
          </a:p>
          <a:p>
            <a:pPr marL="457200" lvl="0" indent="-298450" algn="l" rtl="0">
              <a:spcBef>
                <a:spcPts val="0"/>
              </a:spcBef>
              <a:buSzPct val="100000"/>
              <a:buAutoNum type="arabicPeriod"/>
            </a:pPr>
            <a:r>
              <a:rPr lang="en" sz="1100" b="1"/>
              <a:t>beige </a:t>
            </a:r>
          </a:p>
          <a:p>
            <a:pPr marL="457200" lvl="0" indent="-298450" algn="l" rtl="0">
              <a:spcBef>
                <a:spcPts val="0"/>
              </a:spcBef>
              <a:buSzPct val="100000"/>
              <a:buAutoNum type="arabicPeriod"/>
            </a:pPr>
            <a:r>
              <a:rPr lang="en" sz="1100" b="1"/>
              <a:t>tan</a:t>
            </a:r>
          </a:p>
          <a:p>
            <a:pPr marL="457200" lvl="0" indent="-298450" algn="l" rtl="0">
              <a:spcBef>
                <a:spcPts val="0"/>
              </a:spcBef>
              <a:buSzPct val="100000"/>
              <a:buAutoNum type="arabicPeriod"/>
            </a:pPr>
            <a:r>
              <a:rPr lang="en" sz="1100" b="1"/>
              <a:t>tan</a:t>
            </a:r>
          </a:p>
          <a:p>
            <a:pPr marL="457200" lvl="0" indent="-298450" algn="l" rtl="0">
              <a:spcBef>
                <a:spcPts val="0"/>
              </a:spcBef>
              <a:buSzPct val="100000"/>
              <a:buAutoNum type="arabicPeriod"/>
            </a:pPr>
            <a:r>
              <a:rPr lang="en" sz="1100" b="1"/>
              <a:t>brown</a:t>
            </a:r>
          </a:p>
          <a:p>
            <a:pPr marL="457200" lvl="0" indent="-298450" algn="l" rtl="0">
              <a:spcBef>
                <a:spcPts val="0"/>
              </a:spcBef>
              <a:buSzPct val="100000"/>
              <a:buAutoNum type="arabicPeriod"/>
            </a:pPr>
            <a:r>
              <a:rPr lang="en" sz="1100" b="1"/>
              <a:t>cream</a:t>
            </a:r>
          </a:p>
        </p:txBody>
      </p:sp>
      <p:pic>
        <p:nvPicPr>
          <p:cNvPr id="130" name="Shape 130"/>
          <p:cNvPicPr preferRelativeResize="0"/>
          <p:nvPr/>
        </p:nvPicPr>
        <p:blipFill>
          <a:blip r:embed="rId5">
            <a:alphaModFix/>
          </a:blip>
          <a:stretch>
            <a:fillRect/>
          </a:stretch>
        </p:blipFill>
        <p:spPr>
          <a:xfrm>
            <a:off x="6076725" y="604963"/>
            <a:ext cx="2769725" cy="1798100"/>
          </a:xfrm>
          <a:prstGeom prst="rect">
            <a:avLst/>
          </a:prstGeom>
          <a:noFill/>
          <a:ln>
            <a:noFill/>
          </a:ln>
        </p:spPr>
      </p:pic>
      <p:sp>
        <p:nvSpPr>
          <p:cNvPr id="131" name="Shape 131"/>
          <p:cNvSpPr txBox="1"/>
          <p:nvPr/>
        </p:nvSpPr>
        <p:spPr>
          <a:xfrm>
            <a:off x="6332288" y="2322475"/>
            <a:ext cx="2475600" cy="2209200"/>
          </a:xfrm>
          <a:prstGeom prst="rect">
            <a:avLst/>
          </a:prstGeom>
          <a:noFill/>
          <a:ln>
            <a:noFill/>
          </a:ln>
        </p:spPr>
        <p:txBody>
          <a:bodyPr wrap="square" lIns="91425" tIns="91425" rIns="91425" bIns="91425" anchor="t" anchorCtr="0">
            <a:noAutofit/>
          </a:bodyPr>
          <a:lstStyle/>
          <a:p>
            <a:pPr lvl="0" algn="l" rtl="0">
              <a:spcBef>
                <a:spcPts val="0"/>
              </a:spcBef>
              <a:buNone/>
            </a:pPr>
            <a:r>
              <a:rPr lang="en" sz="1100" b="1"/>
              <a:t>Does the woman have curly hair?</a:t>
            </a:r>
          </a:p>
          <a:p>
            <a:pPr marL="457200" marR="0" lvl="0" indent="-298450" algn="l" rtl="0">
              <a:lnSpc>
                <a:spcPct val="100000"/>
              </a:lnSpc>
              <a:spcBef>
                <a:spcPts val="0"/>
              </a:spcBef>
              <a:spcAft>
                <a:spcPts val="0"/>
              </a:spcAft>
              <a:buSzPct val="100000"/>
              <a:buAutoNum type="arabicPeriod"/>
            </a:pPr>
            <a:r>
              <a:rPr lang="en" sz="1100" b="1"/>
              <a:t>yes   </a:t>
            </a:r>
          </a:p>
          <a:p>
            <a:pPr marL="457200" marR="0" lvl="0" indent="-298450" algn="l" rtl="0">
              <a:lnSpc>
                <a:spcPct val="100000"/>
              </a:lnSpc>
              <a:spcBef>
                <a:spcPts val="0"/>
              </a:spcBef>
              <a:spcAft>
                <a:spcPts val="0"/>
              </a:spcAft>
              <a:buSzPct val="100000"/>
              <a:buAutoNum type="arabicPeriod"/>
            </a:pPr>
            <a:r>
              <a:rPr lang="en" sz="1100" b="1"/>
              <a:t>yes</a:t>
            </a:r>
          </a:p>
          <a:p>
            <a:pPr marL="457200" marR="0" lvl="0" indent="-298450" algn="l" rtl="0">
              <a:lnSpc>
                <a:spcPct val="100000"/>
              </a:lnSpc>
              <a:spcBef>
                <a:spcPts val="0"/>
              </a:spcBef>
              <a:spcAft>
                <a:spcPts val="0"/>
              </a:spcAft>
              <a:buSzPct val="100000"/>
              <a:buAutoNum type="arabicPeriod"/>
            </a:pPr>
            <a:r>
              <a:rPr lang="en" sz="1100" b="1"/>
              <a:t>yes</a:t>
            </a:r>
          </a:p>
          <a:p>
            <a:pPr marL="457200" marR="0" lvl="0" indent="-298450" algn="l" rtl="0">
              <a:lnSpc>
                <a:spcPct val="100000"/>
              </a:lnSpc>
              <a:spcBef>
                <a:spcPts val="0"/>
              </a:spcBef>
              <a:spcAft>
                <a:spcPts val="0"/>
              </a:spcAft>
              <a:buSzPct val="100000"/>
              <a:buAutoNum type="arabicPeriod"/>
            </a:pPr>
            <a:r>
              <a:rPr lang="en" sz="1100" b="1"/>
              <a:t>yes</a:t>
            </a:r>
          </a:p>
          <a:p>
            <a:pPr marL="457200" marR="0" lvl="0" indent="-298450" algn="l" rtl="0">
              <a:lnSpc>
                <a:spcPct val="100000"/>
              </a:lnSpc>
              <a:spcBef>
                <a:spcPts val="0"/>
              </a:spcBef>
              <a:spcAft>
                <a:spcPts val="0"/>
              </a:spcAft>
              <a:buSzPct val="100000"/>
              <a:buAutoNum type="arabicPeriod"/>
            </a:pPr>
            <a:r>
              <a:rPr lang="en" sz="1100" b="1"/>
              <a:t>yes</a:t>
            </a:r>
          </a:p>
          <a:p>
            <a:pPr marL="457200" marR="0" lvl="0" indent="-298450" algn="l" rtl="0">
              <a:lnSpc>
                <a:spcPct val="100000"/>
              </a:lnSpc>
              <a:spcBef>
                <a:spcPts val="0"/>
              </a:spcBef>
              <a:spcAft>
                <a:spcPts val="0"/>
              </a:spcAft>
              <a:buSzPct val="100000"/>
              <a:buAutoNum type="arabicPeriod"/>
            </a:pPr>
            <a:r>
              <a:rPr lang="en" sz="1100" b="1"/>
              <a:t>yes</a:t>
            </a:r>
          </a:p>
          <a:p>
            <a:pPr marL="457200" lvl="0" indent="-298450" algn="l" rtl="0">
              <a:spcBef>
                <a:spcPts val="0"/>
              </a:spcBef>
              <a:buSzPct val="100000"/>
              <a:buAutoNum type="arabicPeriod"/>
            </a:pPr>
            <a:r>
              <a:rPr lang="en" sz="1100" b="1"/>
              <a:t>no</a:t>
            </a:r>
          </a:p>
          <a:p>
            <a:pPr marL="457200" marR="0" lvl="0" indent="-298450" algn="l" rtl="0">
              <a:lnSpc>
                <a:spcPct val="100000"/>
              </a:lnSpc>
              <a:spcBef>
                <a:spcPts val="0"/>
              </a:spcBef>
              <a:spcAft>
                <a:spcPts val="0"/>
              </a:spcAft>
              <a:buSzPct val="100000"/>
              <a:buAutoNum type="arabicPeriod"/>
            </a:pPr>
            <a:r>
              <a:rPr lang="en" sz="1100" b="1"/>
              <a:t>yes</a:t>
            </a:r>
          </a:p>
          <a:p>
            <a:pPr marL="457200" lvl="0" indent="-298450" algn="l" rtl="0">
              <a:spcBef>
                <a:spcPts val="0"/>
              </a:spcBef>
              <a:buSzPct val="100000"/>
              <a:buAutoNum type="arabicPeriod"/>
            </a:pPr>
            <a:r>
              <a:rPr lang="en" sz="1100" b="1"/>
              <a:t>no</a:t>
            </a:r>
          </a:p>
          <a:p>
            <a:pPr marL="457200" lvl="0" indent="-298450" algn="l" rtl="0">
              <a:spcBef>
                <a:spcPts val="0"/>
              </a:spcBef>
              <a:buSzPct val="100000"/>
              <a:buAutoNum type="arabicPeriod"/>
            </a:pPr>
            <a:r>
              <a:rPr lang="en" sz="1100" b="1"/>
              <a:t>yes</a:t>
            </a:r>
          </a:p>
        </p:txBody>
      </p:sp>
      <p:sp>
        <p:nvSpPr>
          <p:cNvPr id="132" name="Shape 132"/>
          <p:cNvSpPr txBox="1"/>
          <p:nvPr/>
        </p:nvSpPr>
        <p:spPr>
          <a:xfrm>
            <a:off x="1764075" y="63188"/>
            <a:ext cx="5314800" cy="411600"/>
          </a:xfrm>
          <a:prstGeom prst="rect">
            <a:avLst/>
          </a:prstGeom>
          <a:noFill/>
          <a:ln>
            <a:noFill/>
          </a:ln>
        </p:spPr>
        <p:txBody>
          <a:bodyPr wrap="square" lIns="91425" tIns="91425" rIns="91425" bIns="91425" anchor="t" anchorCtr="0">
            <a:noAutofit/>
          </a:bodyPr>
          <a:lstStyle/>
          <a:p>
            <a:pPr marL="0" marR="0" lvl="0" indent="0" algn="ctr" rtl="0">
              <a:lnSpc>
                <a:spcPct val="100000"/>
              </a:lnSpc>
              <a:spcBef>
                <a:spcPts val="0"/>
              </a:spcBef>
              <a:spcAft>
                <a:spcPts val="0"/>
              </a:spcAft>
              <a:buNone/>
            </a:pPr>
            <a:r>
              <a:rPr lang="en" sz="2400" b="1"/>
              <a:t>Entropy Differences</a:t>
            </a:r>
          </a:p>
        </p:txBody>
      </p:sp>
      <p:sp>
        <p:nvSpPr>
          <p:cNvPr id="133" name="Shape 133"/>
          <p:cNvSpPr/>
          <p:nvPr/>
        </p:nvSpPr>
        <p:spPr>
          <a:xfrm>
            <a:off x="278475" y="4284613"/>
            <a:ext cx="8286000" cy="500400"/>
          </a:xfrm>
          <a:prstGeom prst="lef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r>
              <a:rPr lang="en"/>
              <a:t>    </a:t>
            </a:r>
            <a:r>
              <a:rPr lang="en" b="1"/>
              <a:t>High Entropy Answers    </a:t>
            </a:r>
            <a:r>
              <a:rPr lang="en"/>
              <a:t>                                                                        </a:t>
            </a:r>
            <a:r>
              <a:rPr lang="en" b="1"/>
              <a:t>Low Entropy Answers</a:t>
            </a:r>
          </a:p>
        </p:txBody>
      </p:sp>
      <p:sp>
        <p:nvSpPr>
          <p:cNvPr id="134" name="Shape 134"/>
          <p:cNvSpPr txBox="1"/>
          <p:nvPr/>
        </p:nvSpPr>
        <p:spPr>
          <a:xfrm>
            <a:off x="1172925" y="4704413"/>
            <a:ext cx="6453600" cy="375900"/>
          </a:xfrm>
          <a:prstGeom prst="rect">
            <a:avLst/>
          </a:prstGeom>
          <a:noFill/>
          <a:ln>
            <a:noFill/>
          </a:ln>
        </p:spPr>
        <p:txBody>
          <a:bodyPr wrap="square" lIns="91425" tIns="91425" rIns="91425" bIns="91425" anchor="t" anchorCtr="0">
            <a:noAutofit/>
          </a:bodyPr>
          <a:lstStyle/>
          <a:p>
            <a:pPr lvl="0" rtl="0">
              <a:spcBef>
                <a:spcPts val="0"/>
              </a:spcBef>
              <a:buNone/>
            </a:pPr>
            <a:r>
              <a:rPr lang="en" b="1">
                <a:solidFill>
                  <a:srgbClr val="0000FF"/>
                </a:solidFill>
              </a:rPr>
              <a:t>We looked at images where the crowd disagreed on at least 1 response.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p:nvPr/>
        </p:nvSpPr>
        <p:spPr>
          <a:xfrm>
            <a:off x="254700" y="4588650"/>
            <a:ext cx="8634600" cy="424500"/>
          </a:xfrm>
          <a:prstGeom prst="rect">
            <a:avLst/>
          </a:prstGeom>
          <a:noFill/>
          <a:ln>
            <a:noFill/>
          </a:ln>
        </p:spPr>
        <p:txBody>
          <a:bodyPr wrap="square" lIns="91425" tIns="91425" rIns="91425" bIns="91425" anchor="t" anchorCtr="0">
            <a:noAutofit/>
          </a:bodyPr>
          <a:lstStyle/>
          <a:p>
            <a:pPr lvl="0" algn="just">
              <a:spcBef>
                <a:spcPts val="0"/>
              </a:spcBef>
              <a:buNone/>
            </a:pPr>
            <a:r>
              <a:rPr lang="en" sz="1000" b="1">
                <a:solidFill>
                  <a:srgbClr val="0000FF"/>
                </a:solidFill>
                <a:highlight>
                  <a:srgbClr val="FFFFFF"/>
                </a:highlight>
              </a:rPr>
              <a:t>Courtesy</a:t>
            </a:r>
            <a:r>
              <a:rPr lang="en" sz="1000" b="1">
                <a:solidFill>
                  <a:srgbClr val="222222"/>
                </a:solidFill>
                <a:highlight>
                  <a:srgbClr val="FFFFFF"/>
                </a:highlight>
              </a:rPr>
              <a:t>:</a:t>
            </a:r>
            <a:r>
              <a:rPr lang="en"/>
              <a:t> </a:t>
            </a:r>
            <a:r>
              <a:rPr lang="en" sz="1000" b="1">
                <a:solidFill>
                  <a:srgbClr val="222222"/>
                </a:solidFill>
              </a:rPr>
              <a:t>Danna </a:t>
            </a:r>
            <a:r>
              <a:rPr lang="en" sz="1000" b="1">
                <a:solidFill>
                  <a:srgbClr val="222222"/>
                </a:solidFill>
                <a:highlight>
                  <a:srgbClr val="FFFFFF"/>
                </a:highlight>
              </a:rPr>
              <a:t>Gurari and Kristen Grauman. "CrowdVerge: Predicting If People Will Agree on the Answer to a Visual Question." </a:t>
            </a:r>
            <a:r>
              <a:rPr lang="en" sz="1000" b="1" i="1">
                <a:solidFill>
                  <a:srgbClr val="222222"/>
                </a:solidFill>
                <a:highlight>
                  <a:srgbClr val="FFFFFF"/>
                </a:highlight>
              </a:rPr>
              <a:t>Proceedings of the 2017 CHI Conference on Human Factors in Computing Systems</a:t>
            </a:r>
            <a:r>
              <a:rPr lang="en" sz="1000" b="1">
                <a:solidFill>
                  <a:srgbClr val="222222"/>
                </a:solidFill>
                <a:highlight>
                  <a:srgbClr val="FFFFFF"/>
                </a:highlight>
              </a:rPr>
              <a:t>. ACM, 2017.</a:t>
            </a:r>
          </a:p>
        </p:txBody>
      </p:sp>
      <p:sp>
        <p:nvSpPr>
          <p:cNvPr id="140" name="Shape 140"/>
          <p:cNvSpPr txBox="1"/>
          <p:nvPr/>
        </p:nvSpPr>
        <p:spPr>
          <a:xfrm>
            <a:off x="1729350" y="103875"/>
            <a:ext cx="5685300" cy="552300"/>
          </a:xfrm>
          <a:prstGeom prst="rect">
            <a:avLst/>
          </a:prstGeom>
          <a:noFill/>
          <a:ln>
            <a:noFill/>
          </a:ln>
        </p:spPr>
        <p:txBody>
          <a:bodyPr wrap="square" lIns="91425" tIns="91425" rIns="91425" bIns="91425" anchor="t" anchorCtr="0">
            <a:noAutofit/>
          </a:bodyPr>
          <a:lstStyle/>
          <a:p>
            <a:pPr marL="0" marR="0" lvl="0" indent="0" algn="ctr" rtl="0">
              <a:lnSpc>
                <a:spcPct val="100000"/>
              </a:lnSpc>
              <a:spcBef>
                <a:spcPts val="0"/>
              </a:spcBef>
              <a:spcAft>
                <a:spcPts val="0"/>
              </a:spcAft>
              <a:buNone/>
            </a:pPr>
            <a:r>
              <a:rPr lang="en" sz="2400" b="1"/>
              <a:t>Reasons of Disagreement</a:t>
            </a:r>
          </a:p>
        </p:txBody>
      </p:sp>
      <p:pic>
        <p:nvPicPr>
          <p:cNvPr id="141" name="Shape 141"/>
          <p:cNvPicPr preferRelativeResize="0"/>
          <p:nvPr/>
        </p:nvPicPr>
        <p:blipFill>
          <a:blip r:embed="rId3">
            <a:alphaModFix/>
          </a:blip>
          <a:stretch>
            <a:fillRect/>
          </a:stretch>
        </p:blipFill>
        <p:spPr>
          <a:xfrm>
            <a:off x="1557825" y="656175"/>
            <a:ext cx="6150700" cy="3394176"/>
          </a:xfrm>
          <a:prstGeom prst="rect">
            <a:avLst/>
          </a:prstGeom>
          <a:noFill/>
          <a:ln>
            <a:noFill/>
          </a:ln>
        </p:spPr>
      </p:pic>
      <p:sp>
        <p:nvSpPr>
          <p:cNvPr id="142" name="Shape 142"/>
          <p:cNvSpPr/>
          <p:nvPr/>
        </p:nvSpPr>
        <p:spPr>
          <a:xfrm>
            <a:off x="1621900" y="3352025"/>
            <a:ext cx="5425500" cy="859500"/>
          </a:xfrm>
          <a:prstGeom prst="roundRect">
            <a:avLst>
              <a:gd name="adj" fmla="val 16667"/>
            </a:avLst>
          </a:prstGeom>
          <a:noFill/>
          <a:ln w="38100" cap="flat" cmpd="sng">
            <a:solidFill>
              <a:srgbClr val="0000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3" name="Shape 143"/>
          <p:cNvSpPr txBox="1"/>
          <p:nvPr/>
        </p:nvSpPr>
        <p:spPr>
          <a:xfrm>
            <a:off x="1859250" y="4265200"/>
            <a:ext cx="5425500" cy="323400"/>
          </a:xfrm>
          <a:prstGeom prst="rect">
            <a:avLst/>
          </a:prstGeom>
          <a:noFill/>
          <a:ln>
            <a:noFill/>
          </a:ln>
        </p:spPr>
        <p:txBody>
          <a:bodyPr wrap="square" lIns="91425" tIns="91425" rIns="91425" bIns="91425" anchor="t" anchorCtr="0">
            <a:noAutofit/>
          </a:bodyPr>
          <a:lstStyle/>
          <a:p>
            <a:pPr lvl="0">
              <a:spcBef>
                <a:spcPts val="0"/>
              </a:spcBef>
              <a:buNone/>
            </a:pPr>
            <a:r>
              <a:rPr lang="en" sz="1500" b="1">
                <a:solidFill>
                  <a:srgbClr val="0000FF"/>
                </a:solidFill>
              </a:rPr>
              <a:t> 6 different reasons of crowd disagreement over answers.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1000"/>
                                        <p:tgtEl>
                                          <p:spTgt spid="142"/>
                                        </p:tgtEl>
                                      </p:cBhvr>
                                    </p:animEffect>
                                  </p:childTnLst>
                                </p:cTn>
                              </p:par>
                              <p:par>
                                <p:cTn id="8" presetID="10" presetClass="entr" presetSubtype="0" fill="hold" nodeType="withEffect">
                                  <p:stCondLst>
                                    <p:cond delay="0"/>
                                  </p:stCondLst>
                                  <p:childTnLst>
                                    <p:set>
                                      <p:cBhvr>
                                        <p:cTn id="9" dur="1" fill="hold">
                                          <p:stCondLst>
                                            <p:cond delay="0"/>
                                          </p:stCondLst>
                                        </p:cTn>
                                        <p:tgtEl>
                                          <p:spTgt spid="143"/>
                                        </p:tgtEl>
                                        <p:attrNameLst>
                                          <p:attrName>style.visibility</p:attrName>
                                        </p:attrNameLst>
                                      </p:cBhvr>
                                      <p:to>
                                        <p:strVal val="visible"/>
                                      </p:to>
                                    </p:set>
                                    <p:animEffect transition="in" filter="fade">
                                      <p:cBhvr>
                                        <p:cTn id="10" dur="1000"/>
                                        <p:tgtEl>
                                          <p:spTgt spid="143"/>
                                        </p:tgtEl>
                                      </p:cBhvr>
                                    </p:animEffect>
                                  </p:childTnLst>
                                </p:cTn>
                              </p:par>
                              <p:par>
                                <p:cTn id="11" presetID="10" presetClass="entr" presetSubtype="0" fill="hold" nodeType="withEffect">
                                  <p:stCondLst>
                                    <p:cond delay="0"/>
                                  </p:stCondLst>
                                  <p:childTnLst>
                                    <p:set>
                                      <p:cBhvr>
                                        <p:cTn id="12" dur="1" fill="hold">
                                          <p:stCondLst>
                                            <p:cond delay="0"/>
                                          </p:stCondLst>
                                        </p:cTn>
                                        <p:tgtEl>
                                          <p:spTgt spid="139"/>
                                        </p:tgtEl>
                                        <p:attrNameLst>
                                          <p:attrName>style.visibility</p:attrName>
                                        </p:attrNameLst>
                                      </p:cBhvr>
                                      <p:to>
                                        <p:strVal val="visible"/>
                                      </p:to>
                                    </p:set>
                                    <p:animEffect transition="in" filter="fade">
                                      <p:cBhvr>
                                        <p:cTn id="13" dur="10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1185</Words>
  <Application>Microsoft Office PowerPoint</Application>
  <PresentationFormat>On-screen Show (16:9)</PresentationFormat>
  <Paragraphs>173</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Open Sans SemiBold</vt:lpstr>
      <vt:lpstr>Simple Light</vt:lpstr>
      <vt:lpstr>Let’s Agree to Disagree: A Meta-Analysis of Disagreement Among Crowdworkers During Visual Question Answering</vt:lpstr>
      <vt:lpstr>PowerPoint Presentation</vt:lpstr>
      <vt:lpstr>PowerPoint Presentation</vt:lpstr>
      <vt:lpstr>PowerPoint Presentation</vt:lpstr>
      <vt:lpstr>Research Questions</vt:lpstr>
      <vt:lpstr>Research Questions</vt:lpstr>
      <vt:lpstr>PowerPoint Presentation</vt:lpstr>
      <vt:lpstr>PowerPoint Presentation</vt:lpstr>
      <vt:lpstr>PowerPoint Presentation</vt:lpstr>
      <vt:lpstr>Why is there a disagreement?</vt:lpstr>
      <vt:lpstr>Research Questions</vt:lpstr>
      <vt:lpstr>Does using checkboxes change the crowd opinion? </vt:lpstr>
      <vt:lpstr>Does using checkboxes change the crowd opinion?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Agree to Disagree: A Meta-Analysis of Disagreement Among Crowdworkers During Visual Question Answering</dc:title>
  <cp:lastModifiedBy>Anuparna Banerjee</cp:lastModifiedBy>
  <cp:revision>2</cp:revision>
  <dcterms:modified xsi:type="dcterms:W3CDTF">2017-10-24T11:59:53Z</dcterms:modified>
</cp:coreProperties>
</file>