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AFF"/>
    <a:srgbClr val="A100FF"/>
    <a:srgbClr val="883C84"/>
    <a:srgbClr val="461B49"/>
    <a:srgbClr val="963488"/>
    <a:srgbClr val="2831A2"/>
    <a:srgbClr val="2086AA"/>
    <a:srgbClr val="199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0" autoAdjust="0"/>
    <p:restoredTop sz="73146" autoAdjust="0"/>
  </p:normalViewPr>
  <p:slideViewPr>
    <p:cSldViewPr>
      <p:cViewPr>
        <p:scale>
          <a:sx n="33" d="100"/>
          <a:sy n="33" d="100"/>
        </p:scale>
        <p:origin x="596" y="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pa\Downloads\Reactions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pa\Downloads\Reactions%20(1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812335958005246"/>
          <c:y val="0.19486111111111112"/>
          <c:w val="0.75132108486439197"/>
          <c:h val="0.7208876494604841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'Reactions (1)'!$L$1</c:f>
              <c:strCache>
                <c:ptCount val="1"/>
                <c:pt idx="0">
                  <c:v>Sum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'Reactions (1)'!$K$2:$K$6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'Reactions (1)'!$L$2:$L$6</c:f>
              <c:numCache>
                <c:formatCode>General</c:formatCode>
                <c:ptCount val="5"/>
                <c:pt idx="0">
                  <c:v>68624</c:v>
                </c:pt>
                <c:pt idx="1">
                  <c:v>65405</c:v>
                </c:pt>
                <c:pt idx="2">
                  <c:v>63138</c:v>
                </c:pt>
                <c:pt idx="3">
                  <c:v>63035</c:v>
                </c:pt>
                <c:pt idx="4">
                  <c:v>61598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30-4749-B405-177A9B2415C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583427839"/>
        <c:axId val="529553071"/>
      </c:barChart>
      <c:catAx>
        <c:axId val="583427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553071"/>
        <c:crosses val="autoZero"/>
        <c:auto val="1"/>
        <c:lblAlgn val="ctr"/>
        <c:lblOffset val="100"/>
        <c:noMultiLvlLbl val="0"/>
      </c:catAx>
      <c:valAx>
        <c:axId val="52955307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3427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812335958005246"/>
          <c:y val="0.19486111111111112"/>
          <c:w val="0.75132108486439197"/>
          <c:h val="0.72088764946048411"/>
        </c:manualLayout>
      </c:layout>
      <c:pieChart>
        <c:varyColors val="1"/>
        <c:ser>
          <c:idx val="0"/>
          <c:order val="0"/>
          <c:tx>
            <c:strRef>
              <c:f>'Reactions (1)'!$L$1</c:f>
              <c:strCache>
                <c:ptCount val="1"/>
                <c:pt idx="0">
                  <c:v>Sum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E69-462E-A7C3-17D3E4B08E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E69-462E-A7C3-17D3E4B08E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E69-462E-A7C3-17D3E4B08E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E69-462E-A7C3-17D3E4B08E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E69-462E-A7C3-17D3E4B08EE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BE69-462E-A7C3-17D3E4B08EE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BE69-462E-A7C3-17D3E4B08EE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BE69-462E-A7C3-17D3E4B08EE3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BE69-462E-A7C3-17D3E4B08EE3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BE69-462E-A7C3-17D3E4B08EE3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'Reactions (1)'!$K$2:$K$6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'Reactions (1)'!$L$2:$L$6</c:f>
              <c:numCache>
                <c:formatCode>General</c:formatCode>
                <c:ptCount val="5"/>
                <c:pt idx="0">
                  <c:v>68624</c:v>
                </c:pt>
                <c:pt idx="1">
                  <c:v>65405</c:v>
                </c:pt>
                <c:pt idx="2">
                  <c:v>63138</c:v>
                </c:pt>
                <c:pt idx="3">
                  <c:v>63035</c:v>
                </c:pt>
                <c:pt idx="4">
                  <c:v>61598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E69-462E-A7C3-17D3E4B08EE3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i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Over 1000000 posts per day</a:t>
            </a:r>
          </a:p>
          <a:p>
            <a:pPr lvl="0"/>
            <a:r>
              <a:rPr lang="en-US" dirty="0"/>
              <a:t> 36,500,000 pieces of content per year</a:t>
            </a:r>
          </a:p>
          <a:p>
            <a:pPr lvl="0"/>
            <a:r>
              <a:rPr lang="en-US" dirty="0"/>
              <a:t> 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But how to capitalize on it when there is so much?</a:t>
            </a:r>
          </a:p>
          <a:p>
            <a:pPr lvl="0"/>
            <a:r>
              <a:rPr lang="en-US" dirty="0"/>
              <a:t>Analysis to find social buzz top 5most popular categories of content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b="1" dirty="0"/>
              <a:t>ANUPATI AKHILESHWAR</a:t>
            </a:r>
          </a:p>
          <a:p>
            <a:pPr lvl="0"/>
            <a:r>
              <a:rPr lang="en-US" dirty="0"/>
              <a:t>Data Analyst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Chief Technology </a:t>
            </a:r>
            <a:r>
              <a:rPr lang="en-US" dirty="0" err="1"/>
              <a:t>Architech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299525" y="1085283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5AED3B0-793A-8540-6349-2BC020E25D25}"/>
              </a:ext>
            </a:extLst>
          </p:cNvPr>
          <p:cNvSpPr txBox="1"/>
          <p:nvPr/>
        </p:nvSpPr>
        <p:spPr>
          <a:xfrm>
            <a:off x="10754650" y="571500"/>
            <a:ext cx="7685750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/>
              <a:t>ANALYSIS</a:t>
            </a:r>
          </a:p>
          <a:p>
            <a:r>
              <a:rPr lang="en-US" sz="2400" dirty="0"/>
              <a:t>Animals and science are the two most popular categories of content, showing that people enjoy "real-life" and "factual" content the most.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3200" dirty="0"/>
              <a:t>INSIGHT</a:t>
            </a:r>
          </a:p>
          <a:p>
            <a:r>
              <a:rPr lang="en-US" sz="2400" dirty="0"/>
              <a:t>Food is a common theme with the top 5 categories with "Healthy Eating" ranking the highest. This may give an indication to the audience within your user base. You could use this insight to create a campaign and work with healthy eating brands to boost user engagement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/>
              <a:t>NEXT STEPS</a:t>
            </a:r>
          </a:p>
          <a:p>
            <a:r>
              <a:rPr lang="en-US" sz="2400" dirty="0"/>
              <a:t>This ad-hoc analysis is insightful, but it's time to take this analysis into large scale production for real-time understanding of your business. We can show you how to do this.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400800" y="1593140"/>
            <a:ext cx="11756048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 																																						</a:t>
            </a:r>
            <a:r>
              <a:rPr lang="en-IN" sz="2800" dirty="0"/>
              <a:t>Social Buzz is a fast growing technology unicorn that need to adapt 		quickly  to it’s global scale. Accenture has begun a 3 month POC                    		focusing on these tasks.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IN" sz="2400" i="0" dirty="0"/>
              <a:t>an audit of Social </a:t>
            </a:r>
            <a:r>
              <a:rPr lang="en-IN" sz="2400" dirty="0"/>
              <a:t>B</a:t>
            </a:r>
            <a:r>
              <a:rPr lang="en-IN" sz="2400" i="0" dirty="0"/>
              <a:t>uzz’s big data practice 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IN" sz="2400" dirty="0"/>
              <a:t> </a:t>
            </a:r>
            <a:r>
              <a:rPr lang="en-IN" sz="2400" i="0" dirty="0"/>
              <a:t>Recommendations for a successful IPO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IN" sz="2400" i="0" dirty="0"/>
              <a:t>Analysis to find social buzz’s top 5 most popular categories of content</a:t>
            </a:r>
            <a:r>
              <a:rPr lang="en-IN" sz="2400" dirty="0"/>
              <a:t>                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176396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pPr lvl="0"/>
            <a:r>
              <a:rPr lang="en-US" dirty="0"/>
              <a:t> 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                                     </a:t>
            </a:r>
            <a:r>
              <a:rPr lang="en-US" sz="2800" dirty="0">
                <a:solidFill>
                  <a:schemeClr val="bg2"/>
                </a:solidFill>
              </a:rPr>
              <a:t>Over </a:t>
            </a:r>
            <a:r>
              <a:rPr lang="en-US" sz="2800" u="sng" dirty="0">
                <a:solidFill>
                  <a:schemeClr val="bg2"/>
                </a:solidFill>
              </a:rPr>
              <a:t>100000</a:t>
            </a:r>
            <a:r>
              <a:rPr lang="en-US" sz="2800" dirty="0">
                <a:solidFill>
                  <a:schemeClr val="bg2"/>
                </a:solidFill>
              </a:rPr>
              <a:t> posts per day</a:t>
            </a:r>
          </a:p>
          <a:p>
            <a:pPr lvl="0"/>
            <a:endParaRPr lang="en-US" sz="2800" dirty="0">
              <a:solidFill>
                <a:schemeClr val="bg2"/>
              </a:solidFill>
            </a:endParaRPr>
          </a:p>
          <a:p>
            <a:pPr lvl="0"/>
            <a:r>
              <a:rPr lang="en-US" sz="2800" dirty="0">
                <a:solidFill>
                  <a:schemeClr val="bg2"/>
                </a:solidFill>
              </a:rPr>
              <a:t>                                    </a:t>
            </a:r>
            <a:r>
              <a:rPr lang="en-US" sz="2800" u="sng" dirty="0">
                <a:solidFill>
                  <a:schemeClr val="bg2"/>
                </a:solidFill>
              </a:rPr>
              <a:t> 36,500,000 </a:t>
            </a:r>
            <a:r>
              <a:rPr lang="en-US" sz="2800" dirty="0">
                <a:solidFill>
                  <a:schemeClr val="bg2"/>
                </a:solidFill>
              </a:rPr>
              <a:t>pieces of content per year</a:t>
            </a:r>
          </a:p>
          <a:p>
            <a:pPr lvl="0"/>
            <a:r>
              <a:rPr lang="en-US" sz="2800" dirty="0">
                <a:solidFill>
                  <a:schemeClr val="bg2"/>
                </a:solidFill>
              </a:rPr>
              <a:t>						</a:t>
            </a:r>
          </a:p>
          <a:p>
            <a:pPr lvl="0"/>
            <a:r>
              <a:rPr lang="en-US" sz="2800" dirty="0">
                <a:solidFill>
                  <a:schemeClr val="bg2"/>
                </a:solidFill>
              </a:rPr>
              <a:t>				</a:t>
            </a:r>
          </a:p>
          <a:p>
            <a:pPr lvl="0"/>
            <a:r>
              <a:rPr lang="en-US" sz="2800" dirty="0">
                <a:solidFill>
                  <a:schemeClr val="bg2"/>
                </a:solidFill>
              </a:rPr>
              <a:t>			</a:t>
            </a:r>
            <a:r>
              <a:rPr lang="en-US" sz="2000" dirty="0">
                <a:solidFill>
                  <a:schemeClr val="bg2"/>
                </a:solidFill>
              </a:rPr>
              <a:t>But how to capitalize on it when there is so much?</a:t>
            </a:r>
          </a:p>
          <a:p>
            <a:pPr lvl="0"/>
            <a:endParaRPr lang="en-US" sz="2000" dirty="0">
              <a:solidFill>
                <a:schemeClr val="bg2"/>
              </a:solidFill>
            </a:endParaRPr>
          </a:p>
          <a:p>
            <a:pPr lvl="0"/>
            <a:r>
              <a:rPr lang="en-US" sz="2000" dirty="0">
                <a:solidFill>
                  <a:schemeClr val="bg2"/>
                </a:solidFill>
              </a:rPr>
              <a:t>			</a:t>
            </a:r>
          </a:p>
          <a:p>
            <a:pPr lvl="0"/>
            <a:r>
              <a:rPr lang="en-US" sz="2000" dirty="0">
                <a:solidFill>
                  <a:schemeClr val="bg2"/>
                </a:solidFill>
              </a:rPr>
              <a:t>			Analysis to find social buzz top 5most popular categories of </a:t>
            </a:r>
            <a:r>
              <a:rPr lang="en-US" sz="1800" dirty="0">
                <a:solidFill>
                  <a:schemeClr val="bg2"/>
                </a:solidFill>
              </a:rPr>
              <a:t>content</a:t>
            </a:r>
          </a:p>
          <a:p>
            <a:pPr lvl="0"/>
            <a:endParaRPr lang="en-US" sz="2800" dirty="0">
              <a:solidFill>
                <a:schemeClr val="bg2"/>
              </a:solidFill>
            </a:endParaRPr>
          </a:p>
          <a:p>
            <a:pPr lvl="0"/>
            <a:r>
              <a:rPr lang="en-US" sz="2800" dirty="0">
                <a:solidFill>
                  <a:schemeClr val="bg2"/>
                </a:solidFill>
              </a:rPr>
              <a:t>			</a:t>
            </a:r>
          </a:p>
          <a:p>
            <a:pPr lvl="0"/>
            <a:endParaRPr lang="en-US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473166" y="1110959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11407828" y="1110959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75624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86546" y="4081958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8526" y="6991234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229035" y="1108369"/>
            <a:ext cx="2337691" cy="7968002"/>
            <a:chOff x="-568827" y="-17415470"/>
            <a:chExt cx="6991865" cy="23831726"/>
          </a:xfrm>
        </p:grpSpPr>
        <p:sp>
          <p:nvSpPr>
            <p:cNvPr id="29" name="Freeform 29"/>
            <p:cNvSpPr/>
            <p:nvPr/>
          </p:nvSpPr>
          <p:spPr>
            <a:xfrm>
              <a:off x="-568827" y="-17415470"/>
              <a:ext cx="6542158" cy="6244243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A08B09-F3AE-673F-CDCE-A0C91B42535B}"/>
              </a:ext>
            </a:extLst>
          </p:cNvPr>
          <p:cNvSpPr txBox="1"/>
          <p:nvPr/>
        </p:nvSpPr>
        <p:spPr>
          <a:xfrm>
            <a:off x="13594114" y="1380790"/>
            <a:ext cx="4568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Chief  Technology Architect</a:t>
            </a:r>
          </a:p>
          <a:p>
            <a:r>
              <a:rPr lang="en-IN" sz="2000" b="1" dirty="0"/>
              <a:t> </a:t>
            </a:r>
            <a:r>
              <a:rPr lang="en-IN" sz="2000" i="1" dirty="0"/>
              <a:t>Andrew Fleming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6B7B6E-FD25-0733-38FB-C46C7700D001}"/>
              </a:ext>
            </a:extLst>
          </p:cNvPr>
          <p:cNvSpPr txBox="1"/>
          <p:nvPr/>
        </p:nvSpPr>
        <p:spPr>
          <a:xfrm>
            <a:off x="13960761" y="4610100"/>
            <a:ext cx="2574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Senior Principal</a:t>
            </a:r>
          </a:p>
          <a:p>
            <a:r>
              <a:rPr lang="en-IN" dirty="0"/>
              <a:t> </a:t>
            </a:r>
            <a:r>
              <a:rPr lang="en-IN" sz="2000" dirty="0"/>
              <a:t>Marcus </a:t>
            </a:r>
            <a:r>
              <a:rPr lang="en-IN" sz="2000" dirty="0" err="1"/>
              <a:t>Rompton</a:t>
            </a:r>
            <a:endParaRPr lang="en-IN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87756F-33D6-DCEA-FF08-26B802409E7F}"/>
              </a:ext>
            </a:extLst>
          </p:cNvPr>
          <p:cNvSpPr txBox="1"/>
          <p:nvPr/>
        </p:nvSpPr>
        <p:spPr>
          <a:xfrm>
            <a:off x="13913663" y="7421293"/>
            <a:ext cx="2574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Data Analyst</a:t>
            </a:r>
          </a:p>
          <a:p>
            <a:r>
              <a:rPr lang="en-IN" sz="2000" dirty="0"/>
              <a:t>Anupati </a:t>
            </a:r>
            <a:r>
              <a:rPr lang="en-IN" sz="2000" dirty="0" err="1"/>
              <a:t>Akhileshwar</a:t>
            </a:r>
            <a:endParaRPr lang="en-IN" sz="2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EF20013-CA96-A2F4-452E-AF8320531D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43" y="6533235"/>
            <a:ext cx="2750581" cy="2959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44164" y="2567441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689A56-CE6C-B581-9608-AAC02FA5FFAE}"/>
              </a:ext>
            </a:extLst>
          </p:cNvPr>
          <p:cNvSpPr txBox="1"/>
          <p:nvPr/>
        </p:nvSpPr>
        <p:spPr>
          <a:xfrm>
            <a:off x="3743194" y="1372359"/>
            <a:ext cx="523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2"/>
                </a:solidFill>
              </a:rPr>
              <a:t>Data Understanding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625ABF-6F90-48B6-ECED-263EE480F673}"/>
              </a:ext>
            </a:extLst>
          </p:cNvPr>
          <p:cNvSpPr txBox="1"/>
          <p:nvPr/>
        </p:nvSpPr>
        <p:spPr>
          <a:xfrm>
            <a:off x="5576155" y="2936349"/>
            <a:ext cx="523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2"/>
                </a:solidFill>
              </a:rPr>
              <a:t>Data Cleaning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934A68-1755-0B92-34A8-C3D0FD029928}"/>
              </a:ext>
            </a:extLst>
          </p:cNvPr>
          <p:cNvSpPr txBox="1"/>
          <p:nvPr/>
        </p:nvSpPr>
        <p:spPr>
          <a:xfrm>
            <a:off x="7490498" y="4527478"/>
            <a:ext cx="523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2"/>
                </a:solidFill>
              </a:rPr>
              <a:t>Data Modelling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A90483-91C3-4E1F-D20E-E0D25FF42A03}"/>
              </a:ext>
            </a:extLst>
          </p:cNvPr>
          <p:cNvSpPr txBox="1"/>
          <p:nvPr/>
        </p:nvSpPr>
        <p:spPr>
          <a:xfrm>
            <a:off x="9492670" y="6237491"/>
            <a:ext cx="5235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2"/>
                </a:solidFill>
              </a:rPr>
              <a:t>Data Analysis</a:t>
            </a:r>
          </a:p>
          <a:p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E4518E-52F0-7304-755D-DE1C54EDC0CD}"/>
              </a:ext>
            </a:extLst>
          </p:cNvPr>
          <p:cNvSpPr txBox="1"/>
          <p:nvPr/>
        </p:nvSpPr>
        <p:spPr>
          <a:xfrm>
            <a:off x="11149326" y="7837278"/>
            <a:ext cx="523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2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CB5B7F2-44D9-D44D-6CE2-BD5EF02DEAE8}"/>
              </a:ext>
            </a:extLst>
          </p:cNvPr>
          <p:cNvSpPr txBox="1"/>
          <p:nvPr/>
        </p:nvSpPr>
        <p:spPr>
          <a:xfrm>
            <a:off x="2686015" y="3139400"/>
            <a:ext cx="1921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rgbClr val="00B0F0"/>
                </a:solidFill>
              </a:rPr>
              <a:t>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DF91D3-7A5D-7469-A468-DADFAE64EDB0}"/>
              </a:ext>
            </a:extLst>
          </p:cNvPr>
          <p:cNvSpPr txBox="1"/>
          <p:nvPr/>
        </p:nvSpPr>
        <p:spPr>
          <a:xfrm>
            <a:off x="7272183" y="3118546"/>
            <a:ext cx="35482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rgbClr val="00B0F0"/>
                </a:solidFill>
              </a:rPr>
              <a:t>1897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F05057-B188-495A-D24A-0DB2FFFDE4EB}"/>
              </a:ext>
            </a:extLst>
          </p:cNvPr>
          <p:cNvSpPr txBox="1"/>
          <p:nvPr/>
        </p:nvSpPr>
        <p:spPr>
          <a:xfrm flipH="1">
            <a:off x="11811000" y="3021861"/>
            <a:ext cx="5028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rgbClr val="00B0F0"/>
                </a:solidFill>
              </a:rPr>
              <a:t>JANUARY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248B63-04D3-9AB0-508A-049B2C47988F}"/>
              </a:ext>
            </a:extLst>
          </p:cNvPr>
          <p:cNvSpPr txBox="1"/>
          <p:nvPr/>
        </p:nvSpPr>
        <p:spPr>
          <a:xfrm>
            <a:off x="2686015" y="5617371"/>
            <a:ext cx="2413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UNIQUE </a:t>
            </a:r>
          </a:p>
          <a:p>
            <a:r>
              <a:rPr lang="en-IN" sz="2400" dirty="0"/>
              <a:t>CATEGORIES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16896D-3B45-271B-B33A-DFE52EB5EDB3}"/>
              </a:ext>
            </a:extLst>
          </p:cNvPr>
          <p:cNvSpPr txBox="1"/>
          <p:nvPr/>
        </p:nvSpPr>
        <p:spPr>
          <a:xfrm>
            <a:off x="7642590" y="5591175"/>
            <a:ext cx="28074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REACTION TO “ANIMAL”  POSTS</a:t>
            </a:r>
          </a:p>
          <a:p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E57AC7-80DD-4C6A-2E5C-C3088849CDC9}"/>
              </a:ext>
            </a:extLst>
          </p:cNvPr>
          <p:cNvSpPr txBox="1"/>
          <p:nvPr/>
        </p:nvSpPr>
        <p:spPr>
          <a:xfrm>
            <a:off x="12670342" y="5384389"/>
            <a:ext cx="28074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MONTH WITH MOST POSTS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3F6B18F3-D24E-902D-4662-7BD0EAAB77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4558353"/>
              </p:ext>
            </p:extLst>
          </p:nvPr>
        </p:nvGraphicFramePr>
        <p:xfrm>
          <a:off x="2453888" y="1383832"/>
          <a:ext cx="13548112" cy="766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3F6B18F3-D24E-902D-4662-7BD0EAAB77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759077"/>
              </p:ext>
            </p:extLst>
          </p:nvPr>
        </p:nvGraphicFramePr>
        <p:xfrm>
          <a:off x="3177646" y="781697"/>
          <a:ext cx="13129153" cy="8324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414</Words>
  <Application>Microsoft Office PowerPoint</Application>
  <PresentationFormat>Custom</PresentationFormat>
  <Paragraphs>127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Akhil Anupati</cp:lastModifiedBy>
  <cp:revision>12</cp:revision>
  <dcterms:created xsi:type="dcterms:W3CDTF">2006-08-16T00:00:00Z</dcterms:created>
  <dcterms:modified xsi:type="dcterms:W3CDTF">2024-09-19T10:31:44Z</dcterms:modified>
  <dc:identifier>DAEhDyfaYKE</dc:identifier>
</cp:coreProperties>
</file>