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8229600" cx="14630400"/>
  <p:notesSz cx="8229600" cy="14630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f0b85693b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f0b85693b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6f0b85693b_0_95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f0b85693b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f0b85693b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6f0b85693b_0_100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f0b85693b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f0b85693b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6f0b85693b_0_105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f0b85693b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f0b85693b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6f0b85693b_0_131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f0b85693b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f0b85693b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6f0b85693b_0_136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f0b85693b_0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f0b85693b_0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6f0b85693b_0_141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f0b85693b_0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f0b85693b_0_1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6f0b85693b_0_174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f0b85693b_0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f0b85693b_0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6f0b85693b_0_179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f0b85693b_0_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f0b85693b_0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6f0b85693b_0_184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" name="Google Shape;3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6f0b85693b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26f0b85693b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26f0b85693b_0_14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6f0b85693b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6f0b85693b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26f0b85693b_0_66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f0b85693b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f0b85693b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26f0b85693b_0_75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f0b85693b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f0b85693b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26f0b85693b_0_80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f0b85693b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f0b85693b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6f0b85693b_0_85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f0b85693b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f0b85693b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6f0b85693b_0_90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/>
        </p:nvSpPr>
        <p:spPr>
          <a:xfrm>
            <a:off x="-246062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7" name="Google Shape;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/>
        </p:nvSpPr>
        <p:spPr>
          <a:xfrm>
            <a:off x="833437" y="1001712"/>
            <a:ext cx="7477125" cy="383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</a:pPr>
            <a:r>
              <a:rPr b="1" i="0" lang="en-US" sz="6000" u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Signature Verification System Using CNN</a:t>
            </a:r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833425" y="4122175"/>
            <a:ext cx="91440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Mentor: Prof. Bhagyashree S. Madan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r>
              <a:rPr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Anup Dhoble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Suhani Taran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Ankit Bhardwaj 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         Ajay Mahato                    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br>
              <a:rPr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833437" y="6856412"/>
            <a:ext cx="355600" cy="355600"/>
          </a:xfrm>
          <a:prstGeom prst="roundRect">
            <a:avLst>
              <a:gd fmla="val 5556824" name="adj"/>
            </a:avLst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>
              <a:alpha val="847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2"/>
          <p:cNvSpPr txBox="1"/>
          <p:nvPr/>
        </p:nvSpPr>
        <p:spPr>
          <a:xfrm>
            <a:off x="405700" y="405700"/>
            <a:ext cx="76023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Model Version 2: 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515050" y="1770950"/>
            <a:ext cx="13229100" cy="56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Architecture and Training Process: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Version 2 retained the base ResNet50 architecture with the addition of data augmentation techniques.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Data augmentation included rotation, shifting, and flipping of signature images to increase dataset variability.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Challenges Faced: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Generalization Issue: Poor performance observed when evaluating on a new dataset (ICDAR2011).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Training Fluctuations: Challenges in stabilizing accuracy and loss during training.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Further Improvements: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Fine-tuning Hyperparameters: Adjustments made to batch size, learning rate, and epoch count.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Continued Optimization: Strategies implemented to address fluctuation issues and improve model stability.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>
              <a:alpha val="847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444500" y="430400"/>
            <a:ext cx="11500500" cy="29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Metrics: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-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ROC-AUC (Home Dataset): 0.85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-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ROC-AUC (ICDAR2011 Dataset): 0.65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-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Accuracy: 90%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-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Accuracy: 89.77%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-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Loss: 0.22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-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Loss: 0.30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8500" y="5545300"/>
            <a:ext cx="67437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300" y="1328225"/>
            <a:ext cx="7863050" cy="373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0625" y="4579000"/>
            <a:ext cx="4198051" cy="32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>
              <a:alpha val="847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391575" y="324550"/>
            <a:ext cx="67380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Model Version 3: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762000" y="1506350"/>
            <a:ext cx="13123200" cy="6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Architecture and Training Process: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Version 3 retained the base ResNet50 architecture with further enhancements in data augmentation and hyperparameter tuning.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Extensive data augmentation techniques were employed, including rotation, scaling, and translation, to increase dataset diversity.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Challenges Faced: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Training Time: Increased training time due to augmented data and model complexity.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Generalization: Challenges in ensuring robust generalization to diverse datasets.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Improvements Implemented: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Augmented Data: Leveraging diverse datasets and extensive augmentation to improve model robustness.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Optimized Hyperparameters: Fine-tuning hyperparameters to balance performance and training efficiency.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Enhanced Generalization: Strategies implemented to address challenges in generalization to new datasets.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>
              <a:alpha val="847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691450" y="518575"/>
            <a:ext cx="6720300" cy="4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Metrics: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ROC-AUC (Home Dataset): 0.88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Accuracy: 92%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Accuracy: 91.23%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Loss: 0.18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Loss: 0.25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Model Version 3 on a Different Dataset: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ROC-AUC (Unseen Dataset): 0.69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Positive Rate (FPR): 0.341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Positive Rate (TPR): 0.730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5575" y="227725"/>
            <a:ext cx="4837060" cy="35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5575" y="4065800"/>
            <a:ext cx="4760725" cy="37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300" y="5563325"/>
            <a:ext cx="7509924" cy="13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>
              <a:alpha val="847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303400" y="395100"/>
            <a:ext cx="100719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Implementation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479775" y="1700400"/>
            <a:ext cx="12753000" cy="60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Overview of System Architecture: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-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Front-end User Interface: Web-based interface for user interaction, including signature upload and result display.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-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Back-end Server: Computational engine managing user requests, preprocessing data, and orchestrating signature verification.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-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Integration with CNN Model: Seamless communication between the server and deployed CNN model for inference tasks.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Efficient Integration: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-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The front-end and back-end components are seamlessly integrated to provide a user-friendly experience.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-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Communication protocols ensure efficient data transfer between the user interface and computational components.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-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The CNN model is deployed on the server, enabling real-time signature verification with minimal latency.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>
              <a:alpha val="847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285750" y="324550"/>
            <a:ext cx="102657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Discussion: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479775" y="1418175"/>
            <a:ext cx="13035000" cy="6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Model Training and Evaluation: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iterative refinement process led to significant enhancements across all model versions, with notable improvements in accuracy and performance metrics observed at each iteration.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Version 3 emerged as the most refined iteration, achieving an outstanding validation accuracy of  91.23% on the validation dataset, indicative of its robust performance.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Implications and Challenges: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improved accuracy of the models enhances the reliability of signature verification systems in real-world applications.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Challenges such as generalization to diverse datasets and scalability for handling larger volumes of data were addressed to varying degrees in each version.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>
              <a:alpha val="847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567975" y="430400"/>
            <a:ext cx="90663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Directions &amp; Conclusion: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673800" y="1841500"/>
            <a:ext cx="13194000" cy="6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Advancements Achieved: Significant progress made in automated signature verification, enhancing model performance and system usability.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Iterative Refinement: Iterative development resulted in a highly accurate and user-friendly signature verification system.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Future Focus: Future efforts will prioritize addressing challenges and optimizing system capabilities for real-world applications.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Continued Innovation: Ongoing innovation will ensure the system's role as a reliable document security solution.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Future Directions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Enhanced Generalization: Improve models' ability to handle diverse signature styles.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Scalability Optimization: Develop strategies to ensure seamless operation under increasing demands.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Advanced Techniques Integration: Incorporate transfer learning and domain adaptation for improved performance.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Usability and Security Enhancements: Focus on user-centric improvements and stringent security measures.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>
              <a:alpha val="847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506800" y="528375"/>
            <a:ext cx="105495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r>
              <a:rPr lang="en-US" sz="3500">
                <a:solidFill>
                  <a:schemeClr val="dk1"/>
                </a:solidFill>
              </a:rPr>
              <a:t>: </a:t>
            </a:r>
            <a:endParaRPr sz="3500"/>
          </a:p>
        </p:txBody>
      </p:sp>
      <p:sp>
        <p:nvSpPr>
          <p:cNvPr id="155" name="Google Shape;155;p19"/>
          <p:cNvSpPr txBox="1"/>
          <p:nvPr/>
        </p:nvSpPr>
        <p:spPr>
          <a:xfrm>
            <a:off x="614650" y="1606675"/>
            <a:ext cx="13083300" cy="6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[1] Ruiz-del-Solar, Javier, et al. "Offline signature verification using local interest points and descriptors." Iberoamerican Congress on Pattern Recognition. Springer, Berlin, Heidelberg, 2008.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[2] Chauhan, Prachi, Subhash Chandra, and Sushila Maheshkar. "Static digital signature recognition and verification using neural networks." Information Processing (IICIP), 2016 1st India International Conference on. IEEE, 2016.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[3] Khalajzadeh, Hurieh, Mohammad Mansouri, and Mohammad Teshnehlab. "Persian signature verification using convolutional neural networks." International Journal of Engineering Research and Technology 1 (2012).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[4]Rantzsch, Hannes, Haojin Yang, and Christoph Meinel. "Signature embedding: Writer independent offline signature verification with deep metric learning." International Symposium on Visual Computing. Springer, Cham, 2016.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[5] Hafemann, Luiz G., Robert Sabourin, and Luiz S. Oliveira. "Writer-independent feature learning for offline signature verification using deep convolutional neural networks." Neural Networks (IJCNN), 2016 International Joint Conference on. IEEE, 2016.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>
              <a:alpha val="847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3292425" y="2900625"/>
            <a:ext cx="8931900" cy="16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>
              <a:alpha val="847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943000" y="748575"/>
            <a:ext cx="120747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Of Statement</a:t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943000" y="2025200"/>
            <a:ext cx="12979500" cy="2070300"/>
          </a:xfrm>
          <a:prstGeom prst="rect">
            <a:avLst/>
          </a:prstGeom>
          <a:solidFill>
            <a:srgbClr val="FFFCF5">
              <a:alpha val="847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an automated signature verification system using CNNs in Django to combat document forgery. The system aims to streamline authentication processes by accurately classifying handwritten signatures. It seeks to provide a reliable solution for verifying signatures in legal, financial, and commercial transactions.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938550" y="4508650"/>
            <a:ext cx="12753300" cy="3114300"/>
          </a:xfrm>
          <a:prstGeom prst="rect">
            <a:avLst/>
          </a:prstGeom>
          <a:solidFill>
            <a:srgbClr val="FFFCF5">
              <a:alpha val="847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Signature verification system types: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Writer Independent system (WI): Single model is used to classify a signature.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Writer Dependent system (WD): One model is trained for each user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6" name="Google Shape;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/>
        </p:nvSpPr>
        <p:spPr>
          <a:xfrm>
            <a:off x="381062" y="229150"/>
            <a:ext cx="7477200" cy="1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300"/>
              <a:buFont typeface="MuseoModerno"/>
              <a:buNone/>
            </a:pPr>
            <a:r>
              <a:rPr i="0" lang="en-US" sz="4300" u="none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p5"/>
          <p:cNvSpPr txBox="1"/>
          <p:nvPr/>
        </p:nvSpPr>
        <p:spPr>
          <a:xfrm>
            <a:off x="761700" y="2053200"/>
            <a:ext cx="7620600" cy="6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Challenges with Manual Verification: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Time-consuming and error-prone due to subjectivity.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Limits scalability and increases inconsistencies.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Rising Document Forgery: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Increasing prevalence poses significant risks.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Evolving techniques challenge traditional detection methods.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Need for Automated Verification: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Offers streamlined authentication, reducing risks.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Utilizes advanced technologies for enhanced accuracy and efficiency.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>
              <a:alpha val="847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 txBox="1"/>
          <p:nvPr/>
        </p:nvSpPr>
        <p:spPr>
          <a:xfrm>
            <a:off x="821225" y="441925"/>
            <a:ext cx="99522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Preprocessing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46" name="Google Shape;46;p6"/>
          <p:cNvSpPr txBox="1"/>
          <p:nvPr/>
        </p:nvSpPr>
        <p:spPr>
          <a:xfrm>
            <a:off x="821225" y="1503325"/>
            <a:ext cx="12161700" cy="5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Grayscale Conversion: Convert the input image to grayscale for simplification and dimensionality reduction.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Gaussian Blur: Apply Gaussian blur to remove noise and smooth out irregularities in the image.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Adaptive Thresholding: Binarize the blurred image using adaptive thresholding to segment the signature from the background.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Morphological Closing: Perform morphological closing to fill small gaps and refine the contours of the signature.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Signature Extraction: Detect contours of the thresholded image and create a mask to extract the signature.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Resizing and Background Addition: Resize the extracted signature to a square shape and add a constant white background.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" name="Google Shape;47;p6"/>
          <p:cNvPicPr preferRelativeResize="0"/>
          <p:nvPr/>
        </p:nvPicPr>
        <p:blipFill rotWithShape="1">
          <a:blip r:embed="rId3">
            <a:alphaModFix/>
          </a:blip>
          <a:srcRect b="3794" l="10160" r="0" t="10161"/>
          <a:stretch/>
        </p:blipFill>
        <p:spPr>
          <a:xfrm>
            <a:off x="3186625" y="5417975"/>
            <a:ext cx="7503948" cy="243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>
              <a:alpha val="847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508050" y="337525"/>
            <a:ext cx="103176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Model Architecture: ResNet50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508050" y="1917750"/>
            <a:ext cx="13014300" cy="5967900"/>
          </a:xfrm>
          <a:prstGeom prst="rect">
            <a:avLst/>
          </a:prstGeom>
          <a:solidFill>
            <a:srgbClr val="FFFCF5">
              <a:alpha val="847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Introducing ResNet50: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ResNet50 is a powerful deep learning architecture commonly used in image classification tasks.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It is part of the ResNet (Residual Network) family, known for its ability to train very deep neural networks effectively.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Key Components: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-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Convolutional Layers: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ResNet50 consists of multiple convolutional layers that extract features from input images.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These layers apply convolutional filters to capture patterns and spatial relationships in the signature images.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>
              <a:alpha val="847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8"/>
          <p:cNvSpPr txBox="1"/>
          <p:nvPr/>
        </p:nvSpPr>
        <p:spPr>
          <a:xfrm>
            <a:off x="490650" y="633325"/>
            <a:ext cx="13379700" cy="7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Pooling Layers: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Pooling layers reduce the spatial dimensions of feature maps, reducing computational complexity.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Max pooling, a common technique, extracts the most important features from each feature map.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Fully Connected Layers: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Fully connected layers perform classification based on the features extracted by earlier layers.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They learn complex patterns and relationships in the data to make predictions about the authenticity of signatures.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Overall Significance: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With its convolutional, pooling, and fully connected layers, ResNet50 can learn intricate patterns and variations in handwritten signatures.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-  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This robust feature extraction capability is essential for accurate and reliable signature verification, enhancing document security across various domains.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>
              <a:alpha val="847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577650" y="459325"/>
            <a:ext cx="95868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 Model Versions: Overview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334050" y="1485850"/>
            <a:ext cx="13710300" cy="6507000"/>
          </a:xfrm>
          <a:prstGeom prst="rect">
            <a:avLst/>
          </a:prstGeom>
          <a:solidFill>
            <a:srgbClr val="FFFCF5">
              <a:alpha val="847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Introduction to Model Versions: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Three versions of CNN models were developed for signature verification, each building upon the previous one.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iterative approach aimed to enhance model performance and robustness over successive versions.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Version 1: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Initial model architecture and training process.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Challenges faced and initial performance metrics.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Version 2: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Improvements made in architecture and training, including data augmentation techniques.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Performance enhancements compared to Version 1 and challenges encountered.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Version 3: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Further enhancements in architecture, training process, and data augmentation.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Achievements in model performance and challenges addressed.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>
              <a:alpha val="847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0"/>
          <p:cNvSpPr txBox="1"/>
          <p:nvPr/>
        </p:nvSpPr>
        <p:spPr>
          <a:xfrm>
            <a:off x="334050" y="267950"/>
            <a:ext cx="102306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Model Version 1: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0"/>
          <p:cNvSpPr txBox="1"/>
          <p:nvPr/>
        </p:nvSpPr>
        <p:spPr>
          <a:xfrm>
            <a:off x="523400" y="1722600"/>
            <a:ext cx="13362300" cy="6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Architecture and Training Process: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Version 1 utilized a basic ResNet50 architecture for signature verification.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model was trained using a predefined loss function, optimizing for accuracy.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Challenges Faced: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Limited Model Complexity: Initial ResNet50 model lacked depth, affecting performance.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Training Fluctuations: High fluctuations in accuracy and loss during training.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Improvements Implemented: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Hyperparameter Tuning: Experimentation to optimize learning rate, batch size, and epochs.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Model Complexity: Addition of convolutional layers to enhance model depth and performance.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>
              <a:alpha val="847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1"/>
          <p:cNvSpPr txBox="1"/>
          <p:nvPr/>
        </p:nvSpPr>
        <p:spPr>
          <a:xfrm>
            <a:off x="821000" y="703150"/>
            <a:ext cx="12735900" cy="3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Performance Metrics: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ROC-AUC (Home Dataset): .&gt;90%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Training Accuracy: 86%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Validation Accuracy: 83%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Training Loss: 0.38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Validation Loss: 0.45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725" y="3948625"/>
            <a:ext cx="9626701" cy="39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7975" y="167575"/>
            <a:ext cx="5486000" cy="353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