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6EB0DAF-19F6-4460-B34C-E2841DE63969}" type="datetimeFigureOut">
              <a:rPr lang="en-US" smtClean="0"/>
              <a:t>5/10/2023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123187A-E47D-48DB-AA2A-507766B3A02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09594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B0DAF-19F6-4460-B34C-E2841DE6396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12364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B0DAF-19F6-4460-B34C-E2841DE6396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369648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B0DAF-19F6-4460-B34C-E2841DE6396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118244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B0DAF-19F6-4460-B34C-E2841DE63969}"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187A-E47D-48DB-AA2A-507766B3A02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99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B0DAF-19F6-4460-B34C-E2841DE6396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408546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B0DAF-19F6-4460-B34C-E2841DE63969}"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8879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B0DAF-19F6-4460-B34C-E2841DE63969}"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377743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B0DAF-19F6-4460-B34C-E2841DE63969}"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234579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B0DAF-19F6-4460-B34C-E2841DE6396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7700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B0DAF-19F6-4460-B34C-E2841DE63969}"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187A-E47D-48DB-AA2A-507766B3A02D}" type="slidenum">
              <a:rPr lang="en-US" smtClean="0"/>
              <a:t>‹#›</a:t>
            </a:fld>
            <a:endParaRPr lang="en-US"/>
          </a:p>
        </p:txBody>
      </p:sp>
    </p:spTree>
    <p:extLst>
      <p:ext uri="{BB962C8B-B14F-4D97-AF65-F5344CB8AC3E}">
        <p14:creationId xmlns:p14="http://schemas.microsoft.com/office/powerpoint/2010/main" val="31199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6EB0DAF-19F6-4460-B34C-E2841DE63969}" type="datetimeFigureOut">
              <a:rPr lang="en-US" smtClean="0"/>
              <a:t>5/10/2023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123187A-E47D-48DB-AA2A-507766B3A02D}" type="slidenum">
              <a:rPr lang="en-US" smtClean="0"/>
              <a:t>‹#›</a:t>
            </a:fld>
            <a:endParaRPr lang="en-US"/>
          </a:p>
        </p:txBody>
      </p:sp>
    </p:spTree>
    <p:extLst>
      <p:ext uri="{BB962C8B-B14F-4D97-AF65-F5344CB8AC3E}">
        <p14:creationId xmlns:p14="http://schemas.microsoft.com/office/powerpoint/2010/main" val="28546970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7559-0A31-BE34-5CAF-F78DB27D7373}"/>
              </a:ext>
            </a:extLst>
          </p:cNvPr>
          <p:cNvSpPr>
            <a:spLocks noGrp="1"/>
          </p:cNvSpPr>
          <p:nvPr>
            <p:ph type="ctrTitle"/>
          </p:nvPr>
        </p:nvSpPr>
        <p:spPr>
          <a:xfrm>
            <a:off x="3046009" y="1856791"/>
            <a:ext cx="6099981" cy="1254967"/>
          </a:xfrm>
        </p:spPr>
        <p:txBody>
          <a:bodyPr/>
          <a:lstStyle/>
          <a:p>
            <a:r>
              <a:rPr lang="en-US" dirty="0"/>
              <a:t>LL(1) Parser</a:t>
            </a:r>
          </a:p>
        </p:txBody>
      </p:sp>
      <p:sp>
        <p:nvSpPr>
          <p:cNvPr id="3" name="Subtitle 2">
            <a:extLst>
              <a:ext uri="{FF2B5EF4-FFF2-40B4-BE49-F238E27FC236}">
                <a16:creationId xmlns:a16="http://schemas.microsoft.com/office/drawing/2014/main" id="{AFC6FFC5-D56B-697A-C027-63E1A0CE847A}"/>
              </a:ext>
            </a:extLst>
          </p:cNvPr>
          <p:cNvSpPr>
            <a:spLocks noGrp="1"/>
          </p:cNvSpPr>
          <p:nvPr>
            <p:ph type="subTitle" idx="1"/>
          </p:nvPr>
        </p:nvSpPr>
        <p:spPr/>
        <p:txBody>
          <a:bodyPr>
            <a:normAutofit/>
          </a:bodyPr>
          <a:lstStyle/>
          <a:p>
            <a:r>
              <a:rPr lang="en-US" dirty="0"/>
              <a:t>A JavaScript Implementation by </a:t>
            </a:r>
          </a:p>
          <a:p>
            <a:r>
              <a:rPr lang="en-US" dirty="0"/>
              <a:t>Sabarinaath  S  </a:t>
            </a:r>
            <a:r>
              <a:rPr lang="en-US" dirty="0" err="1"/>
              <a:t>S</a:t>
            </a:r>
            <a:r>
              <a:rPr lang="en-US" dirty="0"/>
              <a:t> (RA2011026010115)</a:t>
            </a:r>
          </a:p>
          <a:p>
            <a:r>
              <a:rPr lang="en-US" dirty="0"/>
              <a:t>Anup Kewat (RA2011026010107)</a:t>
            </a:r>
          </a:p>
          <a:p>
            <a:endParaRPr lang="en-US" dirty="0"/>
          </a:p>
        </p:txBody>
      </p:sp>
    </p:spTree>
    <p:extLst>
      <p:ext uri="{BB962C8B-B14F-4D97-AF65-F5344CB8AC3E}">
        <p14:creationId xmlns:p14="http://schemas.microsoft.com/office/powerpoint/2010/main" val="161196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CDC4-2C83-1FD7-379B-1255475AB9E9}"/>
              </a:ext>
            </a:extLst>
          </p:cNvPr>
          <p:cNvSpPr>
            <a:spLocks noGrp="1"/>
          </p:cNvSpPr>
          <p:nvPr>
            <p:ph type="title"/>
          </p:nvPr>
        </p:nvSpPr>
        <p:spPr/>
        <p:txBody>
          <a:bodyPr/>
          <a:lstStyle/>
          <a:p>
            <a:r>
              <a:rPr lang="en-US" dirty="0"/>
              <a:t>Syntax Analysis</a:t>
            </a:r>
          </a:p>
        </p:txBody>
      </p:sp>
      <p:sp>
        <p:nvSpPr>
          <p:cNvPr id="3" name="Content Placeholder 2">
            <a:extLst>
              <a:ext uri="{FF2B5EF4-FFF2-40B4-BE49-F238E27FC236}">
                <a16:creationId xmlns:a16="http://schemas.microsoft.com/office/drawing/2014/main" id="{CCB79224-D45E-13CB-1DA5-15887F5634D4}"/>
              </a:ext>
            </a:extLst>
          </p:cNvPr>
          <p:cNvSpPr>
            <a:spLocks noGrp="1"/>
          </p:cNvSpPr>
          <p:nvPr>
            <p:ph idx="1"/>
          </p:nvPr>
        </p:nvSpPr>
        <p:spPr/>
        <p:txBody>
          <a:bodyPr>
            <a:normAutofit/>
          </a:bodyPr>
          <a:lstStyle/>
          <a:p>
            <a:pPr algn="l" fontAlgn="base"/>
            <a:r>
              <a:rPr lang="en-US" b="0" dirty="0">
                <a:effectLst/>
                <a:latin typeface="Nunito" panose="020B0604020202020204" pitchFamily="2" charset="0"/>
              </a:rPr>
              <a:t>When an input string (source code or a program in some language) is given to a compiler, the compiler processes it in several phases, starting from lexical analysis (scans the input and divides it into tokens) to target code generation.</a:t>
            </a:r>
          </a:p>
          <a:p>
            <a:pPr algn="just" fontAlgn="base"/>
            <a:r>
              <a:rPr lang="en-US" b="0" dirty="0">
                <a:effectLst/>
                <a:latin typeface="Nunito" panose="020B0604020202020204" pitchFamily="2" charset="0"/>
              </a:rPr>
              <a:t>Syntax Analysis or Parsing is the second phase, i.e. after lexical analysis. It checks the syntactical structure of the given input, i.e. whether the given input is in the correct syntax (of the language in which the input has been written) or not.</a:t>
            </a:r>
          </a:p>
        </p:txBody>
      </p:sp>
    </p:spTree>
    <p:extLst>
      <p:ext uri="{BB962C8B-B14F-4D97-AF65-F5344CB8AC3E}">
        <p14:creationId xmlns:p14="http://schemas.microsoft.com/office/powerpoint/2010/main" val="1134869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3C24-CBFB-4EAF-485D-C9E9C8010290}"/>
              </a:ext>
            </a:extLst>
          </p:cNvPr>
          <p:cNvSpPr>
            <a:spLocks noGrp="1"/>
          </p:cNvSpPr>
          <p:nvPr>
            <p:ph type="title"/>
          </p:nvPr>
        </p:nvSpPr>
        <p:spPr/>
        <p:txBody>
          <a:bodyPr/>
          <a:lstStyle/>
          <a:p>
            <a:r>
              <a:rPr lang="en-US" dirty="0"/>
              <a:t>Syntax Tree</a:t>
            </a:r>
          </a:p>
        </p:txBody>
      </p:sp>
      <p:sp>
        <p:nvSpPr>
          <p:cNvPr id="3" name="Content Placeholder 2">
            <a:extLst>
              <a:ext uri="{FF2B5EF4-FFF2-40B4-BE49-F238E27FC236}">
                <a16:creationId xmlns:a16="http://schemas.microsoft.com/office/drawing/2014/main" id="{9F1EC107-5AAB-61EB-4D2A-5F6B6C697F28}"/>
              </a:ext>
            </a:extLst>
          </p:cNvPr>
          <p:cNvSpPr>
            <a:spLocks noGrp="1"/>
          </p:cNvSpPr>
          <p:nvPr>
            <p:ph idx="1"/>
          </p:nvPr>
        </p:nvSpPr>
        <p:spPr/>
        <p:txBody>
          <a:bodyPr/>
          <a:lstStyle/>
          <a:p>
            <a:r>
              <a:rPr lang="en-US" b="0" i="0" dirty="0">
                <a:effectLst/>
                <a:latin typeface="Nunito" pitchFamily="2" charset="0"/>
              </a:rPr>
              <a:t>It does so by building a data structure, called a Parse tree or Syntax tree. The parse tree is constructed by using the pre-defined Grammar of the language and the input string. If the given input string can be produced with the help of the syntax tree (in the derivation process), the input string is found to be in the correct syntax. if not, the error is reported by the syntax analyzer.</a:t>
            </a:r>
            <a:endParaRPr lang="en-US" b="0" dirty="0">
              <a:effectLst/>
              <a:latin typeface="Nunito" panose="020B0604020202020204" pitchFamily="2" charset="0"/>
            </a:endParaRPr>
          </a:p>
          <a:p>
            <a:endParaRPr lang="en-US" dirty="0"/>
          </a:p>
        </p:txBody>
      </p:sp>
      <p:pic>
        <p:nvPicPr>
          <p:cNvPr id="1026" name="Picture 2" descr="8. Analyzing Sentence Structure">
            <a:extLst>
              <a:ext uri="{FF2B5EF4-FFF2-40B4-BE49-F238E27FC236}">
                <a16:creationId xmlns:a16="http://schemas.microsoft.com/office/drawing/2014/main" id="{2AD11D17-943B-E633-FEEB-2E215A50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918" y="3429000"/>
            <a:ext cx="56769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38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5636-77B5-B6F8-8EA5-AC856E4AC91D}"/>
              </a:ext>
            </a:extLst>
          </p:cNvPr>
          <p:cNvSpPr>
            <a:spLocks noGrp="1"/>
          </p:cNvSpPr>
          <p:nvPr>
            <p:ph type="title"/>
          </p:nvPr>
        </p:nvSpPr>
        <p:spPr/>
        <p:txBody>
          <a:bodyPr/>
          <a:lstStyle/>
          <a:p>
            <a:r>
              <a:rPr lang="en-US" dirty="0"/>
              <a:t>Types of Parsing</a:t>
            </a:r>
          </a:p>
        </p:txBody>
      </p:sp>
      <p:pic>
        <p:nvPicPr>
          <p:cNvPr id="2052" name="Picture 4" descr="Types of Parsers in Compiler Design - GeeksforGeeks">
            <a:extLst>
              <a:ext uri="{FF2B5EF4-FFF2-40B4-BE49-F238E27FC236}">
                <a16:creationId xmlns:a16="http://schemas.microsoft.com/office/drawing/2014/main" id="{612570BD-F3E6-B0B4-CA03-310DE0319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063" y="1882479"/>
            <a:ext cx="8594725" cy="424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748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276E-EF44-A9A5-13CB-DD948823F263}"/>
              </a:ext>
            </a:extLst>
          </p:cNvPr>
          <p:cNvSpPr>
            <a:spLocks noGrp="1"/>
          </p:cNvSpPr>
          <p:nvPr>
            <p:ph type="title"/>
          </p:nvPr>
        </p:nvSpPr>
        <p:spPr/>
        <p:txBody>
          <a:bodyPr/>
          <a:lstStyle/>
          <a:p>
            <a:endParaRPr lang="en-US"/>
          </a:p>
        </p:txBody>
      </p:sp>
      <p:pic>
        <p:nvPicPr>
          <p:cNvPr id="4" name="Picture 4" descr="Types of Parsers in Compiler Design - GeeksforGeeks">
            <a:extLst>
              <a:ext uri="{FF2B5EF4-FFF2-40B4-BE49-F238E27FC236}">
                <a16:creationId xmlns:a16="http://schemas.microsoft.com/office/drawing/2014/main" id="{7CE69B42-7D60-372A-C32F-7622E75A05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3179" y="-5489598"/>
            <a:ext cx="22996207" cy="11355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8E7AFE-1DC0-3121-8602-C8AC07944D6D}"/>
              </a:ext>
            </a:extLst>
          </p:cNvPr>
          <p:cNvSpPr txBox="1"/>
          <p:nvPr/>
        </p:nvSpPr>
        <p:spPr>
          <a:xfrm>
            <a:off x="368968" y="3429000"/>
            <a:ext cx="7571874" cy="2677656"/>
          </a:xfrm>
          <a:prstGeom prst="rect">
            <a:avLst/>
          </a:prstGeom>
          <a:noFill/>
        </p:spPr>
        <p:txBody>
          <a:bodyPr wrap="square" rtlCol="0">
            <a:spAutoFit/>
          </a:bodyPr>
          <a:lstStyle/>
          <a:p>
            <a:r>
              <a:rPr lang="en-US" sz="2400" b="0" i="0" dirty="0">
                <a:effectLst/>
                <a:latin typeface="Nunito" pitchFamily="2" charset="0"/>
              </a:rPr>
              <a:t>LL(1) parsing is a top-down parsing method in the syntax analysis phase of compiler design.  Required components for LL(1) parsing are input string, a stack, parsing table for given grammar, and parser. Here, we discuss a parser that determines that given string can be generated from a given grammar(or parsing table) or not.</a:t>
            </a:r>
            <a:endParaRPr lang="en-US" sz="2400" dirty="0"/>
          </a:p>
        </p:txBody>
      </p:sp>
    </p:spTree>
    <p:extLst>
      <p:ext uri="{BB962C8B-B14F-4D97-AF65-F5344CB8AC3E}">
        <p14:creationId xmlns:p14="http://schemas.microsoft.com/office/powerpoint/2010/main" val="1277904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10A8-7382-1C10-0E96-7AA62661788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E64E74A-F796-D1AB-39B3-11024C0011E4}"/>
              </a:ext>
            </a:extLst>
          </p:cNvPr>
          <p:cNvSpPr>
            <a:spLocks noGrp="1"/>
          </p:cNvSpPr>
          <p:nvPr>
            <p:ph idx="1"/>
          </p:nvPr>
        </p:nvSpPr>
        <p:spPr>
          <a:xfrm>
            <a:off x="1237488" y="1585928"/>
            <a:ext cx="8595360" cy="4351337"/>
          </a:xfrm>
        </p:spPr>
        <p:txBody>
          <a:bodyPr/>
          <a:lstStyle/>
          <a:p>
            <a:r>
              <a:rPr lang="en-US" dirty="0"/>
              <a:t>We have used Vanilla JavaScript, HTML along with CSS styling for the implementation</a:t>
            </a:r>
          </a:p>
        </p:txBody>
      </p:sp>
      <p:sp>
        <p:nvSpPr>
          <p:cNvPr id="5" name="Rectangle 1">
            <a:extLst>
              <a:ext uri="{FF2B5EF4-FFF2-40B4-BE49-F238E27FC236}">
                <a16:creationId xmlns:a16="http://schemas.microsoft.com/office/drawing/2014/main" id="{38B65D56-A757-5168-5856-1F7495A43D38}"/>
              </a:ext>
            </a:extLst>
          </p:cNvPr>
          <p:cNvSpPr>
            <a:spLocks noChangeArrowheads="1"/>
          </p:cNvSpPr>
          <p:nvPr/>
        </p:nvSpPr>
        <p:spPr bwMode="auto">
          <a:xfrm>
            <a:off x="961261" y="2302392"/>
            <a:ext cx="10526151" cy="455560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535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getstartsymbol</a:t>
            </a:r>
            <a:r>
              <a:rPr kumimoji="0" lang="en-US" altLang="en-US" sz="1200" b="0" i="0" u="none" strike="noStrike" cap="none" normalizeH="0" baseline="0" dirty="0">
                <a:ln>
                  <a:noFill/>
                </a:ln>
                <a:solidFill>
                  <a:schemeClr val="bg1"/>
                </a:solidFill>
                <a:effectLst/>
                <a:latin typeface="Söhne"/>
              </a:rPr>
              <a:t>: returns the start symbol of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getnonterminals</a:t>
            </a:r>
            <a:r>
              <a:rPr kumimoji="0" lang="en-US" altLang="en-US" sz="1200" b="0" i="0" u="none" strike="noStrike" cap="none" normalizeH="0" baseline="0" dirty="0">
                <a:ln>
                  <a:noFill/>
                </a:ln>
                <a:solidFill>
                  <a:schemeClr val="bg1"/>
                </a:solidFill>
                <a:effectLst/>
                <a:latin typeface="Söhne"/>
              </a:rPr>
              <a:t>: returns a list of all non-terminals in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getinitfirstsets</a:t>
            </a:r>
            <a:r>
              <a:rPr kumimoji="0" lang="en-US" altLang="en-US" sz="1200" b="0" i="0" u="none" strike="noStrike" cap="none" normalizeH="0" baseline="0" dirty="0">
                <a:ln>
                  <a:noFill/>
                </a:ln>
                <a:solidFill>
                  <a:schemeClr val="bg1"/>
                </a:solidFill>
                <a:effectLst/>
                <a:latin typeface="Söhne"/>
              </a:rPr>
              <a:t>: returns a map of all non-terminals with empty sets as their first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getinitfollowsets</a:t>
            </a:r>
            <a:r>
              <a:rPr kumimoji="0" lang="en-US" altLang="en-US" sz="1200" b="0" i="0" u="none" strike="noStrike" cap="none" normalizeH="0" baseline="0" dirty="0">
                <a:ln>
                  <a:noFill/>
                </a:ln>
                <a:solidFill>
                  <a:schemeClr val="bg1"/>
                </a:solidFill>
                <a:effectLst/>
                <a:latin typeface="Söhne"/>
              </a:rPr>
              <a:t>: returns a map of all non-terminals with '</a:t>
            </a:r>
            <a:r>
              <a:rPr kumimoji="0" lang="en-US" altLang="en-US" sz="1200" b="0" i="0" u="none" strike="noStrike" cap="none" normalizeH="0" baseline="0" dirty="0" err="1">
                <a:ln>
                  <a:noFill/>
                </a:ln>
                <a:solidFill>
                  <a:schemeClr val="bg1"/>
                </a:solidFill>
                <a:effectLst/>
                <a:latin typeface="Söhne"/>
              </a:rPr>
              <a:t>eof</a:t>
            </a:r>
            <a:r>
              <a:rPr kumimoji="0" lang="en-US" altLang="en-US" sz="1200" b="0" i="0" u="none" strike="noStrike" cap="none" normalizeH="0" baseline="0" dirty="0">
                <a:ln>
                  <a:noFill/>
                </a:ln>
                <a:solidFill>
                  <a:schemeClr val="bg1"/>
                </a:solidFill>
                <a:effectLst/>
                <a:latin typeface="Söhne"/>
              </a:rPr>
              <a:t>' as the follow set of the start symbol and empty sets as the follow set of all other non-terminals.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computefirstset</a:t>
            </a:r>
            <a:r>
              <a:rPr kumimoji="0" lang="en-US" altLang="en-US" sz="1200" b="0" i="0" u="none" strike="noStrike" cap="none" normalizeH="0" baseline="0" dirty="0">
                <a:ln>
                  <a:noFill/>
                </a:ln>
                <a:solidFill>
                  <a:schemeClr val="bg1"/>
                </a:solidFill>
                <a:effectLst/>
                <a:latin typeface="Söhne"/>
              </a:rPr>
              <a:t>: computes the first set of a given </a:t>
            </a:r>
            <a:r>
              <a:rPr kumimoji="0" lang="en-US" altLang="en-US" sz="1200" b="0" i="0" u="none" strike="noStrike" cap="none" normalizeH="0" baseline="0" dirty="0" err="1">
                <a:ln>
                  <a:noFill/>
                </a:ln>
                <a:solidFill>
                  <a:schemeClr val="bg1"/>
                </a:solidFill>
                <a:effectLst/>
                <a:latin typeface="Söhne"/>
              </a:rPr>
              <a:t>rhs</a:t>
            </a:r>
            <a:r>
              <a:rPr kumimoji="0" lang="en-US" altLang="en-US" sz="1200" b="0" i="0" u="none" strike="noStrike" cap="none" normalizeH="0" baseline="0" dirty="0">
                <a:ln>
                  <a:noFill/>
                </a:ln>
                <a:solidFill>
                  <a:schemeClr val="bg1"/>
                </a:solidFill>
                <a:effectLst/>
                <a:latin typeface="Söhne"/>
              </a:rPr>
              <a:t> symbol or sequence of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recursefirstsets</a:t>
            </a:r>
            <a:r>
              <a:rPr kumimoji="0" lang="en-US" altLang="en-US" sz="1200" b="0" i="0" u="none" strike="noStrike" cap="none" normalizeH="0" baseline="0" dirty="0">
                <a:ln>
                  <a:noFill/>
                </a:ln>
                <a:solidFill>
                  <a:schemeClr val="bg1"/>
                </a:solidFill>
                <a:effectLst/>
                <a:latin typeface="Söhne"/>
              </a:rPr>
              <a:t>: recursively computes the first sets of all non-terminals in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mapclone</a:t>
            </a:r>
            <a:r>
              <a:rPr kumimoji="0" lang="en-US" altLang="en-US" sz="1200" b="0" i="0" u="none" strike="noStrike" cap="none" normalizeH="0" baseline="0" dirty="0">
                <a:ln>
                  <a:noFill/>
                </a:ln>
                <a:solidFill>
                  <a:schemeClr val="bg1"/>
                </a:solidFill>
                <a:effectLst/>
                <a:latin typeface="Söhne"/>
              </a:rPr>
              <a:t>: creates a deep clone of a map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getfirstsets</a:t>
            </a:r>
            <a:r>
              <a:rPr kumimoji="0" lang="en-US" altLang="en-US" sz="1200" b="0" i="0" u="none" strike="noStrike" cap="none" normalizeH="0" baseline="0" dirty="0">
                <a:ln>
                  <a:noFill/>
                </a:ln>
                <a:solidFill>
                  <a:schemeClr val="bg1"/>
                </a:solidFill>
                <a:effectLst/>
                <a:latin typeface="Söhne"/>
              </a:rPr>
              <a:t>: computes the first sets of all non-terminals in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updatefollowset</a:t>
            </a:r>
            <a:r>
              <a:rPr kumimoji="0" lang="en-US" altLang="en-US" sz="1200" b="0" i="0" u="none" strike="noStrike" cap="none" normalizeH="0" baseline="0" dirty="0">
                <a:ln>
                  <a:noFill/>
                </a:ln>
                <a:solidFill>
                  <a:schemeClr val="bg1"/>
                </a:solidFill>
                <a:effectLst/>
                <a:latin typeface="Söhne"/>
              </a:rPr>
              <a:t>: computes the follow set of a given non-terminal.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recursefollowsets</a:t>
            </a:r>
            <a:r>
              <a:rPr kumimoji="0" lang="en-US" altLang="en-US" sz="1200" b="0" i="0" u="none" strike="noStrike" cap="none" normalizeH="0" baseline="0" dirty="0">
                <a:ln>
                  <a:noFill/>
                </a:ln>
                <a:solidFill>
                  <a:schemeClr val="bg1"/>
                </a:solidFill>
                <a:effectLst/>
                <a:latin typeface="Söhne"/>
              </a:rPr>
              <a:t>: recursively computes the follow sets of all non-terminals in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getfollowsets</a:t>
            </a:r>
            <a:r>
              <a:rPr kumimoji="0" lang="en-US" altLang="en-US" sz="1200" b="0" i="0" u="none" strike="noStrike" cap="none" normalizeH="0" baseline="0" dirty="0">
                <a:ln>
                  <a:noFill/>
                </a:ln>
                <a:solidFill>
                  <a:schemeClr val="bg1"/>
                </a:solidFill>
                <a:effectLst/>
                <a:latin typeface="Söhne"/>
              </a:rPr>
              <a:t>: computes the follow sets of all non-terminals in the grammar.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Söhne Mono"/>
              </a:rPr>
              <a:t>derive</a:t>
            </a:r>
            <a:r>
              <a:rPr kumimoji="0" lang="en-US" altLang="en-US" sz="1200" b="0" i="0" u="none" strike="noStrike" cap="none" normalizeH="0" baseline="0" dirty="0">
                <a:ln>
                  <a:noFill/>
                </a:ln>
                <a:solidFill>
                  <a:schemeClr val="bg1"/>
                </a:solidFill>
                <a:effectLst/>
                <a:latin typeface="Söhne"/>
              </a:rPr>
              <a:t>: recursively applies the productions of the grammar to the input string until it either derives the input string or determines that it cannot.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bg1"/>
                </a:solidFill>
                <a:effectLst/>
                <a:latin typeface="Söhne Mono"/>
              </a:rPr>
              <a:t>tryderive</a:t>
            </a:r>
            <a:r>
              <a:rPr kumimoji="0" lang="en-US" altLang="en-US" sz="1200" b="0" i="0" u="none" strike="noStrike" cap="none" normalizeH="0" baseline="0" dirty="0">
                <a:ln>
                  <a:noFill/>
                </a:ln>
                <a:solidFill>
                  <a:schemeClr val="bg1"/>
                </a:solidFill>
                <a:effectLst/>
                <a:latin typeface="Söhne"/>
              </a:rPr>
              <a:t>: uses the above functions to attempt to derive an input string from the grammar.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53537"/>
              </a:solidFill>
              <a:effectLst/>
              <a:latin typeface="Arial" panose="020B0604020202020204" pitchFamily="34" charset="0"/>
            </a:endParaRPr>
          </a:p>
        </p:txBody>
      </p:sp>
    </p:spTree>
    <p:extLst>
      <p:ext uri="{BB962C8B-B14F-4D97-AF65-F5344CB8AC3E}">
        <p14:creationId xmlns:p14="http://schemas.microsoft.com/office/powerpoint/2010/main" val="236991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832E-1AE3-1C93-1D7D-8164CBC095A5}"/>
              </a:ext>
            </a:extLst>
          </p:cNvPr>
          <p:cNvSpPr>
            <a:spLocks noGrp="1"/>
          </p:cNvSpPr>
          <p:nvPr>
            <p:ph type="title"/>
          </p:nvPr>
        </p:nvSpPr>
        <p:spPr>
          <a:xfrm>
            <a:off x="1261872" y="275069"/>
            <a:ext cx="9692640" cy="1416253"/>
          </a:xfrm>
        </p:spPr>
        <p:txBody>
          <a:bodyPr/>
          <a:lstStyle/>
          <a:p>
            <a:r>
              <a:rPr lang="en-US" dirty="0"/>
              <a:t>Implementation - Visualization</a:t>
            </a:r>
          </a:p>
        </p:txBody>
      </p:sp>
      <p:sp>
        <p:nvSpPr>
          <p:cNvPr id="5" name="TextBox 4">
            <a:extLst>
              <a:ext uri="{FF2B5EF4-FFF2-40B4-BE49-F238E27FC236}">
                <a16:creationId xmlns:a16="http://schemas.microsoft.com/office/drawing/2014/main" id="{FB8406E5-7DE5-4601-A54D-A6F9D79EAD74}"/>
              </a:ext>
            </a:extLst>
          </p:cNvPr>
          <p:cNvSpPr txBox="1"/>
          <p:nvPr/>
        </p:nvSpPr>
        <p:spPr>
          <a:xfrm>
            <a:off x="850232" y="2181726"/>
            <a:ext cx="8390021" cy="4401205"/>
          </a:xfrm>
          <a:prstGeom prst="rect">
            <a:avLst/>
          </a:prstGeom>
          <a:noFill/>
        </p:spPr>
        <p:txBody>
          <a:bodyPr wrap="square" rtlCol="0">
            <a:spAutoFit/>
          </a:bodyPr>
          <a:lstStyle/>
          <a:p>
            <a:r>
              <a:rPr lang="en-US" sz="2000" dirty="0"/>
              <a:t>In the code, the parse tree was visualized using the Treant.js library, which is a JavaScript library for creating interactive tree diagrams.</a:t>
            </a:r>
          </a:p>
          <a:p>
            <a:r>
              <a:rPr lang="en-US" sz="2000" dirty="0"/>
              <a:t>To visualize the parse tree, the </a:t>
            </a:r>
            <a:r>
              <a:rPr lang="en-US" sz="2000" dirty="0" err="1"/>
              <a:t>deriveTree</a:t>
            </a:r>
            <a:r>
              <a:rPr lang="en-US" sz="2000" dirty="0"/>
              <a:t> function returns the parse tree in a JSON format that is compatible with the data structure used by Treant.js.</a:t>
            </a:r>
          </a:p>
          <a:p>
            <a:endParaRPr lang="en-US" sz="2000" dirty="0"/>
          </a:p>
          <a:p>
            <a:r>
              <a:rPr lang="en-US" sz="2000" dirty="0"/>
              <a:t> The JSON data structure has a text property that holds the label of the node, and a children property that holds an array of child nodes.</a:t>
            </a:r>
          </a:p>
          <a:p>
            <a:endParaRPr lang="en-US" sz="2000" dirty="0"/>
          </a:p>
          <a:p>
            <a:r>
              <a:rPr lang="en-US" sz="2000" dirty="0"/>
              <a:t>Once the JSON data structure is constructed, it is passed as the </a:t>
            </a:r>
            <a:r>
              <a:rPr lang="en-US" sz="2000" dirty="0" err="1"/>
              <a:t>nodeStructure</a:t>
            </a:r>
            <a:r>
              <a:rPr lang="en-US" sz="2000" dirty="0"/>
              <a:t> property to the </a:t>
            </a:r>
            <a:r>
              <a:rPr lang="en-US" sz="2000" dirty="0" err="1"/>
              <a:t>Treant</a:t>
            </a:r>
            <a:r>
              <a:rPr lang="en-US" sz="2000" dirty="0"/>
              <a:t> constructor. The </a:t>
            </a:r>
            <a:r>
              <a:rPr lang="en-US" sz="2000" dirty="0" err="1"/>
              <a:t>Treant</a:t>
            </a:r>
            <a:r>
              <a:rPr lang="en-US" sz="2000" dirty="0"/>
              <a:t> constructor takes an object that defines the properties of the tree diagram, such as the container element, the node spacing, and the orientation of the tree.</a:t>
            </a:r>
          </a:p>
        </p:txBody>
      </p:sp>
    </p:spTree>
    <p:extLst>
      <p:ext uri="{BB962C8B-B14F-4D97-AF65-F5344CB8AC3E}">
        <p14:creationId xmlns:p14="http://schemas.microsoft.com/office/powerpoint/2010/main" val="391291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5786-B261-F213-C4E5-FFEE7A46C955}"/>
              </a:ext>
            </a:extLst>
          </p:cNvPr>
          <p:cNvSpPr>
            <a:spLocks noGrp="1"/>
          </p:cNvSpPr>
          <p:nvPr>
            <p:ph type="title"/>
          </p:nvPr>
        </p:nvSpPr>
        <p:spPr>
          <a:xfrm>
            <a:off x="1249680" y="218012"/>
            <a:ext cx="9692640" cy="1325562"/>
          </a:xfrm>
        </p:spPr>
        <p:txBody>
          <a:bodyPr/>
          <a:lstStyle/>
          <a:p>
            <a:r>
              <a:rPr lang="en-US" dirty="0"/>
              <a:t>Outputs</a:t>
            </a:r>
          </a:p>
        </p:txBody>
      </p:sp>
      <p:pic>
        <p:nvPicPr>
          <p:cNvPr id="6" name="Content Placeholder 5">
            <a:extLst>
              <a:ext uri="{FF2B5EF4-FFF2-40B4-BE49-F238E27FC236}">
                <a16:creationId xmlns:a16="http://schemas.microsoft.com/office/drawing/2014/main" id="{70FE93BE-ACC0-4E20-8953-D2BBAE34FA61}"/>
              </a:ext>
            </a:extLst>
          </p:cNvPr>
          <p:cNvPicPr>
            <a:picLocks noGrp="1" noChangeAspect="1"/>
          </p:cNvPicPr>
          <p:nvPr>
            <p:ph idx="1"/>
          </p:nvPr>
        </p:nvPicPr>
        <p:blipFill>
          <a:blip r:embed="rId2"/>
          <a:stretch>
            <a:fillRect/>
          </a:stretch>
        </p:blipFill>
        <p:spPr>
          <a:xfrm>
            <a:off x="1577130" y="1543574"/>
            <a:ext cx="8112154" cy="5243350"/>
          </a:xfrm>
          <a:prstGeom prst="rect">
            <a:avLst/>
          </a:prstGeom>
        </p:spPr>
      </p:pic>
    </p:spTree>
    <p:extLst>
      <p:ext uri="{BB962C8B-B14F-4D97-AF65-F5344CB8AC3E}">
        <p14:creationId xmlns:p14="http://schemas.microsoft.com/office/powerpoint/2010/main" val="225347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6" presetClass="emph" presetSubtype="0" fill="hold" nodeType="afterEffect">
                                  <p:stCondLst>
                                    <p:cond delay="0"/>
                                  </p:stCondLst>
                                  <p:childTnLst>
                                    <p:animScale>
                                      <p:cBhvr>
                                        <p:cTn id="13" dur="500" fill="hold"/>
                                        <p:tgtEl>
                                          <p:spTgt spid="6"/>
                                        </p:tgtEl>
                                      </p:cBhvr>
                                      <p:by x="150000" y="150000"/>
                                    </p:animScale>
                                  </p:childTnLst>
                                </p:cTn>
                              </p:par>
                            </p:childTnLst>
                          </p:cTn>
                        </p:par>
                        <p:par>
                          <p:cTn id="14" fill="hold">
                            <p:stCondLst>
                              <p:cond delay="1500"/>
                            </p:stCondLst>
                            <p:childTnLst>
                              <p:par>
                                <p:cTn id="15" presetID="6" presetClass="emph" presetSubtype="0" fill="hold" nodeType="afterEffect">
                                  <p:stCondLst>
                                    <p:cond delay="0"/>
                                  </p:stCondLst>
                                  <p:childTnLst>
                                    <p:animScale>
                                      <p:cBhvr>
                                        <p:cTn id="16" dur="750" fill="hold"/>
                                        <p:tgtEl>
                                          <p:spTgt spid="6"/>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05FF-4351-468F-8631-3BE79A0A66FC}"/>
              </a:ext>
            </a:extLst>
          </p:cNvPr>
          <p:cNvSpPr>
            <a:spLocks noGrp="1"/>
          </p:cNvSpPr>
          <p:nvPr>
            <p:ph type="title"/>
          </p:nvPr>
        </p:nvSpPr>
        <p:spPr/>
        <p:txBody>
          <a:bodyPr/>
          <a:lstStyle/>
          <a:p>
            <a:r>
              <a:rPr lang="en-US" dirty="0"/>
              <a:t>Outputs</a:t>
            </a:r>
            <a:endParaRPr lang="en-GB" dirty="0"/>
          </a:p>
        </p:txBody>
      </p:sp>
      <p:pic>
        <p:nvPicPr>
          <p:cNvPr id="4" name="Content Placeholder 3">
            <a:extLst>
              <a:ext uri="{FF2B5EF4-FFF2-40B4-BE49-F238E27FC236}">
                <a16:creationId xmlns:a16="http://schemas.microsoft.com/office/drawing/2014/main" id="{F24D4FE3-C74B-4BD5-A20F-4571B3B857CE}"/>
              </a:ext>
            </a:extLst>
          </p:cNvPr>
          <p:cNvPicPr>
            <a:picLocks noGrp="1" noChangeAspect="1"/>
          </p:cNvPicPr>
          <p:nvPr>
            <p:ph idx="1"/>
          </p:nvPr>
        </p:nvPicPr>
        <p:blipFill>
          <a:blip r:embed="rId2"/>
          <a:stretch>
            <a:fillRect/>
          </a:stretch>
        </p:blipFill>
        <p:spPr>
          <a:xfrm>
            <a:off x="1747788" y="1828800"/>
            <a:ext cx="7623274" cy="4351338"/>
          </a:xfrm>
          <a:prstGeom prst="rect">
            <a:avLst/>
          </a:prstGeom>
        </p:spPr>
      </p:pic>
    </p:spTree>
    <p:extLst>
      <p:ext uri="{BB962C8B-B14F-4D97-AF65-F5344CB8AC3E}">
        <p14:creationId xmlns:p14="http://schemas.microsoft.com/office/powerpoint/2010/main" val="1649545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46</TotalTime>
  <Words>640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Schoolbook</vt:lpstr>
      <vt:lpstr>Nunito</vt:lpstr>
      <vt:lpstr>Söhne</vt:lpstr>
      <vt:lpstr>Söhne Mono</vt:lpstr>
      <vt:lpstr>Wingdings 2</vt:lpstr>
      <vt:lpstr>View</vt:lpstr>
      <vt:lpstr>LL(1) Parser</vt:lpstr>
      <vt:lpstr>Syntax Analysis</vt:lpstr>
      <vt:lpstr>Syntax Tree</vt:lpstr>
      <vt:lpstr>Types of Parsing</vt:lpstr>
      <vt:lpstr>PowerPoint Presentation</vt:lpstr>
      <vt:lpstr>Implementation</vt:lpstr>
      <vt:lpstr>Implementation - Visualization</vt:lpstr>
      <vt:lpstr>Outputs</vt:lpstr>
      <vt:lpstr>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LL(1) Parser</dc:title>
  <dc:creator>Anup Kewat</dc:creator>
  <cp:lastModifiedBy>Sabari S</cp:lastModifiedBy>
  <cp:revision>2</cp:revision>
  <dcterms:created xsi:type="dcterms:W3CDTF">2023-05-10T04:42:59Z</dcterms:created>
  <dcterms:modified xsi:type="dcterms:W3CDTF">2023-05-10T05:53:46Z</dcterms:modified>
</cp:coreProperties>
</file>