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sldIdLst>
    <p:sldId id="256" r:id="rId5"/>
    <p:sldId id="258" r:id="rId6"/>
    <p:sldId id="261" r:id="rId7"/>
    <p:sldId id="263" r:id="rId8"/>
    <p:sldId id="257" r:id="rId9"/>
    <p:sldId id="264" r:id="rId10"/>
    <p:sldId id="266" r:id="rId11"/>
    <p:sldId id="262" r:id="rId12"/>
    <p:sldId id="259"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5010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5811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8870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9299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995723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993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9956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483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8594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1/7/2020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8199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1/7/2020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648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smtClean="0"/>
              <a:t>1/7/2020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20489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209926"/>
            <a:ext cx="6877050" cy="1504950"/>
          </a:xfrm>
        </p:spPr>
        <p:txBody>
          <a:bodyPr>
            <a:normAutofit fontScale="90000"/>
          </a:bodyPr>
          <a:lstStyle/>
          <a:p>
            <a:r>
              <a:rPr lang="en-US" dirty="0" smtClean="0"/>
              <a:t/>
            </a:r>
            <a:br>
              <a:rPr lang="en-US" dirty="0" smtClean="0"/>
            </a:br>
            <a:r>
              <a:rPr lang="en-US" dirty="0" smtClean="0"/>
              <a:t>Auto </a:t>
            </a:r>
            <a:r>
              <a:rPr lang="en-US" dirty="0"/>
              <a:t>Insurance </a:t>
            </a:r>
            <a:r>
              <a:rPr lang="en-US" dirty="0" smtClean="0"/>
              <a:t>claim Fraud Detection</a:t>
            </a:r>
            <a:br>
              <a:rPr lang="en-US" dirty="0" smtClean="0"/>
            </a:br>
            <a:r>
              <a:rPr lang="en-US" dirty="0"/>
              <a:t>Using Data Science and ML</a:t>
            </a:r>
            <a:br>
              <a:rPr lang="en-US" dirty="0"/>
            </a:br>
            <a:endParaRPr lang="en-US" dirty="0"/>
          </a:p>
        </p:txBody>
      </p:sp>
      <p:sp>
        <p:nvSpPr>
          <p:cNvPr id="3" name="Subtitle 2"/>
          <p:cNvSpPr>
            <a:spLocks noGrp="1"/>
          </p:cNvSpPr>
          <p:nvPr>
            <p:ph type="subTitle" idx="1"/>
          </p:nvPr>
        </p:nvSpPr>
        <p:spPr>
          <a:xfrm>
            <a:off x="5562600" y="5609844"/>
            <a:ext cx="3236405" cy="895731"/>
          </a:xfrm>
        </p:spPr>
        <p:txBody>
          <a:bodyPr/>
          <a:lstStyle/>
          <a:p>
            <a:r>
              <a:rPr lang="en-US" b="1" i="1" dirty="0" smtClean="0">
                <a:solidFill>
                  <a:schemeClr val="bg1"/>
                </a:solidFill>
                <a:latin typeface="Book Antiqua" panose="02040602050305030304" pitchFamily="18" charset="0"/>
              </a:rPr>
              <a:t>Team – Bird Eye</a:t>
            </a:r>
          </a:p>
          <a:p>
            <a:r>
              <a:rPr lang="en-US" b="1" i="1" dirty="0" smtClean="0">
                <a:solidFill>
                  <a:schemeClr val="bg1"/>
                </a:solidFill>
                <a:latin typeface="Book Antiqua" panose="02040602050305030304" pitchFamily="18" charset="0"/>
              </a:rPr>
              <a:t>Anup Kumar Mishra</a:t>
            </a:r>
            <a:endParaRPr lang="en-US" b="1" i="1" dirty="0">
              <a:solidFill>
                <a:schemeClr val="bg1"/>
              </a:solidFill>
              <a:latin typeface="Book Antiqua" panose="02040602050305030304" pitchFamily="18" charset="0"/>
            </a:endParaRPr>
          </a:p>
        </p:txBody>
      </p:sp>
      <p:pic>
        <p:nvPicPr>
          <p:cNvPr id="4" name="Picture 2" descr="http://www.fraud-magazine.com/uploadedImages/Fraud_Magazine/Content/Articles/2016/Auto-Social-Netwo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19075"/>
            <a:ext cx="2925954" cy="2512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40935" y="278125"/>
            <a:ext cx="5070438" cy="1318855"/>
          </a:xfrm>
          <a:prstGeom prst="rect">
            <a:avLst/>
          </a:prstGeom>
        </p:spPr>
      </p:pic>
    </p:spTree>
    <p:extLst>
      <p:ext uri="{BB962C8B-B14F-4D97-AF65-F5344CB8AC3E}">
        <p14:creationId xmlns:p14="http://schemas.microsoft.com/office/powerpoint/2010/main" val="506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5" name="Rectangle 4"/>
          <p:cNvSpPr/>
          <p:nvPr/>
        </p:nvSpPr>
        <p:spPr>
          <a:xfrm>
            <a:off x="568411" y="3797385"/>
            <a:ext cx="7587049" cy="1569660"/>
          </a:xfrm>
          <a:prstGeom prst="rect">
            <a:avLst/>
          </a:prstGeom>
          <a:noFill/>
        </p:spPr>
        <p:txBody>
          <a:bodyPr wrap="square" lIns="91440" tIns="45720" rIns="91440" bIns="45720">
            <a:spAutoFit/>
            <a:scene3d>
              <a:camera prst="perspectiveLeft"/>
              <a:lightRig rig="threePt" dir="t"/>
            </a:scene3d>
          </a:bodyPr>
          <a:lstStyle/>
          <a:p>
            <a:pPr algn="ctr"/>
            <a:r>
              <a:rPr lang="en-US" sz="9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5"/>
          <p:cNvPicPr>
            <a:picLocks noChangeAspect="1"/>
          </p:cNvPicPr>
          <p:nvPr/>
        </p:nvPicPr>
        <p:blipFill>
          <a:blip r:embed="rId3"/>
          <a:stretch>
            <a:fillRect/>
          </a:stretch>
        </p:blipFill>
        <p:spPr>
          <a:xfrm>
            <a:off x="2508425" y="446730"/>
            <a:ext cx="4065377" cy="3060805"/>
          </a:xfrm>
          <a:prstGeom prst="rect">
            <a:avLst/>
          </a:prstGeom>
        </p:spPr>
      </p:pic>
    </p:spTree>
    <p:extLst>
      <p:ext uri="{BB962C8B-B14F-4D97-AF65-F5344CB8AC3E}">
        <p14:creationId xmlns:p14="http://schemas.microsoft.com/office/powerpoint/2010/main" val="343224205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4" name="TextBox 3"/>
          <p:cNvSpPr txBox="1"/>
          <p:nvPr/>
        </p:nvSpPr>
        <p:spPr>
          <a:xfrm>
            <a:off x="202842" y="154546"/>
            <a:ext cx="8695944" cy="6340197"/>
          </a:xfrm>
          <a:prstGeom prst="rect">
            <a:avLst/>
          </a:prstGeom>
          <a:solidFill>
            <a:schemeClr val="accent2">
              <a:lumMod val="40000"/>
              <a:lumOff val="60000"/>
            </a:schemeClr>
          </a:solidFill>
        </p:spPr>
        <p:txBody>
          <a:bodyPr wrap="square" rtlCol="0">
            <a:spAutoFit/>
          </a:bodyPr>
          <a:lstStyle/>
          <a:p>
            <a:pPr algn="ctr"/>
            <a:r>
              <a:rPr lang="en-US" u="sng" dirty="0" smtClean="0"/>
              <a:t>Introduction to Auto Insurance fraud</a:t>
            </a:r>
          </a:p>
          <a:p>
            <a:r>
              <a:rPr lang="en-US" b="1" i="1" dirty="0" smtClean="0"/>
              <a:t>Common </a:t>
            </a:r>
            <a:r>
              <a:rPr lang="en-US" b="1" i="1" dirty="0" smtClean="0"/>
              <a:t>Types of Fraud</a:t>
            </a:r>
            <a:r>
              <a:rPr lang="en-US" sz="1400" b="1" i="1" dirty="0" smtClean="0"/>
              <a:t>:</a:t>
            </a:r>
            <a:endParaRPr lang="en-US" sz="1400" b="1" i="1" dirty="0"/>
          </a:p>
          <a:p>
            <a:endParaRPr lang="en-US" sz="1400" dirty="0"/>
          </a:p>
          <a:p>
            <a:r>
              <a:rPr lang="en-US" sz="1600" dirty="0" smtClean="0"/>
              <a:t>1. </a:t>
            </a:r>
            <a:r>
              <a:rPr lang="en-US" sz="1600" b="1" dirty="0" smtClean="0"/>
              <a:t>Ditching</a:t>
            </a:r>
            <a:r>
              <a:rPr lang="en-US" sz="1400" b="1" dirty="0"/>
              <a:t>:</a:t>
            </a:r>
            <a:r>
              <a:rPr lang="en-US" sz="1400" dirty="0"/>
              <a:t> A fraudster finances an expensive vehicle with a minimal down payment, strips the expensive parts for resale, and reports the auto as stolen to the police and insurance company.</a:t>
            </a:r>
          </a:p>
          <a:p>
            <a:endParaRPr lang="en-US" sz="1400" dirty="0"/>
          </a:p>
          <a:p>
            <a:r>
              <a:rPr lang="en-US" sz="1600" dirty="0"/>
              <a:t>2</a:t>
            </a:r>
            <a:r>
              <a:rPr lang="en-US" sz="1600" dirty="0" smtClean="0"/>
              <a:t>. </a:t>
            </a:r>
            <a:r>
              <a:rPr lang="en-US" sz="1600" b="1" dirty="0" smtClean="0"/>
              <a:t>Past </a:t>
            </a:r>
            <a:r>
              <a:rPr lang="en-US" sz="1600" b="1" dirty="0"/>
              <a:t>posting</a:t>
            </a:r>
            <a:r>
              <a:rPr lang="en-US" sz="1400" b="1" dirty="0"/>
              <a:t>: </a:t>
            </a:r>
            <a:r>
              <a:rPr lang="en-US" sz="1400" dirty="0"/>
              <a:t>A person who doesn't have insurance coverage is involved in an automobile accident, purchases insurance after the fact and waits several days before reporting the accident to the insurance company.</a:t>
            </a:r>
          </a:p>
          <a:p>
            <a:endParaRPr lang="en-US" sz="1400" dirty="0"/>
          </a:p>
          <a:p>
            <a:r>
              <a:rPr lang="en-US" sz="1600" dirty="0"/>
              <a:t>3</a:t>
            </a:r>
            <a:r>
              <a:rPr lang="en-US" sz="1600" dirty="0" smtClean="0"/>
              <a:t>. </a:t>
            </a:r>
            <a:r>
              <a:rPr lang="en-US" sz="1600" b="1" dirty="0" smtClean="0"/>
              <a:t>Vehicle </a:t>
            </a:r>
            <a:r>
              <a:rPr lang="en-US" sz="1600" b="1" dirty="0"/>
              <a:t>repair</a:t>
            </a:r>
            <a:r>
              <a:rPr lang="en-US" sz="1400" dirty="0"/>
              <a:t>: During the car repair phase, fraudsters replace needed parts in vehicles with refurbished parts. However, the claims they submit to insurance providers reflect pricing for new, premium parts. </a:t>
            </a:r>
          </a:p>
          <a:p>
            <a:endParaRPr lang="en-US" sz="1400" dirty="0"/>
          </a:p>
          <a:p>
            <a:r>
              <a:rPr lang="en-US" sz="1600" dirty="0" smtClean="0"/>
              <a:t>4.  </a:t>
            </a:r>
            <a:r>
              <a:rPr lang="en-US" sz="1600" b="1" dirty="0" smtClean="0"/>
              <a:t>Vehicle </a:t>
            </a:r>
            <a:r>
              <a:rPr lang="en-US" sz="1600" b="1" dirty="0"/>
              <a:t>smuggling</a:t>
            </a:r>
            <a:r>
              <a:rPr lang="en-US" sz="1400" dirty="0"/>
              <a:t>: Smugglers purchase expensive vehicles with maximum financing, prepare counterfeit certificates to prove the vehicles are free from debt, ship the automobiles to foreign destinations for sale and report the cars as stolen to insurance providers.</a:t>
            </a:r>
          </a:p>
          <a:p>
            <a:endParaRPr lang="en-US" sz="1400" dirty="0"/>
          </a:p>
          <a:p>
            <a:r>
              <a:rPr lang="en-US" sz="1600" dirty="0"/>
              <a:t>5</a:t>
            </a:r>
            <a:r>
              <a:rPr lang="en-US" sz="1600" b="1" dirty="0"/>
              <a:t>. Phantom vehicles: </a:t>
            </a:r>
            <a:r>
              <a:rPr lang="en-US" sz="1600" dirty="0"/>
              <a:t>A fraudster provides a counterfeit automobile certificate of title to the insurance agent when he's buying insurance coverage although no real vehicle exists. The fraudster then reports the car as stolen to the police and the insurance company</a:t>
            </a:r>
            <a:r>
              <a:rPr lang="en-US" sz="1600" dirty="0" smtClean="0"/>
              <a:t>.</a:t>
            </a:r>
            <a:endParaRPr lang="en-US" sz="1600" dirty="0"/>
          </a:p>
          <a:p>
            <a:endParaRPr lang="en-US" sz="1600" dirty="0"/>
          </a:p>
          <a:p>
            <a:r>
              <a:rPr lang="en-US" sz="1600" dirty="0"/>
              <a:t>6. </a:t>
            </a:r>
            <a:r>
              <a:rPr lang="en-US" sz="1600" b="1" dirty="0"/>
              <a:t>30-day special</a:t>
            </a:r>
            <a:r>
              <a:rPr lang="en-US" sz="1600" dirty="0"/>
              <a:t>: </a:t>
            </a:r>
            <a:r>
              <a:rPr lang="en-US" sz="1400" dirty="0"/>
              <a:t>A fraudster reports a vehicle as stolen, hides the vehicle for a short period (usually for 30 to 45 days) to get a settlement for the claim, then abandons, destroys or sells the car to a "chop shop" after receiving the insurance claim proceeds.</a:t>
            </a:r>
          </a:p>
          <a:p>
            <a:endParaRPr lang="en-US" sz="1400" dirty="0"/>
          </a:p>
          <a:p>
            <a:r>
              <a:rPr lang="en-US" sz="1600" dirty="0"/>
              <a:t>7. </a:t>
            </a:r>
            <a:r>
              <a:rPr lang="en-US" sz="1600" b="1" dirty="0"/>
              <a:t>Paper accident</a:t>
            </a:r>
            <a:r>
              <a:rPr lang="en-US" sz="1600" dirty="0"/>
              <a:t>: </a:t>
            </a:r>
            <a:r>
              <a:rPr lang="en-US" sz="1400" dirty="0"/>
              <a:t>These accidents only exist on paper. An insurance company might not investigate in detail when the repair costs fall below a certain threshold. Because this is a low-risk endeavor and the authorities aren't involved, this is a popular organized crime ring scheme</a:t>
            </a:r>
            <a:r>
              <a:rPr lang="en-US" sz="1400" dirty="0" smtClean="0"/>
              <a:t>.</a:t>
            </a:r>
            <a:endParaRPr lang="en-US" sz="1400" dirty="0"/>
          </a:p>
        </p:txBody>
      </p:sp>
    </p:spTree>
    <p:extLst>
      <p:ext uri="{BB962C8B-B14F-4D97-AF65-F5344CB8AC3E}">
        <p14:creationId xmlns:p14="http://schemas.microsoft.com/office/powerpoint/2010/main" val="201574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5" name="TextBox 4"/>
          <p:cNvSpPr txBox="1"/>
          <p:nvPr/>
        </p:nvSpPr>
        <p:spPr>
          <a:xfrm>
            <a:off x="407772" y="1334523"/>
            <a:ext cx="8416187" cy="5339923"/>
          </a:xfrm>
          <a:prstGeom prst="rect">
            <a:avLst/>
          </a:prstGeom>
          <a:solidFill>
            <a:schemeClr val="accent2">
              <a:lumMod val="40000"/>
              <a:lumOff val="60000"/>
            </a:schemeClr>
          </a:solidFill>
        </p:spPr>
        <p:txBody>
          <a:bodyPr wrap="square" rtlCol="0">
            <a:spAutoFit/>
          </a:bodyPr>
          <a:lstStyle/>
          <a:p>
            <a:r>
              <a:rPr lang="en-US" sz="2000" dirty="0" smtClean="0"/>
              <a:t>Manual Claims Processing &amp; Red Flags</a:t>
            </a:r>
            <a:endParaRPr lang="en-US" sz="1400" dirty="0"/>
          </a:p>
          <a:p>
            <a:pPr marL="285750" indent="-285750">
              <a:lnSpc>
                <a:spcPct val="150000"/>
              </a:lnSpc>
              <a:buFont typeface="Arial" panose="020B0604020202020204" pitchFamily="34" charset="0"/>
              <a:buChar char="•"/>
            </a:pPr>
            <a:r>
              <a:rPr lang="en-US" sz="1600" b="1" dirty="0" smtClean="0"/>
              <a:t>The </a:t>
            </a:r>
            <a:r>
              <a:rPr lang="en-US" sz="1600" b="1" dirty="0"/>
              <a:t>time between a claim and purchase of a policy is short </a:t>
            </a:r>
            <a:r>
              <a:rPr lang="en-US" sz="1400" dirty="0"/>
              <a:t>— several weeks or a couple of months</a:t>
            </a:r>
            <a:r>
              <a:rPr lang="en-US" sz="1400" dirty="0" smtClean="0"/>
              <a:t>.</a:t>
            </a:r>
          </a:p>
          <a:p>
            <a:pPr marL="285750" indent="-285750">
              <a:lnSpc>
                <a:spcPct val="150000"/>
              </a:lnSpc>
              <a:buFont typeface="Arial" panose="020B0604020202020204" pitchFamily="34" charset="0"/>
              <a:buChar char="•"/>
            </a:pPr>
            <a:r>
              <a:rPr lang="en-US" sz="1600" dirty="0" smtClean="0"/>
              <a:t>An </a:t>
            </a:r>
            <a:r>
              <a:rPr lang="en-US" sz="1600" dirty="0"/>
              <a:t>insured driver </a:t>
            </a:r>
            <a:r>
              <a:rPr lang="en-US" sz="1600" dirty="0" smtClean="0"/>
              <a:t>has had </a:t>
            </a:r>
            <a:r>
              <a:rPr lang="en-US" sz="1600" b="1" dirty="0"/>
              <a:t>several claims in the </a:t>
            </a:r>
            <a:r>
              <a:rPr lang="en-US" sz="1600" b="1" dirty="0" smtClean="0"/>
              <a:t>past</a:t>
            </a:r>
          </a:p>
          <a:p>
            <a:pPr marL="285750" indent="-285750">
              <a:lnSpc>
                <a:spcPct val="150000"/>
              </a:lnSpc>
              <a:buFont typeface="Arial" panose="020B0604020202020204" pitchFamily="34" charset="0"/>
              <a:buChar char="•"/>
            </a:pPr>
            <a:r>
              <a:rPr lang="en-US" sz="1600" b="1" dirty="0" smtClean="0"/>
              <a:t>Excessive </a:t>
            </a:r>
            <a:r>
              <a:rPr lang="en-US" sz="1600" b="1" dirty="0"/>
              <a:t>amount of insurance coverage</a:t>
            </a:r>
            <a:r>
              <a:rPr lang="en-US" sz="1600" dirty="0" smtClean="0"/>
              <a:t>.</a:t>
            </a:r>
            <a:endParaRPr lang="en-US" sz="1600" dirty="0"/>
          </a:p>
          <a:p>
            <a:pPr marL="285750" indent="-285750">
              <a:lnSpc>
                <a:spcPct val="150000"/>
              </a:lnSpc>
              <a:buFont typeface="Arial" panose="020B0604020202020204" pitchFamily="34" charset="0"/>
              <a:buChar char="•"/>
            </a:pPr>
            <a:r>
              <a:rPr lang="en-US" sz="1600" b="1" dirty="0" smtClean="0"/>
              <a:t>An </a:t>
            </a:r>
            <a:r>
              <a:rPr lang="en-US" sz="1600" b="1" dirty="0"/>
              <a:t>insured driver shows great knowledge about insurance coverage and claim procedures</a:t>
            </a:r>
            <a:r>
              <a:rPr lang="en-US" sz="1400" dirty="0"/>
              <a:t>, </a:t>
            </a:r>
            <a:r>
              <a:rPr lang="en-US" sz="1400" dirty="0" smtClean="0"/>
              <a:t>and pushes </a:t>
            </a:r>
            <a:r>
              <a:rPr lang="en-US" sz="1400" dirty="0"/>
              <a:t>the insurer for a fast settlement of a claim. </a:t>
            </a:r>
          </a:p>
          <a:p>
            <a:pPr marL="285750" indent="-285750">
              <a:lnSpc>
                <a:spcPct val="150000"/>
              </a:lnSpc>
              <a:buFont typeface="Arial" panose="020B0604020202020204" pitchFamily="34" charset="0"/>
              <a:buChar char="•"/>
            </a:pPr>
            <a:r>
              <a:rPr lang="en-US" sz="1600" b="1" dirty="0" smtClean="0"/>
              <a:t>A </a:t>
            </a:r>
            <a:r>
              <a:rPr lang="en-US" sz="1600" b="1" dirty="0"/>
              <a:t>claimed damaged vehicle has been discarded</a:t>
            </a:r>
            <a:r>
              <a:rPr lang="en-US" sz="1400" b="1" dirty="0"/>
              <a:t> before examination by an insurance company claims adjuster</a:t>
            </a:r>
            <a:r>
              <a:rPr lang="en-US" sz="1400" b="1" dirty="0" smtClean="0"/>
              <a:t>.</a:t>
            </a:r>
            <a:endParaRPr lang="en-US" sz="1400" b="1" dirty="0"/>
          </a:p>
          <a:p>
            <a:pPr marL="285750" indent="-285750">
              <a:lnSpc>
                <a:spcPct val="150000"/>
              </a:lnSpc>
              <a:buFont typeface="Arial" panose="020B0604020202020204" pitchFamily="34" charset="0"/>
              <a:buChar char="•"/>
            </a:pPr>
            <a:r>
              <a:rPr lang="en-US" sz="1600" dirty="0" smtClean="0"/>
              <a:t>The </a:t>
            </a:r>
            <a:r>
              <a:rPr lang="en-US" sz="1600" b="1" dirty="0"/>
              <a:t>submission of an altered police report by a claimant</a:t>
            </a:r>
            <a:r>
              <a:rPr lang="en-US" sz="1600" dirty="0"/>
              <a:t>.</a:t>
            </a:r>
            <a:r>
              <a:rPr lang="en-US" sz="1400" dirty="0"/>
              <a:t> (Insurance claims departments should obtain reports directly from law enforcement</a:t>
            </a:r>
            <a:r>
              <a:rPr lang="en-US" sz="1400" dirty="0" smtClean="0"/>
              <a:t>.)</a:t>
            </a:r>
            <a:endParaRPr lang="en-US" sz="1400" dirty="0"/>
          </a:p>
          <a:p>
            <a:pPr marL="285750" indent="-285750">
              <a:lnSpc>
                <a:spcPct val="150000"/>
              </a:lnSpc>
              <a:buFont typeface="Arial" panose="020B0604020202020204" pitchFamily="34" charset="0"/>
              <a:buChar char="•"/>
            </a:pPr>
            <a:r>
              <a:rPr lang="en-US" sz="1600" b="1" dirty="0" smtClean="0"/>
              <a:t>Unexplained </a:t>
            </a:r>
            <a:r>
              <a:rPr lang="en-US" sz="1600" b="1" dirty="0"/>
              <a:t>significantly larger physical damage to an insured car </a:t>
            </a:r>
            <a:r>
              <a:rPr lang="en-US" sz="1400" dirty="0"/>
              <a:t>compared to the amount of damage to an uninsured car</a:t>
            </a:r>
            <a:r>
              <a:rPr lang="en-US" sz="1400" dirty="0" smtClean="0"/>
              <a:t>.</a:t>
            </a:r>
            <a:endParaRPr lang="en-US" sz="1400" dirty="0"/>
          </a:p>
          <a:p>
            <a:pPr marL="285750" indent="-285750">
              <a:lnSpc>
                <a:spcPct val="150000"/>
              </a:lnSpc>
              <a:buFont typeface="Arial" panose="020B0604020202020204" pitchFamily="34" charset="0"/>
              <a:buChar char="•"/>
            </a:pPr>
            <a:r>
              <a:rPr lang="en-US" sz="1600" b="1" dirty="0" smtClean="0"/>
              <a:t>Inconsistencies </a:t>
            </a:r>
            <a:r>
              <a:rPr lang="en-US" sz="1600" b="1" dirty="0"/>
              <a:t>among the physical evidence</a:t>
            </a:r>
            <a:r>
              <a:rPr lang="en-US" sz="1400" dirty="0"/>
              <a:t>, the loss outlined in the police report and the invoice submitted by the repair shop</a:t>
            </a:r>
            <a:r>
              <a:rPr lang="en-US" sz="1400" dirty="0" smtClean="0"/>
              <a:t>.</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4" y="3692"/>
            <a:ext cx="2739937" cy="1984696"/>
          </a:xfrm>
          <a:prstGeom prst="rect">
            <a:avLst/>
          </a:prstGeom>
        </p:spPr>
      </p:pic>
    </p:spTree>
    <p:extLst>
      <p:ext uri="{BB962C8B-B14F-4D97-AF65-F5344CB8AC3E}">
        <p14:creationId xmlns:p14="http://schemas.microsoft.com/office/powerpoint/2010/main" val="35026925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4" name="Rectangle 3"/>
          <p:cNvSpPr/>
          <p:nvPr/>
        </p:nvSpPr>
        <p:spPr>
          <a:xfrm>
            <a:off x="1605976" y="328742"/>
            <a:ext cx="5232523" cy="523220"/>
          </a:xfrm>
          <a:prstGeom prst="rect">
            <a:avLst/>
          </a:prstGeom>
        </p:spPr>
        <p:txBody>
          <a:bodyPr wrap="none">
            <a:spAutoFit/>
          </a:bodyPr>
          <a:lstStyle/>
          <a:p>
            <a:r>
              <a:rPr lang="en-US" sz="2800" b="1" u="sng" dirty="0"/>
              <a:t>Machine Learning Approaches</a:t>
            </a:r>
          </a:p>
        </p:txBody>
      </p:sp>
      <p:sp>
        <p:nvSpPr>
          <p:cNvPr id="5" name="Rectangle 4"/>
          <p:cNvSpPr/>
          <p:nvPr/>
        </p:nvSpPr>
        <p:spPr>
          <a:xfrm>
            <a:off x="2402316" y="1023436"/>
            <a:ext cx="3135730" cy="369332"/>
          </a:xfrm>
          <a:prstGeom prst="rect">
            <a:avLst/>
          </a:prstGeom>
        </p:spPr>
        <p:txBody>
          <a:bodyPr wrap="none">
            <a:spAutoFit/>
          </a:bodyPr>
          <a:lstStyle/>
          <a:p>
            <a:r>
              <a:rPr lang="en-US" dirty="0"/>
              <a:t>Overview of Different Methods</a:t>
            </a:r>
          </a:p>
        </p:txBody>
      </p:sp>
      <p:pic>
        <p:nvPicPr>
          <p:cNvPr id="6" name="Picture 5"/>
          <p:cNvPicPr>
            <a:picLocks noChangeAspect="1"/>
          </p:cNvPicPr>
          <p:nvPr/>
        </p:nvPicPr>
        <p:blipFill>
          <a:blip r:embed="rId3"/>
          <a:stretch>
            <a:fillRect/>
          </a:stretch>
        </p:blipFill>
        <p:spPr>
          <a:xfrm>
            <a:off x="1" y="1521454"/>
            <a:ext cx="9144000" cy="4305300"/>
          </a:xfrm>
          <a:prstGeom prst="rect">
            <a:avLst/>
          </a:prstGeom>
        </p:spPr>
      </p:pic>
      <p:sp>
        <p:nvSpPr>
          <p:cNvPr id="2" name="TextBox 1"/>
          <p:cNvSpPr txBox="1"/>
          <p:nvPr/>
        </p:nvSpPr>
        <p:spPr>
          <a:xfrm>
            <a:off x="347730" y="6181859"/>
            <a:ext cx="8358388" cy="369332"/>
          </a:xfrm>
          <a:prstGeom prst="rect">
            <a:avLst/>
          </a:prstGeom>
          <a:noFill/>
        </p:spPr>
        <p:txBody>
          <a:bodyPr wrap="square" rtlCol="0">
            <a:spAutoFit/>
          </a:bodyPr>
          <a:lstStyle/>
          <a:p>
            <a:r>
              <a:rPr lang="en-IN" dirty="0" smtClean="0"/>
              <a:t>Note: We are focusing on supervise learning</a:t>
            </a:r>
            <a:endParaRPr lang="en-IN" dirty="0"/>
          </a:p>
        </p:txBody>
      </p:sp>
    </p:spTree>
    <p:extLst>
      <p:ext uri="{BB962C8B-B14F-4D97-AF65-F5344CB8AC3E}">
        <p14:creationId xmlns:p14="http://schemas.microsoft.com/office/powerpoint/2010/main" val="34949299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224270" y="0"/>
            <a:ext cx="4919730" cy="6858000"/>
          </a:xfrm>
          <a:prstGeom prst="rect">
            <a:avLst/>
          </a:prstGeom>
        </p:spPr>
      </p:pic>
      <p:sp>
        <p:nvSpPr>
          <p:cNvPr id="7" name="TextBox 6"/>
          <p:cNvSpPr txBox="1"/>
          <p:nvPr/>
        </p:nvSpPr>
        <p:spPr>
          <a:xfrm>
            <a:off x="0" y="370011"/>
            <a:ext cx="4636008" cy="2846933"/>
          </a:xfrm>
          <a:prstGeom prst="rect">
            <a:avLst/>
          </a:prstGeom>
          <a:noFill/>
        </p:spPr>
        <p:txBody>
          <a:bodyPr wrap="square" rtlCol="0">
            <a:spAutoFit/>
          </a:bodyPr>
          <a:lstStyle/>
          <a:p>
            <a:pPr lvl="0"/>
            <a:r>
              <a:rPr lang="en-US" sz="2800" dirty="0" smtClean="0"/>
              <a:t>Common Staged Accidents </a:t>
            </a:r>
            <a:endParaRPr lang="en-US" sz="2800" dirty="0"/>
          </a:p>
          <a:p>
            <a:pPr lvl="0"/>
            <a:endParaRPr lang="en-US" sz="1100" dirty="0" smtClean="0"/>
          </a:p>
          <a:p>
            <a:pPr lvl="0"/>
            <a:r>
              <a:rPr lang="en-US" sz="2800" dirty="0" smtClean="0"/>
              <a:t>1. The </a:t>
            </a:r>
            <a:r>
              <a:rPr lang="en-US" sz="2800" dirty="0" smtClean="0"/>
              <a:t>Front Collision</a:t>
            </a:r>
            <a:endParaRPr lang="en-US" sz="2800" dirty="0" smtClean="0"/>
          </a:p>
          <a:p>
            <a:r>
              <a:rPr lang="en-US" sz="2800" dirty="0" smtClean="0"/>
              <a:t>2. The Side </a:t>
            </a:r>
            <a:r>
              <a:rPr lang="en-US" sz="2800" dirty="0" smtClean="0"/>
              <a:t>swipe / </a:t>
            </a:r>
            <a:r>
              <a:rPr lang="en-US" sz="2800" dirty="0"/>
              <a:t>Collision</a:t>
            </a:r>
            <a:endParaRPr lang="en-US" sz="2800" dirty="0"/>
          </a:p>
          <a:p>
            <a:r>
              <a:rPr lang="en-US" sz="2800" dirty="0" smtClean="0"/>
              <a:t>3. </a:t>
            </a:r>
            <a:r>
              <a:rPr lang="en-US" sz="2800" dirty="0" smtClean="0"/>
              <a:t>The </a:t>
            </a:r>
            <a:r>
              <a:rPr lang="en-US" sz="2800" dirty="0"/>
              <a:t>D</a:t>
            </a:r>
            <a:r>
              <a:rPr lang="en-US" sz="2800" dirty="0" smtClean="0"/>
              <a:t>rive </a:t>
            </a:r>
            <a:r>
              <a:rPr lang="en-US" sz="2800" dirty="0" smtClean="0"/>
              <a:t>Down</a:t>
            </a:r>
            <a:r>
              <a:rPr lang="en-US" sz="2800" dirty="0"/>
              <a:t>/ Front </a:t>
            </a:r>
            <a:r>
              <a:rPr lang="en-US" sz="2800" dirty="0" smtClean="0"/>
              <a:t>    Collision </a:t>
            </a:r>
            <a:endParaRPr lang="en-US" sz="2800" dirty="0" smtClean="0"/>
          </a:p>
          <a:p>
            <a:r>
              <a:rPr lang="en-US" sz="2800" dirty="0"/>
              <a:t>4</a:t>
            </a:r>
            <a:r>
              <a:rPr lang="en-US" sz="2800" dirty="0" smtClean="0"/>
              <a:t>. </a:t>
            </a:r>
            <a:r>
              <a:rPr lang="en-US" sz="2800" dirty="0" smtClean="0"/>
              <a:t>Unknown</a:t>
            </a:r>
            <a:endParaRPr lang="en-US" sz="2800" dirty="0"/>
          </a:p>
        </p:txBody>
      </p:sp>
      <p:pic>
        <p:nvPicPr>
          <p:cNvPr id="4" name="Picture 3"/>
          <p:cNvPicPr>
            <a:picLocks noChangeAspect="1"/>
          </p:cNvPicPr>
          <p:nvPr/>
        </p:nvPicPr>
        <p:blipFill>
          <a:blip r:embed="rId4"/>
          <a:stretch>
            <a:fillRect/>
          </a:stretch>
        </p:blipFill>
        <p:spPr>
          <a:xfrm>
            <a:off x="103033" y="3429000"/>
            <a:ext cx="4014216" cy="3293772"/>
          </a:xfrm>
          <a:prstGeom prst="rect">
            <a:avLst/>
          </a:prstGeom>
        </p:spPr>
      </p:pic>
    </p:spTree>
    <p:extLst>
      <p:ext uri="{BB962C8B-B14F-4D97-AF65-F5344CB8AC3E}">
        <p14:creationId xmlns:p14="http://schemas.microsoft.com/office/powerpoint/2010/main" val="6614588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4" name="Rectangle 3"/>
          <p:cNvSpPr/>
          <p:nvPr/>
        </p:nvSpPr>
        <p:spPr>
          <a:xfrm>
            <a:off x="358346" y="1720840"/>
            <a:ext cx="8303740" cy="4662815"/>
          </a:xfrm>
          <a:prstGeom prst="rect">
            <a:avLst/>
          </a:prstGeom>
          <a:solidFill>
            <a:schemeClr val="accent2">
              <a:lumMod val="40000"/>
              <a:lumOff val="60000"/>
            </a:schemeClr>
          </a:solidFill>
        </p:spPr>
        <p:txBody>
          <a:bodyPr wrap="square">
            <a:spAutoFit/>
          </a:bodyPr>
          <a:lstStyle/>
          <a:p>
            <a:pPr marL="342900" indent="-342900">
              <a:lnSpc>
                <a:spcPct val="150000"/>
              </a:lnSpc>
              <a:buFont typeface="Arial" panose="020B0604020202020204" pitchFamily="34" charset="0"/>
              <a:buChar char="•"/>
            </a:pPr>
            <a:r>
              <a:rPr lang="en-US" dirty="0" smtClean="0"/>
              <a:t>Outcome </a:t>
            </a:r>
            <a:r>
              <a:rPr lang="en-US" dirty="0"/>
              <a:t>variable (Fraud Indicator) is linked to explanatory variables </a:t>
            </a:r>
            <a:endParaRPr lang="en-US" dirty="0" smtClean="0"/>
          </a:p>
          <a:p>
            <a:pPr marL="342900" indent="-342900">
              <a:lnSpc>
                <a:spcPct val="150000"/>
              </a:lnSpc>
              <a:buFont typeface="Arial" panose="020B0604020202020204" pitchFamily="34" charset="0"/>
              <a:buChar char="•"/>
            </a:pPr>
            <a:r>
              <a:rPr lang="en-US" dirty="0" smtClean="0"/>
              <a:t>Feature </a:t>
            </a:r>
            <a:r>
              <a:rPr lang="en-US" dirty="0"/>
              <a:t>selection, Feature engineering to identify best predictors </a:t>
            </a:r>
            <a:endParaRPr lang="en-US" dirty="0" smtClean="0"/>
          </a:p>
          <a:p>
            <a:pPr marL="342900" indent="-342900">
              <a:lnSpc>
                <a:spcPct val="150000"/>
              </a:lnSpc>
              <a:buFont typeface="Arial" panose="020B0604020202020204" pitchFamily="34" charset="0"/>
              <a:buChar char="•"/>
            </a:pPr>
            <a:r>
              <a:rPr lang="en-US" dirty="0" smtClean="0"/>
              <a:t>Relationships </a:t>
            </a:r>
            <a:r>
              <a:rPr lang="en-US" dirty="0"/>
              <a:t>between the variables assessed • Stand alone Models </a:t>
            </a:r>
            <a:endParaRPr lang="en-US" dirty="0" smtClean="0"/>
          </a:p>
          <a:p>
            <a:pPr marL="800100" lvl="1" indent="-342900">
              <a:lnSpc>
                <a:spcPct val="150000"/>
              </a:lnSpc>
              <a:buFont typeface="Arial" panose="020B0604020202020204" pitchFamily="34" charset="0"/>
              <a:buChar char="•"/>
            </a:pPr>
            <a:r>
              <a:rPr lang="en-US" dirty="0" smtClean="0"/>
              <a:t>Label Encoder </a:t>
            </a:r>
          </a:p>
          <a:p>
            <a:pPr marL="800100" lvl="1" indent="-342900">
              <a:lnSpc>
                <a:spcPct val="150000"/>
              </a:lnSpc>
              <a:buFont typeface="Arial" panose="020B0604020202020204" pitchFamily="34" charset="0"/>
              <a:buChar char="•"/>
            </a:pPr>
            <a:r>
              <a:rPr lang="en-US" dirty="0" smtClean="0"/>
              <a:t>Linear Discriminant Analysis</a:t>
            </a:r>
          </a:p>
          <a:p>
            <a:pPr marL="800100" lvl="1" indent="-342900">
              <a:lnSpc>
                <a:spcPct val="150000"/>
              </a:lnSpc>
              <a:buFont typeface="Arial" panose="020B0604020202020204" pitchFamily="34" charset="0"/>
              <a:buChar char="•"/>
            </a:pPr>
            <a:r>
              <a:rPr lang="en-US" dirty="0" smtClean="0"/>
              <a:t>Random Forest Classifier</a:t>
            </a:r>
          </a:p>
          <a:p>
            <a:pPr marL="800100" lvl="1" indent="-342900">
              <a:lnSpc>
                <a:spcPct val="150000"/>
              </a:lnSpc>
              <a:buFont typeface="Arial" panose="020B0604020202020204" pitchFamily="34" charset="0"/>
              <a:buChar char="•"/>
            </a:pPr>
            <a:r>
              <a:rPr lang="en-US" dirty="0" smtClean="0"/>
              <a:t>Logistic Regression </a:t>
            </a:r>
          </a:p>
          <a:p>
            <a:pPr marL="800100" lvl="1" indent="-342900">
              <a:lnSpc>
                <a:spcPct val="150000"/>
              </a:lnSpc>
              <a:buFont typeface="Arial" panose="020B0604020202020204" pitchFamily="34" charset="0"/>
              <a:buChar char="•"/>
            </a:pPr>
            <a:r>
              <a:rPr lang="en-US" dirty="0" smtClean="0"/>
              <a:t>K Neighbors Classifier </a:t>
            </a:r>
          </a:p>
          <a:p>
            <a:pPr marL="342900" indent="-342900">
              <a:lnSpc>
                <a:spcPct val="150000"/>
              </a:lnSpc>
              <a:buFont typeface="Arial" panose="020B0604020202020204" pitchFamily="34" charset="0"/>
              <a:buChar char="•"/>
            </a:pPr>
            <a:r>
              <a:rPr lang="en-US" dirty="0" smtClean="0"/>
              <a:t>Weaknesses </a:t>
            </a:r>
            <a:endParaRPr lang="en-US" dirty="0" smtClean="0"/>
          </a:p>
          <a:p>
            <a:pPr marL="800100" lvl="1" indent="-342900">
              <a:lnSpc>
                <a:spcPct val="150000"/>
              </a:lnSpc>
              <a:buFont typeface="Arial" panose="020B0604020202020204" pitchFamily="34" charset="0"/>
              <a:buChar char="•"/>
            </a:pPr>
            <a:r>
              <a:rPr lang="en-US" dirty="0" smtClean="0"/>
              <a:t>Demand </a:t>
            </a:r>
            <a:r>
              <a:rPr lang="en-US" dirty="0"/>
              <a:t>a labeled (initial) data set </a:t>
            </a:r>
            <a:endParaRPr lang="en-US" dirty="0" smtClean="0"/>
          </a:p>
          <a:p>
            <a:pPr marL="800100" lvl="1" indent="-342900">
              <a:lnSpc>
                <a:spcPct val="150000"/>
              </a:lnSpc>
              <a:buFont typeface="Arial" panose="020B0604020202020204" pitchFamily="34" charset="0"/>
              <a:buChar char="•"/>
            </a:pPr>
            <a:r>
              <a:rPr lang="en-US" dirty="0" smtClean="0"/>
              <a:t>Only </a:t>
            </a:r>
            <a:r>
              <a:rPr lang="en-US" dirty="0"/>
              <a:t>suitable for larger, richer data sets </a:t>
            </a:r>
          </a:p>
        </p:txBody>
      </p:sp>
      <p:sp>
        <p:nvSpPr>
          <p:cNvPr id="6" name="TextBox 5"/>
          <p:cNvSpPr txBox="1"/>
          <p:nvPr/>
        </p:nvSpPr>
        <p:spPr>
          <a:xfrm>
            <a:off x="185350" y="308919"/>
            <a:ext cx="4621427" cy="738664"/>
          </a:xfrm>
          <a:prstGeom prst="rect">
            <a:avLst/>
          </a:prstGeom>
          <a:noFill/>
        </p:spPr>
        <p:txBody>
          <a:bodyPr wrap="square" rtlCol="0">
            <a:spAutoFit/>
          </a:bodyPr>
          <a:lstStyle/>
          <a:p>
            <a:r>
              <a:rPr lang="en-US" sz="2400" b="1" dirty="0"/>
              <a:t>Machine Learning Approaches </a:t>
            </a:r>
          </a:p>
          <a:p>
            <a:endParaRPr lang="en-US" b="1" dirty="0"/>
          </a:p>
        </p:txBody>
      </p:sp>
      <p:sp>
        <p:nvSpPr>
          <p:cNvPr id="7" name="TextBox 6"/>
          <p:cNvSpPr txBox="1"/>
          <p:nvPr/>
        </p:nvSpPr>
        <p:spPr>
          <a:xfrm>
            <a:off x="2335427" y="1186249"/>
            <a:ext cx="3286897" cy="461665"/>
          </a:xfrm>
          <a:prstGeom prst="rect">
            <a:avLst/>
          </a:prstGeom>
          <a:noFill/>
        </p:spPr>
        <p:txBody>
          <a:bodyPr wrap="square" rtlCol="0">
            <a:spAutoFit/>
          </a:bodyPr>
          <a:lstStyle/>
          <a:p>
            <a:pPr algn="ctr"/>
            <a:r>
              <a:rPr lang="en-US" sz="2400" b="1" dirty="0"/>
              <a:t>Supervised Learning </a:t>
            </a:r>
          </a:p>
        </p:txBody>
      </p:sp>
    </p:spTree>
    <p:extLst>
      <p:ext uri="{BB962C8B-B14F-4D97-AF65-F5344CB8AC3E}">
        <p14:creationId xmlns:p14="http://schemas.microsoft.com/office/powerpoint/2010/main" val="17094843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sp>
        <p:nvSpPr>
          <p:cNvPr id="4" name="Rectangle 3"/>
          <p:cNvSpPr/>
          <p:nvPr/>
        </p:nvSpPr>
        <p:spPr>
          <a:xfrm>
            <a:off x="420130" y="1647914"/>
            <a:ext cx="8303740" cy="5032147"/>
          </a:xfrm>
          <a:prstGeom prst="rect">
            <a:avLst/>
          </a:prstGeom>
          <a:solidFill>
            <a:schemeClr val="accent2">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US" dirty="0" smtClean="0"/>
              <a:t>New </a:t>
            </a:r>
            <a:r>
              <a:rPr lang="en-US" dirty="0"/>
              <a:t>machine-learning framework - Treats multiple learners as different modules to solve the same problem </a:t>
            </a:r>
            <a:endParaRPr lang="en-US" dirty="0" smtClean="0"/>
          </a:p>
          <a:p>
            <a:pPr marL="285750" indent="-285750">
              <a:lnSpc>
                <a:spcPct val="150000"/>
              </a:lnSpc>
              <a:buFont typeface="Arial" panose="020B0604020202020204" pitchFamily="34" charset="0"/>
              <a:buChar char="•"/>
            </a:pPr>
            <a:r>
              <a:rPr lang="en-US" dirty="0" smtClean="0"/>
              <a:t>Improves </a:t>
            </a:r>
            <a:r>
              <a:rPr lang="en-US" dirty="0"/>
              <a:t>the generalization ability of learning systems significantly </a:t>
            </a:r>
            <a:endParaRPr lang="en-US" dirty="0" smtClean="0"/>
          </a:p>
          <a:p>
            <a:pPr marL="742950" lvl="1" indent="-285750">
              <a:lnSpc>
                <a:spcPct val="150000"/>
              </a:lnSpc>
              <a:buFont typeface="Arial" panose="020B0604020202020204" pitchFamily="34" charset="0"/>
              <a:buChar char="•"/>
            </a:pPr>
            <a:r>
              <a:rPr lang="en-US" sz="1600" dirty="0" smtClean="0"/>
              <a:t>Randomized Search</a:t>
            </a:r>
            <a:endParaRPr lang="en-US" sz="1600" dirty="0" smtClean="0"/>
          </a:p>
          <a:p>
            <a:pPr marL="742950" lvl="1" indent="-285750">
              <a:lnSpc>
                <a:spcPct val="150000"/>
              </a:lnSpc>
              <a:buFont typeface="Arial" panose="020B0604020202020204" pitchFamily="34" charset="0"/>
              <a:buChar char="•"/>
            </a:pPr>
            <a:r>
              <a:rPr lang="en-US" sz="1600" dirty="0" smtClean="0"/>
              <a:t>Bagging </a:t>
            </a:r>
          </a:p>
          <a:p>
            <a:pPr marL="742950" lvl="1" indent="-285750">
              <a:lnSpc>
                <a:spcPct val="150000"/>
              </a:lnSpc>
              <a:buFont typeface="Arial" panose="020B0604020202020204" pitchFamily="34" charset="0"/>
              <a:buChar char="•"/>
            </a:pPr>
            <a:r>
              <a:rPr lang="en-US" sz="1600" dirty="0" smtClean="0"/>
              <a:t>Random </a:t>
            </a:r>
            <a:r>
              <a:rPr lang="en-US" sz="1600" dirty="0"/>
              <a:t>Decision Forests </a:t>
            </a:r>
            <a:r>
              <a:rPr lang="en-US" sz="1600" dirty="0" smtClean="0">
                <a:sym typeface="Wingdings" panose="05000000000000000000" pitchFamily="2" charset="2"/>
              </a:rPr>
              <a:t></a:t>
            </a:r>
            <a:r>
              <a:rPr lang="en-US" sz="1600" dirty="0" smtClean="0"/>
              <a:t> </a:t>
            </a:r>
            <a:r>
              <a:rPr lang="en-US" sz="1600" dirty="0"/>
              <a:t>Combines Bagging and Random subspace methods </a:t>
            </a:r>
            <a:endParaRPr lang="en-US" sz="1600" dirty="0" smtClean="0"/>
          </a:p>
          <a:p>
            <a:pPr marL="1200150" lvl="2" indent="-285750">
              <a:lnSpc>
                <a:spcPct val="150000"/>
              </a:lnSpc>
              <a:buFont typeface="Arial" panose="020B0604020202020204" pitchFamily="34" charset="0"/>
              <a:buChar char="•"/>
            </a:pPr>
            <a:r>
              <a:rPr lang="en-US" sz="1600" dirty="0" smtClean="0"/>
              <a:t>Automatically </a:t>
            </a:r>
            <a:r>
              <a:rPr lang="en-US" sz="1600" dirty="0"/>
              <a:t>selects features - Not sensitive to irrelevant features </a:t>
            </a:r>
            <a:endParaRPr lang="en-US" sz="1600" dirty="0" smtClean="0"/>
          </a:p>
          <a:p>
            <a:pPr marL="1200150" lvl="2" indent="-285750">
              <a:lnSpc>
                <a:spcPct val="150000"/>
              </a:lnSpc>
              <a:buFont typeface="Arial" panose="020B0604020202020204" pitchFamily="34" charset="0"/>
              <a:buChar char="•"/>
            </a:pPr>
            <a:r>
              <a:rPr lang="en-US" sz="1600" dirty="0" smtClean="0"/>
              <a:t>Reduces </a:t>
            </a:r>
            <a:r>
              <a:rPr lang="en-US" sz="1600" dirty="0"/>
              <a:t>possibility of overfitting </a:t>
            </a:r>
            <a:endParaRPr lang="en-US" sz="1600" dirty="0" smtClean="0"/>
          </a:p>
          <a:p>
            <a:pPr marL="1200150" lvl="2" indent="-285750">
              <a:lnSpc>
                <a:spcPct val="150000"/>
              </a:lnSpc>
              <a:buFont typeface="Arial" panose="020B0604020202020204" pitchFamily="34" charset="0"/>
              <a:buChar char="•"/>
            </a:pPr>
            <a:r>
              <a:rPr lang="en-US" sz="1600" dirty="0" smtClean="0"/>
              <a:t>Considers </a:t>
            </a:r>
            <a:r>
              <a:rPr lang="en-US" sz="1600" dirty="0"/>
              <a:t>the interaction between features </a:t>
            </a:r>
            <a:endParaRPr lang="en-US" sz="1600" dirty="0" smtClean="0"/>
          </a:p>
          <a:p>
            <a:pPr marL="1200150" lvl="2" indent="-285750">
              <a:lnSpc>
                <a:spcPct val="150000"/>
              </a:lnSpc>
              <a:buFont typeface="Arial" panose="020B0604020202020204" pitchFamily="34" charset="0"/>
              <a:buChar char="•"/>
            </a:pPr>
            <a:r>
              <a:rPr lang="en-US" sz="1600" dirty="0" smtClean="0"/>
              <a:t>Applicable </a:t>
            </a:r>
            <a:r>
              <a:rPr lang="en-US" sz="1600" dirty="0"/>
              <a:t>to binary class and multiple class problems </a:t>
            </a:r>
            <a:endParaRPr lang="en-US" sz="1600" dirty="0" smtClean="0"/>
          </a:p>
          <a:p>
            <a:pPr marL="1200150" lvl="2" indent="-285750">
              <a:lnSpc>
                <a:spcPct val="150000"/>
              </a:lnSpc>
              <a:buFont typeface="Arial" panose="020B0604020202020204" pitchFamily="34" charset="0"/>
              <a:buChar char="•"/>
            </a:pPr>
            <a:r>
              <a:rPr lang="en-US" sz="1600" dirty="0" smtClean="0"/>
              <a:t>Does </a:t>
            </a:r>
            <a:r>
              <a:rPr lang="en-US" sz="1600" dirty="0"/>
              <a:t>not require complex parameter selection process </a:t>
            </a:r>
            <a:endParaRPr lang="en-US" sz="1600" dirty="0" smtClean="0"/>
          </a:p>
          <a:p>
            <a:pPr marL="1200150" lvl="2" indent="-285750">
              <a:lnSpc>
                <a:spcPct val="150000"/>
              </a:lnSpc>
              <a:buFont typeface="Arial" panose="020B0604020202020204" pitchFamily="34" charset="0"/>
              <a:buChar char="•"/>
            </a:pPr>
            <a:r>
              <a:rPr lang="en-US" sz="1600" dirty="0" smtClean="0"/>
              <a:t>Performance </a:t>
            </a:r>
            <a:r>
              <a:rPr lang="en-US" sz="1600" dirty="0"/>
              <a:t>of RF depends on the classification ability of each tree and the diversity and correlation among them</a:t>
            </a:r>
          </a:p>
        </p:txBody>
      </p:sp>
      <p:sp>
        <p:nvSpPr>
          <p:cNvPr id="6" name="TextBox 5"/>
          <p:cNvSpPr txBox="1"/>
          <p:nvPr/>
        </p:nvSpPr>
        <p:spPr>
          <a:xfrm>
            <a:off x="185350" y="308919"/>
            <a:ext cx="4621427" cy="738664"/>
          </a:xfrm>
          <a:prstGeom prst="rect">
            <a:avLst/>
          </a:prstGeom>
          <a:noFill/>
        </p:spPr>
        <p:txBody>
          <a:bodyPr wrap="square" rtlCol="0">
            <a:spAutoFit/>
          </a:bodyPr>
          <a:lstStyle/>
          <a:p>
            <a:r>
              <a:rPr lang="en-US" sz="2400" b="1" dirty="0"/>
              <a:t>Machine Learning Approaches </a:t>
            </a:r>
          </a:p>
          <a:p>
            <a:endParaRPr lang="en-US" b="1" dirty="0"/>
          </a:p>
        </p:txBody>
      </p:sp>
      <p:sp>
        <p:nvSpPr>
          <p:cNvPr id="7" name="TextBox 6"/>
          <p:cNvSpPr txBox="1"/>
          <p:nvPr/>
        </p:nvSpPr>
        <p:spPr>
          <a:xfrm>
            <a:off x="1161534" y="1186249"/>
            <a:ext cx="6240162" cy="461665"/>
          </a:xfrm>
          <a:prstGeom prst="rect">
            <a:avLst/>
          </a:prstGeom>
          <a:noFill/>
        </p:spPr>
        <p:txBody>
          <a:bodyPr wrap="square" rtlCol="0">
            <a:spAutoFit/>
          </a:bodyPr>
          <a:lstStyle/>
          <a:p>
            <a:pPr algn="ctr"/>
            <a:r>
              <a:rPr lang="en-US" sz="2400" b="1" dirty="0"/>
              <a:t>Supervised Learning – Ensemble Learning  </a:t>
            </a:r>
          </a:p>
        </p:txBody>
      </p:sp>
    </p:spTree>
    <p:extLst>
      <p:ext uri="{BB962C8B-B14F-4D97-AF65-F5344CB8AC3E}">
        <p14:creationId xmlns:p14="http://schemas.microsoft.com/office/powerpoint/2010/main" val="6224594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 y="681040"/>
            <a:ext cx="4430869" cy="2769371"/>
          </a:xfrm>
          <a:prstGeom prst="rect">
            <a:avLst/>
          </a:prstGeom>
        </p:spPr>
      </p:pic>
      <p:pic>
        <p:nvPicPr>
          <p:cNvPr id="7" name="Picture 6"/>
          <p:cNvPicPr>
            <a:picLocks noChangeAspect="1"/>
          </p:cNvPicPr>
          <p:nvPr/>
        </p:nvPicPr>
        <p:blipFill>
          <a:blip r:embed="rId4"/>
          <a:stretch>
            <a:fillRect/>
          </a:stretch>
        </p:blipFill>
        <p:spPr>
          <a:xfrm>
            <a:off x="38099" y="3567448"/>
            <a:ext cx="4430870" cy="3252452"/>
          </a:xfrm>
          <a:prstGeom prst="rect">
            <a:avLst/>
          </a:prstGeom>
        </p:spPr>
      </p:pic>
      <p:pic>
        <p:nvPicPr>
          <p:cNvPr id="8" name="Picture 7"/>
          <p:cNvPicPr>
            <a:picLocks noChangeAspect="1"/>
          </p:cNvPicPr>
          <p:nvPr/>
        </p:nvPicPr>
        <p:blipFill>
          <a:blip r:embed="rId5"/>
          <a:stretch>
            <a:fillRect/>
          </a:stretch>
        </p:blipFill>
        <p:spPr>
          <a:xfrm>
            <a:off x="4623515" y="3567448"/>
            <a:ext cx="4485621" cy="3252452"/>
          </a:xfrm>
          <a:prstGeom prst="rect">
            <a:avLst/>
          </a:prstGeom>
        </p:spPr>
      </p:pic>
      <p:sp>
        <p:nvSpPr>
          <p:cNvPr id="9" name="Rectangle 8"/>
          <p:cNvSpPr/>
          <p:nvPr/>
        </p:nvSpPr>
        <p:spPr>
          <a:xfrm>
            <a:off x="218724" y="234434"/>
            <a:ext cx="3486852" cy="369332"/>
          </a:xfrm>
          <a:prstGeom prst="rect">
            <a:avLst/>
          </a:prstGeom>
        </p:spPr>
        <p:txBody>
          <a:bodyPr wrap="none">
            <a:spAutoFit/>
          </a:bodyPr>
          <a:lstStyle/>
          <a:p>
            <a:r>
              <a:rPr lang="en-US" b="1" dirty="0"/>
              <a:t>Machine Learning Approaches </a:t>
            </a:r>
          </a:p>
        </p:txBody>
      </p:sp>
      <p:pic>
        <p:nvPicPr>
          <p:cNvPr id="2" name="Picture 1"/>
          <p:cNvPicPr>
            <a:picLocks noChangeAspect="1"/>
          </p:cNvPicPr>
          <p:nvPr/>
        </p:nvPicPr>
        <p:blipFill>
          <a:blip r:embed="rId6"/>
          <a:stretch>
            <a:fillRect/>
          </a:stretch>
        </p:blipFill>
        <p:spPr>
          <a:xfrm>
            <a:off x="4623515" y="681040"/>
            <a:ext cx="4485621" cy="2769371"/>
          </a:xfrm>
          <a:prstGeom prst="rect">
            <a:avLst/>
          </a:prstGeom>
        </p:spPr>
      </p:pic>
    </p:spTree>
    <p:extLst>
      <p:ext uri="{BB962C8B-B14F-4D97-AF65-F5344CB8AC3E}">
        <p14:creationId xmlns:p14="http://schemas.microsoft.com/office/powerpoint/2010/main" val="19380961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4C3C8"/>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1844" y="180304"/>
            <a:ext cx="5383369" cy="3348507"/>
          </a:xfrm>
          <a:prstGeom prst="rect">
            <a:avLst/>
          </a:prstGeom>
        </p:spPr>
      </p:pic>
      <p:pic>
        <p:nvPicPr>
          <p:cNvPr id="3" name="Picture 2"/>
          <p:cNvPicPr>
            <a:picLocks noChangeAspect="1"/>
          </p:cNvPicPr>
          <p:nvPr/>
        </p:nvPicPr>
        <p:blipFill>
          <a:blip r:embed="rId4"/>
          <a:stretch>
            <a:fillRect/>
          </a:stretch>
        </p:blipFill>
        <p:spPr>
          <a:xfrm>
            <a:off x="3618964" y="3631842"/>
            <a:ext cx="5383369" cy="3090930"/>
          </a:xfrm>
          <a:prstGeom prst="rect">
            <a:avLst/>
          </a:prstGeom>
        </p:spPr>
      </p:pic>
    </p:spTree>
    <p:extLst>
      <p:ext uri="{BB962C8B-B14F-4D97-AF65-F5344CB8AC3E}">
        <p14:creationId xmlns:p14="http://schemas.microsoft.com/office/powerpoint/2010/main" val="221299014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6C786FC45ACA44ACA760873F5F837B" ma:contentTypeVersion="10" ma:contentTypeDescription="Create a new document." ma:contentTypeScope="" ma:versionID="f2a0243cdcc1129585deff28271a145e">
  <xsd:schema xmlns:xsd="http://www.w3.org/2001/XMLSchema" xmlns:xs="http://www.w3.org/2001/XMLSchema" xmlns:p="http://schemas.microsoft.com/office/2006/metadata/properties" xmlns:ns2="c58d9074-36b3-48b3-b3d4-aa5035639175" xmlns:ns3="1a3b8a23-2ab3-4f4b-8b42-d015dea0bafb" targetNamespace="http://schemas.microsoft.com/office/2006/metadata/properties" ma:root="true" ma:fieldsID="e96a85ab774d94488f40014f9579a4ff" ns2:_="" ns3:_="">
    <xsd:import namespace="c58d9074-36b3-48b3-b3d4-aa5035639175"/>
    <xsd:import namespace="1a3b8a23-2ab3-4f4b-8b42-d015dea0ba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d9074-36b3-48b3-b3d4-aa50356391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3b8a23-2ab3-4f4b-8b42-d015dea0baf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58BB3-7280-4C62-85D0-3C2DD7396FE6}">
  <ds:schemaRefs>
    <ds:schemaRef ds:uri="http://purl.org/dc/terms/"/>
    <ds:schemaRef ds:uri="http://purl.org/dc/dcmitype/"/>
    <ds:schemaRef ds:uri="http://purl.org/dc/elements/1.1/"/>
    <ds:schemaRef ds:uri="http://www.w3.org/XML/1998/namespace"/>
    <ds:schemaRef ds:uri="1a3b8a23-2ab3-4f4b-8b42-d015dea0bafb"/>
    <ds:schemaRef ds:uri="http://schemas.microsoft.com/office/2006/metadata/properties"/>
    <ds:schemaRef ds:uri="c58d9074-36b3-48b3-b3d4-aa5035639175"/>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A92FB15-01F3-4C92-915F-67CEE3367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d9074-36b3-48b3-b3d4-aa5035639175"/>
    <ds:schemaRef ds:uri="1a3b8a23-2ab3-4f4b-8b42-d015dea0ba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13FFA1-8005-40D0-BC61-0358D6CA0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7741</TotalTime>
  <Words>678</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Gill Sans MT</vt:lpstr>
      <vt:lpstr>Wingdings</vt:lpstr>
      <vt:lpstr>Parcel</vt:lpstr>
      <vt:lpstr> Auto Insurance claim Fraud Detection Using Data Science and 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claim Fraud Detection Using Data Science and ML</dc:title>
  <dc:creator>Mishra, Anup Q.</dc:creator>
  <cp:lastModifiedBy>Anoop Mishra</cp:lastModifiedBy>
  <cp:revision>30</cp:revision>
  <dcterms:created xsi:type="dcterms:W3CDTF">2019-12-31T05:50:52Z</dcterms:created>
  <dcterms:modified xsi:type="dcterms:W3CDTF">2020-01-07T18:25:31Z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0x010100646C786FC45ACA44ACA760873F5F837B</vt:lpwstr>
  </property>
</Properties>
</file>