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7" r:id="rId7"/>
    <p:sldId id="257" r:id="rId8"/>
    <p:sldId id="268" r:id="rId9"/>
    <p:sldId id="259" r:id="rId10"/>
    <p:sldId id="260" r:id="rId11"/>
    <p:sldId id="261" r:id="rId12"/>
    <p:sldId id="26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94EC99-0527-44E5-8074-F7B4EDC011F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210439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4EC99-0527-44E5-8074-F7B4EDC011F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48523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4EC99-0527-44E5-8074-F7B4EDC011F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191458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4EC99-0527-44E5-8074-F7B4EDC011F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269228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4EC99-0527-44E5-8074-F7B4EDC011F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417087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94EC99-0527-44E5-8074-F7B4EDC011F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261791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4EC99-0527-44E5-8074-F7B4EDC011F0}"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172990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4EC99-0527-44E5-8074-F7B4EDC011F0}"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236792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4EC99-0527-44E5-8074-F7B4EDC011F0}"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146912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94EC99-0527-44E5-8074-F7B4EDC011F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141330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94EC99-0527-44E5-8074-F7B4EDC011F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B82C1D-DDF1-4387-A219-D7554E857E82}" type="slidenum">
              <a:rPr lang="en-IN" smtClean="0"/>
              <a:t>‹#›</a:t>
            </a:fld>
            <a:endParaRPr lang="en-IN"/>
          </a:p>
        </p:txBody>
      </p:sp>
    </p:spTree>
    <p:extLst>
      <p:ext uri="{BB962C8B-B14F-4D97-AF65-F5344CB8AC3E}">
        <p14:creationId xmlns:p14="http://schemas.microsoft.com/office/powerpoint/2010/main" val="391535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4EC99-0527-44E5-8074-F7B4EDC011F0}" type="datetimeFigureOut">
              <a:rPr lang="en-IN" smtClean="0"/>
              <a:t>04-11-2024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82C1D-DDF1-4387-A219-D7554E857E82}" type="slidenum">
              <a:rPr lang="en-IN" smtClean="0"/>
              <a:t>‹#›</a:t>
            </a:fld>
            <a:endParaRPr lang="en-IN"/>
          </a:p>
        </p:txBody>
      </p:sp>
    </p:spTree>
    <p:extLst>
      <p:ext uri="{BB962C8B-B14F-4D97-AF65-F5344CB8AC3E}">
        <p14:creationId xmlns:p14="http://schemas.microsoft.com/office/powerpoint/2010/main" val="3315862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2A29-7BD9-A6EA-FA0A-34E262B6A9D4}"/>
              </a:ext>
            </a:extLst>
          </p:cNvPr>
          <p:cNvSpPr>
            <a:spLocks noGrp="1"/>
          </p:cNvSpPr>
          <p:nvPr>
            <p:ph type="ctrTitle"/>
          </p:nvPr>
        </p:nvSpPr>
        <p:spPr/>
        <p:txBody>
          <a:bodyPr>
            <a:normAutofit/>
          </a:bodyPr>
          <a:lstStyle/>
          <a:p>
            <a:r>
              <a:rPr lang="en-IN" sz="3100" dirty="0"/>
              <a:t>CS542</a:t>
            </a:r>
            <a:br>
              <a:rPr lang="en-IN" sz="3100" dirty="0"/>
            </a:br>
            <a:r>
              <a:rPr lang="en-IN" sz="3100" dirty="0"/>
              <a:t>Distributed Systems</a:t>
            </a:r>
            <a:br>
              <a:rPr lang="en-IN" dirty="0"/>
            </a:br>
            <a:r>
              <a:rPr lang="en-IN" dirty="0"/>
              <a:t>Raft Consensus Algorithm</a:t>
            </a:r>
          </a:p>
        </p:txBody>
      </p:sp>
      <p:sp>
        <p:nvSpPr>
          <p:cNvPr id="4" name="TextBox 3">
            <a:extLst>
              <a:ext uri="{FF2B5EF4-FFF2-40B4-BE49-F238E27FC236}">
                <a16:creationId xmlns:a16="http://schemas.microsoft.com/office/drawing/2014/main" id="{00D829A2-1DF2-A865-B176-A044A0ACEA38}"/>
              </a:ext>
            </a:extLst>
          </p:cNvPr>
          <p:cNvSpPr txBox="1"/>
          <p:nvPr/>
        </p:nvSpPr>
        <p:spPr>
          <a:xfrm>
            <a:off x="1524000" y="4444678"/>
            <a:ext cx="5096719" cy="1200329"/>
          </a:xfrm>
          <a:prstGeom prst="rect">
            <a:avLst/>
          </a:prstGeom>
          <a:noFill/>
        </p:spPr>
        <p:txBody>
          <a:bodyPr wrap="square" rtlCol="0">
            <a:spAutoFit/>
          </a:bodyPr>
          <a:lstStyle/>
          <a:p>
            <a:r>
              <a:rPr lang="en-IN" sz="2400" dirty="0"/>
              <a:t>Anup Kumar       210101019</a:t>
            </a:r>
          </a:p>
          <a:p>
            <a:r>
              <a:rPr lang="en-IN" sz="2400" dirty="0"/>
              <a:t>Sachin Gautam  210101090</a:t>
            </a:r>
          </a:p>
          <a:p>
            <a:r>
              <a:rPr lang="en-IN" sz="2400" dirty="0"/>
              <a:t>Sahil Jaiswal       210101091</a:t>
            </a:r>
          </a:p>
        </p:txBody>
      </p:sp>
    </p:spTree>
    <p:extLst>
      <p:ext uri="{BB962C8B-B14F-4D97-AF65-F5344CB8AC3E}">
        <p14:creationId xmlns:p14="http://schemas.microsoft.com/office/powerpoint/2010/main" val="144017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05AF-55C5-9B63-F7B8-74CD1F72C7BB}"/>
              </a:ext>
            </a:extLst>
          </p:cNvPr>
          <p:cNvSpPr>
            <a:spLocks noGrp="1"/>
          </p:cNvSpPr>
          <p:nvPr>
            <p:ph type="title"/>
          </p:nvPr>
        </p:nvSpPr>
        <p:spPr/>
        <p:txBody>
          <a:bodyPr/>
          <a:lstStyle/>
          <a:p>
            <a:pPr algn="ctr"/>
            <a:r>
              <a:rPr lang="en-IN" b="1" dirty="0"/>
              <a:t>Leader Election Priority Mechanism for Leader Election</a:t>
            </a:r>
          </a:p>
        </p:txBody>
      </p:sp>
      <p:sp>
        <p:nvSpPr>
          <p:cNvPr id="3" name="Content Placeholder 2">
            <a:extLst>
              <a:ext uri="{FF2B5EF4-FFF2-40B4-BE49-F238E27FC236}">
                <a16:creationId xmlns:a16="http://schemas.microsoft.com/office/drawing/2014/main" id="{EF76C09E-A89F-9AC9-7CED-0B0092A7DBB1}"/>
              </a:ext>
            </a:extLst>
          </p:cNvPr>
          <p:cNvSpPr>
            <a:spLocks noGrp="1"/>
          </p:cNvSpPr>
          <p:nvPr>
            <p:ph idx="1"/>
          </p:nvPr>
        </p:nvSpPr>
        <p:spPr>
          <a:xfrm>
            <a:off x="838200" y="1825625"/>
            <a:ext cx="10515600" cy="2859391"/>
          </a:xfrm>
        </p:spPr>
        <p:txBody>
          <a:bodyPr>
            <a:normAutofit/>
          </a:bodyPr>
          <a:lstStyle/>
          <a:p>
            <a:pPr marL="0" indent="0">
              <a:buNone/>
            </a:pPr>
            <a:r>
              <a:rPr lang="en-US" u="sng" dirty="0"/>
              <a:t>Purpose</a:t>
            </a:r>
          </a:p>
          <a:p>
            <a:pPr marL="0" indent="0">
              <a:buNone/>
            </a:pPr>
            <a:r>
              <a:rPr lang="en-US" dirty="0"/>
              <a:t>Instead of every node having an equal chance to become the leader, this mechanism makes leader elections more predictable by giving higher priority to certain nodes. The idea is to prioritize nodes with higher importance (or capacity) for leadership roles, while still using Raft's randomized timers to avoid conflicts.</a:t>
            </a:r>
          </a:p>
        </p:txBody>
      </p:sp>
    </p:spTree>
    <p:extLst>
      <p:ext uri="{BB962C8B-B14F-4D97-AF65-F5344CB8AC3E}">
        <p14:creationId xmlns:p14="http://schemas.microsoft.com/office/powerpoint/2010/main" val="32566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EF8D2-817E-7902-90CC-35D9738461C1}"/>
              </a:ext>
            </a:extLst>
          </p:cNvPr>
          <p:cNvSpPr>
            <a:spLocks noGrp="1"/>
          </p:cNvSpPr>
          <p:nvPr>
            <p:ph idx="1"/>
          </p:nvPr>
        </p:nvSpPr>
        <p:spPr>
          <a:xfrm>
            <a:off x="838200" y="318499"/>
            <a:ext cx="10515600" cy="6539501"/>
          </a:xfrm>
        </p:spPr>
        <p:txBody>
          <a:bodyPr>
            <a:normAutofit fontScale="85000" lnSpcReduction="20000"/>
          </a:bodyPr>
          <a:lstStyle/>
          <a:p>
            <a:pPr marL="0" indent="0">
              <a:buNone/>
            </a:pPr>
            <a:r>
              <a:rPr lang="en-US" sz="4100" b="1" dirty="0"/>
              <a:t>How It Works</a:t>
            </a:r>
            <a:endParaRPr lang="en-US" dirty="0"/>
          </a:p>
          <a:p>
            <a:pPr marL="0" indent="0">
              <a:buNone/>
            </a:pPr>
            <a:br>
              <a:rPr lang="en-US" dirty="0"/>
            </a:br>
            <a:r>
              <a:rPr lang="en-US" b="1" dirty="0"/>
              <a:t>Priority System:</a:t>
            </a:r>
            <a:br>
              <a:rPr lang="en-US" dirty="0"/>
            </a:br>
            <a:r>
              <a:rPr lang="en-US" dirty="0"/>
              <a:t>Each node gets a priority score. Higher priority means a better chance of becoming the leader. A node with priority 0 will never be a leader.</a:t>
            </a:r>
          </a:p>
          <a:p>
            <a:pPr marL="0" indent="0">
              <a:buNone/>
            </a:pPr>
            <a:endParaRPr lang="en-US" dirty="0"/>
          </a:p>
          <a:p>
            <a:pPr marL="0" indent="0">
              <a:buNone/>
            </a:pPr>
            <a:r>
              <a:rPr lang="en-US" b="1" dirty="0"/>
              <a:t>Target Priority</a:t>
            </a:r>
            <a:r>
              <a:rPr lang="en-US" dirty="0"/>
              <a:t>: </a:t>
            </a:r>
            <a:br>
              <a:rPr lang="en-US" dirty="0"/>
            </a:br>
            <a:r>
              <a:rPr lang="en-US" dirty="0"/>
              <a:t>Each node also keeps track of the highest priority in the system (called target priority). Initially, it is set to the maximum priority of all nodes.</a:t>
            </a:r>
          </a:p>
          <a:p>
            <a:pPr marL="0" indent="0">
              <a:buNone/>
            </a:pPr>
            <a:endParaRPr lang="en-US" dirty="0"/>
          </a:p>
          <a:p>
            <a:pPr marL="0" indent="0">
              <a:buNone/>
            </a:pPr>
            <a:r>
              <a:rPr lang="en-US" b="1" dirty="0"/>
              <a:t>Election Process</a:t>
            </a:r>
            <a:r>
              <a:rPr lang="en-US" dirty="0"/>
              <a:t>:</a:t>
            </a:r>
            <a:br>
              <a:rPr lang="en-US" dirty="0"/>
            </a:br>
            <a:r>
              <a:rPr lang="en-US" dirty="0"/>
              <a:t>If the current leader dies and a node's election timeout expires, the node checks if its own priority is higher than or equal to the target priority. If its priority is too low, the node waits and reduces its target priority for the next election. If its priority is high enough, it starts an election.</a:t>
            </a:r>
          </a:p>
          <a:p>
            <a:pPr marL="0" indent="0">
              <a:buNone/>
            </a:pPr>
            <a:endParaRPr lang="en-US" dirty="0"/>
          </a:p>
          <a:p>
            <a:pPr marL="0" indent="0">
              <a:buNone/>
            </a:pPr>
            <a:r>
              <a:rPr lang="en-US" b="1" dirty="0"/>
              <a:t>Reducing Target Priority</a:t>
            </a:r>
            <a:r>
              <a:rPr lang="en-US" dirty="0"/>
              <a:t>:</a:t>
            </a:r>
            <a:br>
              <a:rPr lang="en-US" dirty="0"/>
            </a:br>
            <a:r>
              <a:rPr lang="en-US" dirty="0"/>
              <a:t>If no leader is elected during an election round, nodes gradually reduce their target priority (e.g., by multiplying it by 0.8), allowing nodes with lower priority to eventually become candidates.</a:t>
            </a:r>
            <a:endParaRPr lang="en-IN" dirty="0"/>
          </a:p>
          <a:p>
            <a:pPr marL="0" indent="0">
              <a:buNone/>
            </a:pPr>
            <a:endParaRPr lang="en-IN" dirty="0"/>
          </a:p>
        </p:txBody>
      </p:sp>
    </p:spTree>
    <p:extLst>
      <p:ext uri="{BB962C8B-B14F-4D97-AF65-F5344CB8AC3E}">
        <p14:creationId xmlns:p14="http://schemas.microsoft.com/office/powerpoint/2010/main" val="300926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10929-70BB-0C84-66CC-9589893CB6D4}"/>
              </a:ext>
            </a:extLst>
          </p:cNvPr>
          <p:cNvSpPr>
            <a:spLocks noGrp="1"/>
          </p:cNvSpPr>
          <p:nvPr>
            <p:ph idx="1"/>
          </p:nvPr>
        </p:nvSpPr>
        <p:spPr>
          <a:xfrm>
            <a:off x="838200" y="879676"/>
            <a:ext cx="10515600" cy="5297287"/>
          </a:xfrm>
        </p:spPr>
        <p:txBody>
          <a:bodyPr>
            <a:normAutofit fontScale="92500" lnSpcReduction="10000"/>
          </a:bodyPr>
          <a:lstStyle/>
          <a:p>
            <a:pPr marL="0" indent="0">
              <a:buNone/>
            </a:pPr>
            <a:r>
              <a:rPr lang="en-US" b="1" dirty="0"/>
              <a:t>Vote Requests</a:t>
            </a:r>
            <a:r>
              <a:rPr lang="en-US" dirty="0"/>
              <a:t>:</a:t>
            </a:r>
            <a:br>
              <a:rPr lang="en-US" dirty="0"/>
            </a:br>
            <a:r>
              <a:rPr lang="en-US" sz="2600" dirty="0"/>
              <a:t>When a node receives a vote request from another node, it compares its own target priority with the candidate’s priority. If the candidate’s priority is lower, it rejects the vote; otherwise, it follows Raft’s standard voting rules.</a:t>
            </a:r>
          </a:p>
          <a:p>
            <a:pPr marL="0" indent="0">
              <a:buNone/>
            </a:pPr>
            <a:endParaRPr lang="en-US" sz="2600" dirty="0"/>
          </a:p>
          <a:p>
            <a:pPr marL="0" indent="0">
              <a:buNone/>
            </a:pPr>
            <a:r>
              <a:rPr lang="en-US" sz="2600" b="1" dirty="0"/>
              <a:t>Example</a:t>
            </a:r>
            <a:r>
              <a:rPr lang="en-US" sz="2600" dirty="0"/>
              <a:t>: S1 and S2 have the highest priority (100).If S1 dies, S2 will likely become the leader because it has the highest priority. If both S1 and S2 die, nodes with lower priorities (S3, S4) wait for their chance but will eventually initiate elections after the target priority is reduced.</a:t>
            </a:r>
          </a:p>
          <a:p>
            <a:pPr marL="0" indent="0">
              <a:buNone/>
            </a:pPr>
            <a:endParaRPr lang="en-US" dirty="0"/>
          </a:p>
          <a:p>
            <a:pPr marL="0" indent="0">
              <a:buNone/>
            </a:pPr>
            <a:r>
              <a:rPr lang="en-US" b="1" dirty="0"/>
              <a:t>Outcome</a:t>
            </a:r>
            <a:r>
              <a:rPr lang="en-US" dirty="0"/>
              <a:t>:</a:t>
            </a:r>
            <a:br>
              <a:rPr lang="en-US" dirty="0"/>
            </a:br>
            <a:r>
              <a:rPr lang="en-US" sz="2600" dirty="0"/>
              <a:t>Fast election when high-priority nodes are available. Gradual fallback to lower-priority nodes if no high-priority leader is elected. This approach gives control over which nodes become leaders and can improve overall system performance by selecting stronger or more capable nodes for leadership roles.</a:t>
            </a:r>
            <a:endParaRPr lang="en-IN" sz="2600" dirty="0"/>
          </a:p>
        </p:txBody>
      </p:sp>
    </p:spTree>
    <p:extLst>
      <p:ext uri="{BB962C8B-B14F-4D97-AF65-F5344CB8AC3E}">
        <p14:creationId xmlns:p14="http://schemas.microsoft.com/office/powerpoint/2010/main" val="373830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D9CF-5143-9D62-5AC7-5D2C8476E32D}"/>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0B5150F2-DE45-3F1E-9AB2-504888C38282}"/>
              </a:ext>
            </a:extLst>
          </p:cNvPr>
          <p:cNvSpPr>
            <a:spLocks noGrp="1"/>
          </p:cNvSpPr>
          <p:nvPr>
            <p:ph idx="1"/>
          </p:nvPr>
        </p:nvSpPr>
        <p:spPr/>
        <p:txBody>
          <a:bodyPr>
            <a:normAutofit/>
          </a:bodyPr>
          <a:lstStyle/>
          <a:p>
            <a:r>
              <a:rPr lang="en-US" dirty="0"/>
              <a:t>In summary, the Raft consensus algorithm effectively addresses the challenges of achieving distributed consensus through its clear structure and emphasis on understandability. </a:t>
            </a:r>
          </a:p>
          <a:p>
            <a:r>
              <a:rPr lang="en-US" dirty="0"/>
              <a:t>With enhancements such as the pre-vote mechanism and leader election priority, Raft can reduce the frequency of leader elections and improve system stability.</a:t>
            </a:r>
          </a:p>
        </p:txBody>
      </p:sp>
    </p:spTree>
    <p:extLst>
      <p:ext uri="{BB962C8B-B14F-4D97-AF65-F5344CB8AC3E}">
        <p14:creationId xmlns:p14="http://schemas.microsoft.com/office/powerpoint/2010/main" val="162655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8019F-8BBE-32A5-192E-C33A47786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39089-2A5F-616F-CEF9-0F2AE9B77527}"/>
              </a:ext>
            </a:extLst>
          </p:cNvPr>
          <p:cNvSpPr>
            <a:spLocks noGrp="1"/>
          </p:cNvSpPr>
          <p:nvPr>
            <p:ph type="title"/>
          </p:nvPr>
        </p:nvSpPr>
        <p:spPr>
          <a:xfrm>
            <a:off x="601894" y="199532"/>
            <a:ext cx="10515600" cy="1325563"/>
          </a:xfrm>
        </p:spPr>
        <p:txBody>
          <a:bodyPr/>
          <a:lstStyle/>
          <a:p>
            <a:pPr algn="ctr"/>
            <a:r>
              <a:rPr lang="en-US" b="1" dirty="0"/>
              <a:t>What is Consensus Algorithm?</a:t>
            </a:r>
            <a:endParaRPr lang="en-IN" b="1" dirty="0"/>
          </a:p>
        </p:txBody>
      </p:sp>
      <p:sp>
        <p:nvSpPr>
          <p:cNvPr id="3" name="Content Placeholder 2">
            <a:extLst>
              <a:ext uri="{FF2B5EF4-FFF2-40B4-BE49-F238E27FC236}">
                <a16:creationId xmlns:a16="http://schemas.microsoft.com/office/drawing/2014/main" id="{AFF5E0A0-67C5-989C-7EE5-D1BCEF78DFDE}"/>
              </a:ext>
            </a:extLst>
          </p:cNvPr>
          <p:cNvSpPr>
            <a:spLocks noGrp="1"/>
          </p:cNvSpPr>
          <p:nvPr>
            <p:ph idx="1"/>
          </p:nvPr>
        </p:nvSpPr>
        <p:spPr>
          <a:xfrm>
            <a:off x="838200" y="1243173"/>
            <a:ext cx="10515600" cy="4752513"/>
          </a:xfrm>
        </p:spPr>
        <p:txBody>
          <a:bodyPr>
            <a:normAutofit/>
          </a:bodyPr>
          <a:lstStyle/>
          <a:p>
            <a:pPr marL="0" indent="0">
              <a:buNone/>
            </a:pPr>
            <a:r>
              <a:rPr lang="en-US" sz="2400" dirty="0"/>
              <a:t>A </a:t>
            </a:r>
            <a:r>
              <a:rPr lang="en-US" sz="2400" b="1" dirty="0"/>
              <a:t>consensus algorithm</a:t>
            </a:r>
            <a:r>
              <a:rPr lang="en-US" sz="2400" dirty="0"/>
              <a:t> is a protocol in distributed systems that ensures agreement among multiple nodes on a single data value or sequence of values, even in the presence of failures or malicious actors. Its primary goal is for all non-faulty nodes to reach the same decision, maintaining consistency and reliability.</a:t>
            </a:r>
          </a:p>
          <a:p>
            <a:pPr marL="0" indent="0">
              <a:buNone/>
            </a:pPr>
            <a:endParaRPr lang="en-US" sz="2400" dirty="0"/>
          </a:p>
          <a:p>
            <a:pPr marL="0" indent="0">
              <a:buNone/>
            </a:pPr>
            <a:r>
              <a:rPr lang="en-US" sz="2400" dirty="0"/>
              <a:t>Its goals include:</a:t>
            </a:r>
          </a:p>
          <a:p>
            <a:pPr marL="0" indent="0">
              <a:buNone/>
            </a:pPr>
            <a:r>
              <a:rPr lang="en-US" sz="2400" dirty="0"/>
              <a:t>-  </a:t>
            </a:r>
            <a:r>
              <a:rPr lang="en-US" sz="2400" b="1" dirty="0"/>
              <a:t>Agreement</a:t>
            </a:r>
            <a:r>
              <a:rPr lang="en-US" sz="2400" dirty="0"/>
              <a:t>: All non-faulty nodes must reach the same value.</a:t>
            </a:r>
          </a:p>
          <a:p>
            <a:pPr marL="0" indent="0">
              <a:buNone/>
            </a:pPr>
            <a:r>
              <a:rPr lang="en-US" sz="2400" dirty="0"/>
              <a:t>-  </a:t>
            </a:r>
            <a:r>
              <a:rPr lang="en-US" sz="2400" b="1" dirty="0"/>
              <a:t>Consistency</a:t>
            </a:r>
            <a:r>
              <a:rPr lang="en-US" sz="2400" dirty="0"/>
              <a:t>: The system remains uniform despite failures or delays.</a:t>
            </a:r>
          </a:p>
          <a:p>
            <a:pPr>
              <a:buFontTx/>
              <a:buChar char="-"/>
            </a:pPr>
            <a:r>
              <a:rPr lang="en-US" sz="2400" b="1" dirty="0"/>
              <a:t>Fault Tolerance</a:t>
            </a:r>
            <a:r>
              <a:rPr lang="en-US" sz="2400" dirty="0"/>
              <a:t>: It can withstand a certain number of node failures.</a:t>
            </a:r>
          </a:p>
          <a:p>
            <a:pPr marL="0" indent="0">
              <a:buNone/>
            </a:pPr>
            <a:r>
              <a:rPr lang="en-US" sz="2400" dirty="0"/>
              <a:t>-  </a:t>
            </a:r>
            <a:r>
              <a:rPr lang="en-US" sz="2400" b="1" dirty="0"/>
              <a:t>Liveness</a:t>
            </a:r>
            <a:r>
              <a:rPr lang="en-US" sz="2400" dirty="0"/>
              <a:t>: Correct nodes eventually make progress and reach consensus.</a:t>
            </a:r>
          </a:p>
          <a:p>
            <a:pPr marL="0" indent="0">
              <a:buNone/>
            </a:pPr>
            <a:r>
              <a:rPr lang="en-US" sz="2400" dirty="0"/>
              <a:t>-  </a:t>
            </a:r>
            <a:r>
              <a:rPr lang="en-US" sz="2400" b="1" dirty="0"/>
              <a:t>Performance</a:t>
            </a:r>
            <a:r>
              <a:rPr lang="en-US" sz="2400" dirty="0"/>
              <a:t>: Efficient in terms of message exchanges and latency.</a:t>
            </a:r>
          </a:p>
        </p:txBody>
      </p:sp>
    </p:spTree>
    <p:extLst>
      <p:ext uri="{BB962C8B-B14F-4D97-AF65-F5344CB8AC3E}">
        <p14:creationId xmlns:p14="http://schemas.microsoft.com/office/powerpoint/2010/main" val="359912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97F06-023B-950C-D785-58CB0BC2ED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BF7DD7-DFBE-D389-7AC8-A5D47839AEF8}"/>
              </a:ext>
            </a:extLst>
          </p:cNvPr>
          <p:cNvSpPr>
            <a:spLocks noGrp="1"/>
          </p:cNvSpPr>
          <p:nvPr>
            <p:ph type="title"/>
          </p:nvPr>
        </p:nvSpPr>
        <p:spPr>
          <a:xfrm>
            <a:off x="838200" y="199532"/>
            <a:ext cx="10515600" cy="1325563"/>
          </a:xfrm>
        </p:spPr>
        <p:txBody>
          <a:bodyPr/>
          <a:lstStyle/>
          <a:p>
            <a:pPr algn="ctr"/>
            <a:r>
              <a:rPr lang="en-IN" b="1" dirty="0"/>
              <a:t>Raft Algorithm</a:t>
            </a:r>
          </a:p>
        </p:txBody>
      </p:sp>
      <p:sp>
        <p:nvSpPr>
          <p:cNvPr id="3" name="Content Placeholder 2">
            <a:extLst>
              <a:ext uri="{FF2B5EF4-FFF2-40B4-BE49-F238E27FC236}">
                <a16:creationId xmlns:a16="http://schemas.microsoft.com/office/drawing/2014/main" id="{90562C19-A71E-FCF5-E772-A88D26EF5A97}"/>
              </a:ext>
            </a:extLst>
          </p:cNvPr>
          <p:cNvSpPr>
            <a:spLocks noGrp="1"/>
          </p:cNvSpPr>
          <p:nvPr>
            <p:ph idx="1"/>
          </p:nvPr>
        </p:nvSpPr>
        <p:spPr>
          <a:xfrm>
            <a:off x="571072" y="862312"/>
            <a:ext cx="10515600" cy="5281633"/>
          </a:xfrm>
        </p:spPr>
        <p:txBody>
          <a:bodyPr>
            <a:normAutofit/>
          </a:bodyPr>
          <a:lstStyle/>
          <a:p>
            <a:endParaRPr lang="en-US" dirty="0"/>
          </a:p>
          <a:p>
            <a:r>
              <a:rPr lang="en-US" dirty="0"/>
              <a:t>The </a:t>
            </a:r>
            <a:r>
              <a:rPr lang="en-US" b="1" dirty="0"/>
              <a:t>Raft consensus algorithm</a:t>
            </a:r>
            <a:r>
              <a:rPr lang="en-US" dirty="0"/>
              <a:t> is designed to manage a replicated log in distributed systems, ensuring that multiple servers agree on a sequence of operations. It is known for its understandability and practicality compared to other consensus algorithms like Paxos.</a:t>
            </a:r>
          </a:p>
          <a:p>
            <a:pPr marL="0" indent="0">
              <a:buNone/>
            </a:pPr>
            <a:endParaRPr lang="en-IN" dirty="0"/>
          </a:p>
          <a:p>
            <a:pPr marL="0" indent="0">
              <a:buNone/>
            </a:pPr>
            <a:r>
              <a:rPr lang="en-US" dirty="0"/>
              <a:t>Key components of Raft:</a:t>
            </a:r>
          </a:p>
          <a:p>
            <a:pPr marL="0" indent="0">
              <a:buNone/>
            </a:pPr>
            <a:r>
              <a:rPr lang="en-US" b="1" dirty="0"/>
              <a:t>Roles</a:t>
            </a:r>
            <a:r>
              <a:rPr lang="en-US" dirty="0"/>
              <a:t>: Raft divides participating nodes into three roles:</a:t>
            </a:r>
          </a:p>
          <a:p>
            <a:pPr marL="742950" lvl="1" indent="-285750">
              <a:buFont typeface="+mj-lt"/>
              <a:buAutoNum type="arabicPeriod"/>
            </a:pPr>
            <a:r>
              <a:rPr lang="en-US" b="1" dirty="0"/>
              <a:t>Leader</a:t>
            </a:r>
            <a:r>
              <a:rPr lang="en-US" dirty="0"/>
              <a:t>: Manages log replication and client interactions.</a:t>
            </a:r>
          </a:p>
          <a:p>
            <a:pPr marL="742950" lvl="1" indent="-285750">
              <a:buFont typeface="+mj-lt"/>
              <a:buAutoNum type="arabicPeriod"/>
            </a:pPr>
            <a:r>
              <a:rPr lang="en-US" b="1" dirty="0"/>
              <a:t>Followers</a:t>
            </a:r>
            <a:r>
              <a:rPr lang="en-US" dirty="0"/>
              <a:t>: Replicate the leader’s log entries and respond to requests.</a:t>
            </a:r>
          </a:p>
          <a:p>
            <a:pPr marL="742950" lvl="1" indent="-285750">
              <a:buFont typeface="+mj-lt"/>
              <a:buAutoNum type="arabicPeriod"/>
            </a:pPr>
            <a:r>
              <a:rPr lang="en-US" b="1" dirty="0"/>
              <a:t>Candidates</a:t>
            </a:r>
            <a:r>
              <a:rPr lang="en-US" dirty="0"/>
              <a:t>: Used during leader election when a follower believes the leader is unresponsive.</a:t>
            </a:r>
          </a:p>
          <a:p>
            <a:pPr marL="0" indent="0">
              <a:buNone/>
            </a:pPr>
            <a:endParaRPr lang="en-IN" dirty="0"/>
          </a:p>
        </p:txBody>
      </p:sp>
    </p:spTree>
    <p:extLst>
      <p:ext uri="{BB962C8B-B14F-4D97-AF65-F5344CB8AC3E}">
        <p14:creationId xmlns:p14="http://schemas.microsoft.com/office/powerpoint/2010/main" val="44315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6B770-A8E7-2504-BF77-27C81406DF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9826C-8FC3-3DED-DD42-3ADA3F87818B}"/>
              </a:ext>
            </a:extLst>
          </p:cNvPr>
          <p:cNvSpPr>
            <a:spLocks noGrp="1"/>
          </p:cNvSpPr>
          <p:nvPr>
            <p:ph idx="1"/>
          </p:nvPr>
        </p:nvSpPr>
        <p:spPr>
          <a:xfrm>
            <a:off x="632717" y="421240"/>
            <a:ext cx="10515600" cy="6436760"/>
          </a:xfrm>
        </p:spPr>
        <p:txBody>
          <a:bodyPr>
            <a:normAutofit/>
          </a:bodyPr>
          <a:lstStyle/>
          <a:p>
            <a:pPr marL="0" indent="0">
              <a:buNone/>
            </a:pPr>
            <a:endParaRPr lang="en-US" sz="2400" dirty="0"/>
          </a:p>
          <a:p>
            <a:pPr marL="0" indent="0">
              <a:buNone/>
            </a:pPr>
            <a:r>
              <a:rPr lang="en-US" sz="2400" b="1" dirty="0"/>
              <a:t>Leader Election</a:t>
            </a:r>
            <a:r>
              <a:rPr lang="en-US" sz="2400" dirty="0"/>
              <a:t>: When a system starts or if a leader fails, a candidate is elected as a leader through a voting process. A candidate must receive votes from a majority of nodes to become the leader.</a:t>
            </a:r>
          </a:p>
          <a:p>
            <a:pPr marL="0" indent="0">
              <a:buNone/>
            </a:pPr>
            <a:endParaRPr lang="en-US" sz="2400" dirty="0"/>
          </a:p>
          <a:p>
            <a:pPr marL="0" indent="0">
              <a:buNone/>
            </a:pPr>
            <a:r>
              <a:rPr lang="en-US" sz="2400" b="1" dirty="0"/>
              <a:t>Log Replication</a:t>
            </a:r>
            <a:r>
              <a:rPr lang="en-US" sz="2400" dirty="0"/>
              <a:t>: The leader receives client requests and appends them to its log. It then replicates these log entries to the followers. Once a majority of followers acknowledge the entry, it is considered committed.</a:t>
            </a:r>
          </a:p>
          <a:p>
            <a:pPr marL="0" indent="0">
              <a:buNone/>
            </a:pPr>
            <a:endParaRPr lang="en-US" sz="2400" dirty="0"/>
          </a:p>
          <a:p>
            <a:pPr marL="0" indent="0">
              <a:buNone/>
            </a:pPr>
            <a:r>
              <a:rPr lang="en-US" sz="2400" b="1" dirty="0"/>
              <a:t>Safety</a:t>
            </a:r>
            <a:r>
              <a:rPr lang="en-US" sz="2400" dirty="0"/>
              <a:t>: Raft ensures that if a log entry is committed, it will not be lost, maintaining consistency across nodes.</a:t>
            </a:r>
          </a:p>
          <a:p>
            <a:pPr marL="0" indent="0">
              <a:buNone/>
            </a:pPr>
            <a:endParaRPr lang="en-US" sz="2400" dirty="0"/>
          </a:p>
          <a:p>
            <a:pPr marL="0" indent="0">
              <a:buNone/>
            </a:pPr>
            <a:r>
              <a:rPr lang="en-US" sz="2400" b="1" dirty="0"/>
              <a:t>Terms</a:t>
            </a:r>
            <a:r>
              <a:rPr lang="en-US" sz="2400" dirty="0"/>
              <a:t>: The algorithm organizes time into terms, where each term has one leader. Terms are incremented during leader elections to maintain freshness and ensure that old leaders cannot reestablish control.</a:t>
            </a:r>
            <a:endParaRPr lang="en-IN" sz="2400" dirty="0"/>
          </a:p>
        </p:txBody>
      </p:sp>
    </p:spTree>
    <p:extLst>
      <p:ext uri="{BB962C8B-B14F-4D97-AF65-F5344CB8AC3E}">
        <p14:creationId xmlns:p14="http://schemas.microsoft.com/office/powerpoint/2010/main" val="204974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9835E-0290-DA86-82C9-FE6EF60EF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E98BA-34E0-FC04-1844-729D55A5EFD8}"/>
              </a:ext>
            </a:extLst>
          </p:cNvPr>
          <p:cNvSpPr>
            <a:spLocks noGrp="1"/>
          </p:cNvSpPr>
          <p:nvPr>
            <p:ph type="title"/>
          </p:nvPr>
        </p:nvSpPr>
        <p:spPr>
          <a:xfrm>
            <a:off x="714910" y="199532"/>
            <a:ext cx="10515600" cy="1325563"/>
          </a:xfrm>
        </p:spPr>
        <p:txBody>
          <a:bodyPr/>
          <a:lstStyle/>
          <a:p>
            <a:pPr algn="ctr"/>
            <a:r>
              <a:rPr lang="en-US" b="1" dirty="0"/>
              <a:t>Raft Vs Paxos</a:t>
            </a:r>
            <a:endParaRPr lang="en-IN" b="1" dirty="0"/>
          </a:p>
        </p:txBody>
      </p:sp>
      <p:pic>
        <p:nvPicPr>
          <p:cNvPr id="11" name="Picture 10">
            <a:extLst>
              <a:ext uri="{FF2B5EF4-FFF2-40B4-BE49-F238E27FC236}">
                <a16:creationId xmlns:a16="http://schemas.microsoft.com/office/drawing/2014/main" id="{8C3EB34C-D456-33F6-715E-E1042BF8844E}"/>
              </a:ext>
            </a:extLst>
          </p:cNvPr>
          <p:cNvPicPr>
            <a:picLocks noChangeAspect="1"/>
          </p:cNvPicPr>
          <p:nvPr/>
        </p:nvPicPr>
        <p:blipFill>
          <a:blip r:embed="rId2"/>
          <a:stretch>
            <a:fillRect/>
          </a:stretch>
        </p:blipFill>
        <p:spPr>
          <a:xfrm>
            <a:off x="1681489" y="1525095"/>
            <a:ext cx="9116697" cy="4772691"/>
          </a:xfrm>
          <a:prstGeom prst="rect">
            <a:avLst/>
          </a:prstGeom>
        </p:spPr>
      </p:pic>
    </p:spTree>
    <p:extLst>
      <p:ext uri="{BB962C8B-B14F-4D97-AF65-F5344CB8AC3E}">
        <p14:creationId xmlns:p14="http://schemas.microsoft.com/office/powerpoint/2010/main" val="315830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9AD4C-42CA-42AC-50BA-9BDED2B66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24A1F-A869-29CF-A437-7ADD01A1CFC2}"/>
              </a:ext>
            </a:extLst>
          </p:cNvPr>
          <p:cNvSpPr>
            <a:spLocks noGrp="1"/>
          </p:cNvSpPr>
          <p:nvPr>
            <p:ph type="title"/>
          </p:nvPr>
        </p:nvSpPr>
        <p:spPr>
          <a:xfrm>
            <a:off x="1105328" y="199532"/>
            <a:ext cx="10515600" cy="1325563"/>
          </a:xfrm>
        </p:spPr>
        <p:txBody>
          <a:bodyPr/>
          <a:lstStyle/>
          <a:p>
            <a:pPr algn="ctr"/>
            <a:r>
              <a:rPr lang="en-US" b="1" dirty="0"/>
              <a:t>Scope of Improvement in Raft</a:t>
            </a:r>
          </a:p>
        </p:txBody>
      </p:sp>
      <p:sp>
        <p:nvSpPr>
          <p:cNvPr id="3" name="Content Placeholder 2">
            <a:extLst>
              <a:ext uri="{FF2B5EF4-FFF2-40B4-BE49-F238E27FC236}">
                <a16:creationId xmlns:a16="http://schemas.microsoft.com/office/drawing/2014/main" id="{D4757018-47AE-3901-62C6-6AB590127028}"/>
              </a:ext>
            </a:extLst>
          </p:cNvPr>
          <p:cNvSpPr>
            <a:spLocks noGrp="1"/>
          </p:cNvSpPr>
          <p:nvPr>
            <p:ph idx="1"/>
          </p:nvPr>
        </p:nvSpPr>
        <p:spPr>
          <a:xfrm>
            <a:off x="838200" y="1664413"/>
            <a:ext cx="10515600" cy="4331273"/>
          </a:xfrm>
        </p:spPr>
        <p:txBody>
          <a:bodyPr>
            <a:normAutofit lnSpcReduction="10000"/>
          </a:bodyPr>
          <a:lstStyle/>
          <a:p>
            <a:pPr marL="0" indent="0">
              <a:buNone/>
            </a:pPr>
            <a:r>
              <a:rPr lang="en-US" b="1" dirty="0"/>
              <a:t>Frequent Elections</a:t>
            </a:r>
            <a:r>
              <a:rPr lang="en-US" dirty="0"/>
              <a:t>:</a:t>
            </a:r>
          </a:p>
          <a:p>
            <a:pPr marL="457200" lvl="1" indent="0">
              <a:buNone/>
            </a:pPr>
            <a:r>
              <a:rPr lang="en-US" dirty="0"/>
              <a:t>In scenarios where a leader fails or network partitions occur, Raft may trigger frequent leader elections. This can waste computational resources and introduce delays in reaching consensus, as resources are consumed without making meaningful progress.</a:t>
            </a:r>
          </a:p>
          <a:p>
            <a:pPr marL="457200" lvl="1" indent="0">
              <a:buNone/>
            </a:pPr>
            <a:endParaRPr lang="en-US" dirty="0"/>
          </a:p>
          <a:p>
            <a:pPr marL="0" indent="0">
              <a:buNone/>
            </a:pPr>
            <a:r>
              <a:rPr lang="en-US" b="1" dirty="0"/>
              <a:t>Predictable Leader Election</a:t>
            </a:r>
            <a:r>
              <a:rPr lang="en-US" dirty="0"/>
              <a:t>:</a:t>
            </a:r>
          </a:p>
          <a:p>
            <a:pPr marL="457200" lvl="1" indent="0">
              <a:buNone/>
            </a:pPr>
            <a:r>
              <a:rPr lang="en-US" dirty="0"/>
              <a:t>Currently, Raft employs randomized timers for leader election, which can lead to non-deterministic outcomes. By introducing a mechanism to prioritize member nodes based on predefined criteria, we can create a more predictable and efficient leader election process, reducing unnecessary delays while still maintaining the probabilistic nature of elections.</a:t>
            </a:r>
          </a:p>
          <a:p>
            <a:pPr marL="0" indent="0">
              <a:buNone/>
            </a:pPr>
            <a:endParaRPr lang="en-IN" dirty="0"/>
          </a:p>
        </p:txBody>
      </p:sp>
    </p:spTree>
    <p:extLst>
      <p:ext uri="{BB962C8B-B14F-4D97-AF65-F5344CB8AC3E}">
        <p14:creationId xmlns:p14="http://schemas.microsoft.com/office/powerpoint/2010/main" val="332433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19C3-2DCB-83D1-FCF7-92D3716745CA}"/>
              </a:ext>
            </a:extLst>
          </p:cNvPr>
          <p:cNvSpPr>
            <a:spLocks noGrp="1"/>
          </p:cNvSpPr>
          <p:nvPr>
            <p:ph type="title"/>
          </p:nvPr>
        </p:nvSpPr>
        <p:spPr>
          <a:xfrm>
            <a:off x="838200" y="1372123"/>
            <a:ext cx="10515600" cy="1325563"/>
          </a:xfrm>
        </p:spPr>
        <p:txBody>
          <a:bodyPr/>
          <a:lstStyle/>
          <a:p>
            <a:r>
              <a:rPr lang="en-IN" b="1" dirty="0"/>
              <a:t>Suggested Improvements in Leader election</a:t>
            </a:r>
          </a:p>
        </p:txBody>
      </p:sp>
      <p:sp>
        <p:nvSpPr>
          <p:cNvPr id="3" name="Content Placeholder 2">
            <a:extLst>
              <a:ext uri="{FF2B5EF4-FFF2-40B4-BE49-F238E27FC236}">
                <a16:creationId xmlns:a16="http://schemas.microsoft.com/office/drawing/2014/main" id="{18AEF0AA-035C-F62D-1F12-9B7108B26AB5}"/>
              </a:ext>
            </a:extLst>
          </p:cNvPr>
          <p:cNvSpPr>
            <a:spLocks noGrp="1"/>
          </p:cNvSpPr>
          <p:nvPr>
            <p:ph idx="1"/>
          </p:nvPr>
        </p:nvSpPr>
        <p:spPr>
          <a:xfrm>
            <a:off x="838200" y="2925220"/>
            <a:ext cx="10515600" cy="3070466"/>
          </a:xfrm>
        </p:spPr>
        <p:txBody>
          <a:bodyPr/>
          <a:lstStyle/>
          <a:p>
            <a:r>
              <a:rPr lang="en-IN" dirty="0"/>
              <a:t>Pre-Vote Mechanism</a:t>
            </a:r>
          </a:p>
          <a:p>
            <a:r>
              <a:rPr lang="en-IN" dirty="0"/>
              <a:t>Leader Election Priority mechanism</a:t>
            </a:r>
          </a:p>
        </p:txBody>
      </p:sp>
    </p:spTree>
    <p:extLst>
      <p:ext uri="{BB962C8B-B14F-4D97-AF65-F5344CB8AC3E}">
        <p14:creationId xmlns:p14="http://schemas.microsoft.com/office/powerpoint/2010/main" val="378380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47005-4519-A7CB-F6CB-728C1D3E9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D90EC-F291-5E8C-959F-8692471BD6F5}"/>
              </a:ext>
            </a:extLst>
          </p:cNvPr>
          <p:cNvSpPr>
            <a:spLocks noGrp="1"/>
          </p:cNvSpPr>
          <p:nvPr>
            <p:ph type="title"/>
          </p:nvPr>
        </p:nvSpPr>
        <p:spPr/>
        <p:txBody>
          <a:bodyPr/>
          <a:lstStyle/>
          <a:p>
            <a:pPr algn="ctr"/>
            <a:r>
              <a:rPr lang="en-IN" b="1" dirty="0"/>
              <a:t>Pre-Vote Mechanism for Leader Election</a:t>
            </a:r>
          </a:p>
        </p:txBody>
      </p:sp>
      <p:sp>
        <p:nvSpPr>
          <p:cNvPr id="3" name="Content Placeholder 2">
            <a:extLst>
              <a:ext uri="{FF2B5EF4-FFF2-40B4-BE49-F238E27FC236}">
                <a16:creationId xmlns:a16="http://schemas.microsoft.com/office/drawing/2014/main" id="{603875B9-D79F-91C3-904B-E4A8A26E01A4}"/>
              </a:ext>
            </a:extLst>
          </p:cNvPr>
          <p:cNvSpPr>
            <a:spLocks noGrp="1"/>
          </p:cNvSpPr>
          <p:nvPr>
            <p:ph idx="1"/>
          </p:nvPr>
        </p:nvSpPr>
        <p:spPr>
          <a:xfrm>
            <a:off x="838200" y="1825625"/>
            <a:ext cx="10515600" cy="4517302"/>
          </a:xfrm>
        </p:spPr>
        <p:txBody>
          <a:bodyPr>
            <a:normAutofit fontScale="92500" lnSpcReduction="10000"/>
          </a:bodyPr>
          <a:lstStyle/>
          <a:p>
            <a:pPr marL="0" indent="0">
              <a:buNone/>
            </a:pPr>
            <a:r>
              <a:rPr lang="en-US" sz="3200" b="1" dirty="0"/>
              <a:t>How Pre-Vote Helps</a:t>
            </a:r>
          </a:p>
          <a:p>
            <a:pPr marL="0" indent="0">
              <a:buNone/>
            </a:pPr>
            <a:r>
              <a:rPr lang="en-US" b="1" dirty="0"/>
              <a:t>Before Becoming a Candidate:</a:t>
            </a:r>
            <a:br>
              <a:rPr lang="en-US" dirty="0"/>
            </a:br>
            <a:r>
              <a:rPr lang="en-US" dirty="0"/>
              <a:t>Even if a follower hasn’t received heartbeats (and thinks the leader is down), it doesn’t jump straight to an election. Instead, it first asks other nodes, "Have you heard from the leader recently?" (this is the pre-vote request).</a:t>
            </a:r>
          </a:p>
          <a:p>
            <a:pPr marL="0" indent="0">
              <a:buNone/>
            </a:pPr>
            <a:endParaRPr lang="en-US" dirty="0"/>
          </a:p>
          <a:p>
            <a:pPr marL="0" indent="0">
              <a:buNone/>
            </a:pPr>
            <a:r>
              <a:rPr lang="en-US" b="1" dirty="0"/>
              <a:t>Check with Other Followers:</a:t>
            </a:r>
            <a:br>
              <a:rPr lang="en-US" dirty="0"/>
            </a:br>
            <a:r>
              <a:rPr lang="en-US" dirty="0"/>
              <a:t>If most of the other followers are still receiving heartbeats from the leader, they will reject the pre-vote. This means the system won't trigger an unnecessary election. But if most followers also haven’t heard from the leader, they will accept the pre-vote, and then the node will go ahead and start the actual election.</a:t>
            </a:r>
          </a:p>
        </p:txBody>
      </p:sp>
    </p:spTree>
    <p:extLst>
      <p:ext uri="{BB962C8B-B14F-4D97-AF65-F5344CB8AC3E}">
        <p14:creationId xmlns:p14="http://schemas.microsoft.com/office/powerpoint/2010/main" val="283059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38120-CA9C-05EF-F73E-CFCF068F587C}"/>
              </a:ext>
            </a:extLst>
          </p:cNvPr>
          <p:cNvSpPr>
            <a:spLocks noGrp="1"/>
          </p:cNvSpPr>
          <p:nvPr>
            <p:ph idx="1"/>
          </p:nvPr>
        </p:nvSpPr>
        <p:spPr>
          <a:xfrm>
            <a:off x="663539" y="349321"/>
            <a:ext cx="10515600" cy="6349429"/>
          </a:xfrm>
        </p:spPr>
        <p:txBody>
          <a:bodyPr>
            <a:normAutofit fontScale="92500" lnSpcReduction="20000"/>
          </a:bodyPr>
          <a:lstStyle/>
          <a:p>
            <a:pPr marL="0" indent="0">
              <a:buNone/>
            </a:pPr>
            <a:r>
              <a:rPr lang="en-US" b="1" dirty="0"/>
              <a:t>		Real-Life Example of Pre-Vote Mechanism</a:t>
            </a:r>
          </a:p>
          <a:p>
            <a:pPr marL="0" indent="0">
              <a:buNone/>
            </a:pPr>
            <a:endParaRPr lang="en-US" b="1" dirty="0"/>
          </a:p>
          <a:p>
            <a:r>
              <a:rPr lang="en-US" b="1" dirty="0"/>
              <a:t>Scenario</a:t>
            </a:r>
            <a:r>
              <a:rPr lang="en-US" dirty="0"/>
              <a:t>: Consider a distributed system where S1 is the leader and S5 is a follower. Imagine that a temporary network delay occurs, causing S5 to stop receiving heartbeats from S1.</a:t>
            </a:r>
          </a:p>
          <a:p>
            <a:pPr marL="0" indent="0">
              <a:buNone/>
            </a:pPr>
            <a:endParaRPr lang="en-US" dirty="0"/>
          </a:p>
          <a:p>
            <a:r>
              <a:rPr lang="en-US" b="1" dirty="0"/>
              <a:t>Without Pre-Vote</a:t>
            </a:r>
            <a:r>
              <a:rPr lang="en-US" dirty="0"/>
              <a:t>: In this situation, S5 might mistakenly assume that S1 has failed and immediately transition to the candidate state, initiating a leader election. This action could disrupt the system because S1 may still be functioning properly but is simply unable to communicate with S5 due to the network issue. Consequently, multiple nodes could begin the election process simultaneously, leading to wasted resources and potential instability.</a:t>
            </a:r>
          </a:p>
          <a:p>
            <a:pPr marL="0" indent="0">
              <a:buNone/>
            </a:pPr>
            <a:endParaRPr lang="en-US" dirty="0"/>
          </a:p>
          <a:p>
            <a:r>
              <a:rPr lang="en-US" b="1" dirty="0"/>
              <a:t>With Pre-Vote</a:t>
            </a:r>
            <a:r>
              <a:rPr lang="en-US" dirty="0"/>
              <a:t>: Instead, when S5 employs the pre-vote mechanism, it first checks with its peer nodes (S2, S3, and S4) before deciding to become a candidate. During this check, S2, S3, and S4 confirm they are still receiving heartbeats from S1, indicating that the leader is still active and functioning. As a result, they reject S5's request for a pre-vote.</a:t>
            </a:r>
          </a:p>
          <a:p>
            <a:pPr marL="0" indent="0">
              <a:buNone/>
            </a:pPr>
            <a:endParaRPr lang="en-IN" dirty="0"/>
          </a:p>
        </p:txBody>
      </p:sp>
    </p:spTree>
    <p:extLst>
      <p:ext uri="{BB962C8B-B14F-4D97-AF65-F5344CB8AC3E}">
        <p14:creationId xmlns:p14="http://schemas.microsoft.com/office/powerpoint/2010/main" val="25575744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117</TotalTime>
  <Words>1256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CS542 Distributed Systems Raft Consensus Algorithm</vt:lpstr>
      <vt:lpstr>What is Consensus Algorithm?</vt:lpstr>
      <vt:lpstr>Raft Algorithm</vt:lpstr>
      <vt:lpstr>PowerPoint Presentation</vt:lpstr>
      <vt:lpstr>Raft Vs Paxos</vt:lpstr>
      <vt:lpstr>Scope of Improvement in Raft</vt:lpstr>
      <vt:lpstr>Suggested Improvements in Leader election</vt:lpstr>
      <vt:lpstr>Pre-Vote Mechanism for Leader Election</vt:lpstr>
      <vt:lpstr>PowerPoint Presentation</vt:lpstr>
      <vt:lpstr>Leader Election Priority Mechanism for Leader Election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Jaiswal</dc:creator>
  <cp:lastModifiedBy>Anup Kumar</cp:lastModifiedBy>
  <cp:revision>14</cp:revision>
  <dcterms:created xsi:type="dcterms:W3CDTF">2024-10-08T04:30:03Z</dcterms:created>
  <dcterms:modified xsi:type="dcterms:W3CDTF">2024-11-04T17:29:28Z</dcterms:modified>
</cp:coreProperties>
</file>