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84CA-DC15-4886-82C0-EFE0BB08D4F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78B4-600A-4DDB-B07D-DD42AF3345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695" y="115037"/>
            <a:ext cx="9939922" cy="50980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RESEARCH CENTRE IMARAT</a:t>
            </a:r>
            <a:endParaRPr lang="en-IN"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9577"/>
            <a:ext cx="9144000" cy="153163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Project presentation </a:t>
            </a:r>
            <a:endParaRPr lang="en-US" sz="2800" dirty="0"/>
          </a:p>
          <a:p>
            <a:r>
              <a:rPr lang="en-US" dirty="0"/>
              <a:t>on</a:t>
            </a:r>
            <a:endParaRPr lang="en-US" dirty="0"/>
          </a:p>
          <a:p>
            <a:r>
              <a:rPr lang="en-US" sz="3600" dirty="0"/>
              <a:t>Simulation of UAV Swarm</a:t>
            </a:r>
            <a:endParaRPr lang="en-IN" sz="3600" dirty="0"/>
          </a:p>
        </p:txBody>
      </p:sp>
      <p:sp>
        <p:nvSpPr>
          <p:cNvPr id="4" name="Title 1"/>
          <p:cNvSpPr txBox="1"/>
          <p:nvPr/>
        </p:nvSpPr>
        <p:spPr>
          <a:xfrm>
            <a:off x="1524000" y="2082472"/>
            <a:ext cx="9144000" cy="822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lgerian" panose="04020705040A02060702" pitchFamily="82" charset="0"/>
              </a:rPr>
              <a:t>DIRECTORATE OF EMBEDDED AND ARTIFICIAL INTELLIGENCE SYSTEMS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294968" y="4765998"/>
            <a:ext cx="11592232" cy="197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RCI Guide: </a:t>
            </a:r>
            <a:r>
              <a:rPr lang="en-US" sz="2000" dirty="0"/>
              <a:t>Archana Ma’am &amp; Sai Charan Sir</a:t>
            </a:r>
            <a:endParaRPr lang="en-US" sz="2000" dirty="0"/>
          </a:p>
          <a:p>
            <a:r>
              <a:rPr lang="en-US" sz="2000" dirty="0"/>
              <a:t>Anup Kumar Tiwari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College Guide: </a:t>
            </a:r>
            <a:r>
              <a:rPr lang="en-US" sz="2000" dirty="0"/>
              <a:t>Dr. Soumya S.</a:t>
            </a:r>
            <a:endParaRPr lang="en-US" sz="2000" dirty="0"/>
          </a:p>
          <a:p>
            <a:r>
              <a:rPr lang="en-US" sz="2000" dirty="0"/>
              <a:t>Akshaan Gupta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b="1" dirty="0">
                <a:sym typeface="Wingdings" panose="05000000000000000000" pitchFamily="2" charset="2"/>
              </a:rPr>
              <a:t>College Guide: </a:t>
            </a:r>
            <a:r>
              <a:rPr lang="en-US" sz="2000" dirty="0">
                <a:sym typeface="Wingdings" panose="05000000000000000000" pitchFamily="2" charset="2"/>
              </a:rPr>
              <a:t>Dr. MM Kuber</a:t>
            </a:r>
            <a:endParaRPr lang="en-US" sz="2000" dirty="0"/>
          </a:p>
          <a:p>
            <a:r>
              <a:rPr lang="en-US" sz="2000" dirty="0"/>
              <a:t>Asuwin.J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b="1" dirty="0">
                <a:sym typeface="Wingdings" panose="05000000000000000000" pitchFamily="2" charset="2"/>
              </a:rPr>
              <a:t>College Guide: </a:t>
            </a:r>
            <a:r>
              <a:rPr lang="en-US" sz="2000" dirty="0">
                <a:sym typeface="Wingdings" panose="05000000000000000000" pitchFamily="2" charset="2"/>
              </a:rPr>
              <a:t>Dr. MM Kuber</a:t>
            </a:r>
            <a:endParaRPr lang="en-IN" sz="2000" dirty="0"/>
          </a:p>
        </p:txBody>
      </p:sp>
      <p:pic>
        <p:nvPicPr>
          <p:cNvPr id="1026" name="Picture 2" descr="Research Centre Imarat (RCI)•DRDO | LinkedI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10" y="62484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26" y="212725"/>
            <a:ext cx="9974334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15382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Challenges faced by UAV swarm in a complex environments:</a:t>
            </a:r>
            <a:endParaRPr lang="en-US" sz="3200" dirty="0"/>
          </a:p>
          <a:p>
            <a:pPr lvl="1"/>
            <a:r>
              <a:rPr lang="en-IN" sz="2800" dirty="0"/>
              <a:t>Dense Obstacles</a:t>
            </a:r>
            <a:endParaRPr lang="en-IN" sz="2800" dirty="0"/>
          </a:p>
          <a:p>
            <a:pPr lvl="1"/>
            <a:r>
              <a:rPr lang="en-IN" sz="2800" dirty="0"/>
              <a:t>Dynamic Conditions</a:t>
            </a:r>
            <a:endParaRPr lang="en-IN" sz="2800" dirty="0"/>
          </a:p>
          <a:p>
            <a:pPr lvl="1"/>
            <a:r>
              <a:rPr lang="en-IN" sz="2800" dirty="0"/>
              <a:t>Limited communications</a:t>
            </a:r>
            <a:endParaRPr lang="en-IN" sz="2800" dirty="0"/>
          </a:p>
          <a:p>
            <a:pPr lvl="1"/>
            <a:r>
              <a:rPr lang="en-IN" sz="2800" dirty="0"/>
              <a:t>Need for robustness, scalable and autonomous coordination.</a:t>
            </a:r>
            <a:endParaRPr lang="en-IN" sz="2800" dirty="0"/>
          </a:p>
          <a:p>
            <a:pPr marL="457200" lvl="1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3200" dirty="0"/>
              <a:t>Need for simulation:</a:t>
            </a:r>
            <a:endParaRPr lang="en-IN" sz="3200" dirty="0"/>
          </a:p>
          <a:p>
            <a:pPr lvl="1"/>
            <a:r>
              <a:rPr lang="en-IN" sz="2800" dirty="0"/>
              <a:t>Safe, repeatable testing of swarm algorithms over a complex settings</a:t>
            </a:r>
            <a:endParaRPr lang="en-IN" sz="2800" dirty="0"/>
          </a:p>
          <a:p>
            <a:pPr marL="0" indent="0">
              <a:buNone/>
            </a:pP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24" y="136525"/>
            <a:ext cx="9926156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88"/>
            <a:ext cx="10515600" cy="4351338"/>
          </a:xfrm>
        </p:spPr>
        <p:txBody>
          <a:bodyPr/>
          <a:lstStyle/>
          <a:p>
            <a:r>
              <a:rPr lang="en-US" dirty="0"/>
              <a:t>Developing a simulation of swarm using Colosseum and simulating on an environment using Unreal Engine.</a:t>
            </a:r>
            <a:endParaRPr lang="en-US" dirty="0"/>
          </a:p>
          <a:p>
            <a:r>
              <a:rPr lang="en-US" dirty="0"/>
              <a:t>Implementing and testing Swarm algorithms that addresses main features including:</a:t>
            </a:r>
            <a:endParaRPr lang="en-US" dirty="0"/>
          </a:p>
          <a:p>
            <a:pPr lvl="5"/>
            <a:r>
              <a:rPr lang="en-IN" sz="2800" dirty="0"/>
              <a:t>Formation Control</a:t>
            </a:r>
            <a:endParaRPr lang="en-IN" sz="2800" dirty="0"/>
          </a:p>
          <a:p>
            <a:pPr lvl="5"/>
            <a:r>
              <a:rPr lang="en-IN" sz="2800" dirty="0"/>
              <a:t>Path planning</a:t>
            </a:r>
            <a:endParaRPr lang="en-IN" sz="2800" dirty="0"/>
          </a:p>
          <a:p>
            <a:pPr lvl="5"/>
            <a:r>
              <a:rPr lang="en-IN" sz="2800" dirty="0"/>
              <a:t>Obstacle Avoidance</a:t>
            </a:r>
            <a:endParaRPr lang="en-IN" sz="2800" dirty="0"/>
          </a:p>
          <a:p>
            <a:pPr lvl="5"/>
            <a:r>
              <a:rPr lang="en-IN" sz="2800" dirty="0"/>
              <a:t>Task allocation </a:t>
            </a:r>
            <a:endParaRPr lang="en-IN" sz="2800" dirty="0"/>
          </a:p>
          <a:p>
            <a:pPr lvl="5"/>
            <a:r>
              <a:rPr lang="en-IN" sz="2800" dirty="0"/>
              <a:t>Effective navigation</a:t>
            </a:r>
            <a:endParaRPr lang="en-IN" sz="2800" dirty="0"/>
          </a:p>
          <a:p>
            <a:pPr marL="0" indent="0">
              <a:buNone/>
            </a:pPr>
            <a:endParaRPr lang="en-IN" sz="3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136525"/>
            <a:ext cx="10515600" cy="945515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05840"/>
          <a:ext cx="1219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92"/>
                <a:gridCol w="3710608"/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Authors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 of Publication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1.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Formation Control for Multiple Unmanned Aerial Vehicles in Constrained Space using Modified Artificial Potential Field.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Hang Yin, 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Lea L. Cam, 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Utpal Roy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Proposed artificial potential field for formation control. 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2.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Proximal Policy Optimization Method in UAV swarm formation Control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Ning Yu,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Feng Juan,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Hongwei Zhao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2024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Used Reinforcement Learning for adaptive swarm </a:t>
                      </a:r>
                      <a:r>
                        <a:rPr lang="en-US" sz="2000" dirty="0" err="1"/>
                        <a:t>behaviour</a:t>
                      </a:r>
                      <a:r>
                        <a:rPr lang="en-US" sz="2000" dirty="0"/>
                        <a:t>.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3.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Swarm of Micro Flying Robots in the Wild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Xin Zhou,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Xiangyong</a:t>
                      </a:r>
                      <a:r>
                        <a:rPr lang="en-US" sz="2000" dirty="0"/>
                        <a:t> Wen,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Zhepei</a:t>
                      </a:r>
                      <a:r>
                        <a:rPr lang="en-US" sz="2000" dirty="0"/>
                        <a:t> Wang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2022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Demonstrated real-world UAV swarm navigation in forests using decentralized control in a complex environment.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on Matplotlib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66" y="2445334"/>
            <a:ext cx="2285641" cy="2861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" y="2363377"/>
            <a:ext cx="2200460" cy="2861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60" y="2401036"/>
            <a:ext cx="2454132" cy="2905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5334"/>
            <a:ext cx="2395138" cy="28610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Equations used in Python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6053"/>
            <a:ext cx="10515600" cy="3490821"/>
          </a:xfrm>
        </p:spPr>
        <p:txBody>
          <a:bodyPr>
            <a:normAutofit/>
          </a:bodyPr>
          <a:lstStyle/>
          <a:p>
            <a:r>
              <a:rPr lang="en-IN" sz="2000" dirty="0"/>
              <a:t>pos_obs += </a:t>
            </a:r>
            <a:r>
              <a:rPr lang="en-IN" sz="2000" dirty="0" err="1"/>
              <a:t>vel_obs</a:t>
            </a:r>
            <a:r>
              <a:rPr lang="en-IN" sz="2000" dirty="0"/>
              <a:t> ;  </a:t>
            </a:r>
            <a:r>
              <a:rPr lang="en-IN" sz="2000" dirty="0" err="1"/>
              <a:t>vel_obs</a:t>
            </a:r>
            <a:r>
              <a:rPr lang="en-IN" sz="2000" dirty="0"/>
              <a:t>[(pos_obs &lt; min) | (pos_obs &gt; max)] *= -1     # Obstacles move &amp; bounce</a:t>
            </a:r>
            <a:endParaRPr lang="en-IN" sz="2000" dirty="0"/>
          </a:p>
          <a:p>
            <a:r>
              <a:rPr lang="pt-BR" sz="2000" dirty="0"/>
              <a:t>perp_dir = [-goal_dir_y, goal_dir_x, 0] / ||...||     # Perpendicular direction</a:t>
            </a:r>
            <a:endParaRPr lang="pt-BR" sz="2000" dirty="0"/>
          </a:p>
          <a:p>
            <a:r>
              <a:rPr lang="pt-BR" sz="2000" dirty="0"/>
              <a:t>line_pos[i] = center + perp_dir*(i-(n-1)/2)*spacing     # Line formation</a:t>
            </a:r>
            <a:endParaRPr lang="en-IN" sz="2000" dirty="0"/>
          </a:p>
          <a:p>
            <a:r>
              <a:rPr lang="en-IN" sz="2000" dirty="0" err="1"/>
              <a:t>pos_drn</a:t>
            </a:r>
            <a:r>
              <a:rPr lang="en-IN" sz="2000" dirty="0"/>
              <a:t> += (</a:t>
            </a:r>
            <a:r>
              <a:rPr lang="en-IN" sz="2000" dirty="0" err="1"/>
              <a:t>target_pos</a:t>
            </a:r>
            <a:r>
              <a:rPr lang="en-IN" sz="2000" dirty="0"/>
              <a:t> - </a:t>
            </a:r>
            <a:r>
              <a:rPr lang="en-IN" sz="2000" dirty="0" err="1"/>
              <a:t>pos_drn</a:t>
            </a:r>
            <a:r>
              <a:rPr lang="en-IN" sz="2000" dirty="0"/>
              <a:t>) / norm(</a:t>
            </a:r>
            <a:r>
              <a:rPr lang="en-IN" sz="2000" dirty="0" err="1"/>
              <a:t>target_pos</a:t>
            </a:r>
            <a:r>
              <a:rPr lang="en-IN" sz="2000" dirty="0"/>
              <a:t> - </a:t>
            </a:r>
            <a:r>
              <a:rPr lang="en-IN" sz="2000" dirty="0" err="1"/>
              <a:t>pos_drn</a:t>
            </a:r>
            <a:r>
              <a:rPr lang="en-IN" sz="2000" dirty="0"/>
              <a:t>) * speed     # Move toward target</a:t>
            </a:r>
            <a:endParaRPr lang="en-IN" sz="2000" dirty="0"/>
          </a:p>
          <a:p>
            <a:r>
              <a:rPr lang="en-IN" sz="2000" dirty="0" err="1"/>
              <a:t>target_pos</a:t>
            </a:r>
            <a:r>
              <a:rPr lang="en-IN" sz="2000" dirty="0"/>
              <a:t> = goal + R * [cos(angle + </a:t>
            </a:r>
            <a:r>
              <a:rPr lang="en-IN" sz="2000" dirty="0" err="1"/>
              <a:t>i</a:t>
            </a:r>
            <a:r>
              <a:rPr lang="en-IN" sz="2000" dirty="0"/>
              <a:t>*</a:t>
            </a:r>
            <a:r>
              <a:rPr lang="el-GR" sz="2000" dirty="0"/>
              <a:t>Δθ), </a:t>
            </a:r>
            <a:r>
              <a:rPr lang="en-IN" sz="2000" dirty="0"/>
              <a:t>sin(angle + </a:t>
            </a:r>
            <a:r>
              <a:rPr lang="en-IN" sz="2000" dirty="0" err="1"/>
              <a:t>i</a:t>
            </a:r>
            <a:r>
              <a:rPr lang="en-IN" sz="2000" dirty="0"/>
              <a:t>*</a:t>
            </a:r>
            <a:r>
              <a:rPr lang="el-GR" sz="2000" dirty="0"/>
              <a:t>Δθ), </a:t>
            </a:r>
            <a:r>
              <a:rPr lang="en-IN" sz="2000" dirty="0"/>
              <a:t>h]      # Circle formation target</a:t>
            </a:r>
            <a:endParaRPr lang="en-IN" sz="2000" dirty="0"/>
          </a:p>
          <a:p>
            <a:r>
              <a:rPr lang="en-IN" sz="2000" dirty="0"/>
              <a:t>angle += </a:t>
            </a:r>
            <a:r>
              <a:rPr lang="el-GR" sz="2000" dirty="0"/>
              <a:t>ω       # </a:t>
            </a:r>
            <a:r>
              <a:rPr lang="en-IN" sz="2000" dirty="0"/>
              <a:t>Rotate circle over time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Report: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811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Initially, the project simulated a swarm of five UAVs navigating via the shortest line path to the goal in an obstacle-free environment. The algorithm was later enhanced to include obstacle avoidance, straight-line formation, circular swarm formation, and rotation around the goal point. The UAVs now operate under a decentralized control system for improved coordination and robustness.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895" y="2663190"/>
            <a:ext cx="3375025" cy="152971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IN" altLang="en-US" sz="6600">
                <a:solidFill>
                  <a:srgbClr val="FFC000"/>
                </a:solidFill>
              </a:rPr>
              <a:t>Thank You</a:t>
            </a:r>
            <a:endParaRPr lang="en-IN" altLang="en-US" sz="66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2420</Words>
  <Application>WPS Presentation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Algerian</vt:lpstr>
      <vt:lpstr>Calibri</vt:lpstr>
      <vt:lpstr>Microsoft YaHei</vt:lpstr>
      <vt:lpstr>Arial Unicode MS</vt:lpstr>
      <vt:lpstr>Calibri Light</vt:lpstr>
      <vt:lpstr>Office Theme</vt:lpstr>
      <vt:lpstr>RESEARCH CENTRE IMARAT</vt:lpstr>
      <vt:lpstr>Problem Statement</vt:lpstr>
      <vt:lpstr>Objectives</vt:lpstr>
      <vt:lpstr>Literature Survey</vt:lpstr>
      <vt:lpstr>Simulation on Matplotlib</vt:lpstr>
      <vt:lpstr> Equations used in Python code</vt:lpstr>
      <vt:lpstr>Progress Report: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Asuwin J</dc:creator>
  <cp:lastModifiedBy>Tech 4 Robotics</cp:lastModifiedBy>
  <cp:revision>13</cp:revision>
  <dcterms:created xsi:type="dcterms:W3CDTF">2025-07-25T11:02:00Z</dcterms:created>
  <dcterms:modified xsi:type="dcterms:W3CDTF">2025-08-13T21:20:23Z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43550A386279412F916919362949B118_12</vt:lpwstr>
  </property>
  <property fmtid="{D5CDD505-2E9C-101B-9397-08002B2CF9AE}" pid="3" name="KSOProductBuildVer">
    <vt:lpwstr>1033-12.2.0.22222</vt:lpwstr>
  </property>
</Properties>
</file>