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59" r:id="rId5"/>
    <p:sldId id="258" r:id="rId6"/>
    <p:sldId id="260" r:id="rId7"/>
    <p:sldId id="261" r:id="rId8"/>
    <p:sldId id="262" r:id="rId9"/>
    <p:sldId id="263" r:id="rId10"/>
    <p:sldId id="279" r:id="rId11"/>
    <p:sldId id="265" r:id="rId12"/>
    <p:sldId id="267" r:id="rId13"/>
    <p:sldId id="272" r:id="rId14"/>
    <p:sldId id="277" r:id="rId15"/>
    <p:sldId id="273" r:id="rId16"/>
    <p:sldId id="276" r:id="rId17"/>
    <p:sldId id="278" r:id="rId18"/>
    <p:sldId id="268" r:id="rId19"/>
    <p:sldId id="269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2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3380568"/>
        <c:axId val="2119340648"/>
      </c:barChart>
      <c:catAx>
        <c:axId val="-2133380568"/>
        <c:scaling>
          <c:orientation val="minMax"/>
        </c:scaling>
        <c:delete val="0"/>
        <c:axPos val="l"/>
        <c:majorTickMark val="out"/>
        <c:minorTickMark val="none"/>
        <c:tickLblPos val="nextTo"/>
        <c:crossAx val="2119340648"/>
        <c:crosses val="autoZero"/>
        <c:auto val="1"/>
        <c:lblAlgn val="ctr"/>
        <c:lblOffset val="100"/>
        <c:noMultiLvlLbl val="0"/>
      </c:catAx>
      <c:valAx>
        <c:axId val="211934064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33380568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F04C-D168-A84A-8E46-33E1978B7ECB}" type="datetimeFigureOut">
              <a:rPr lang="en-US" smtClean="0"/>
              <a:pPr/>
              <a:t>7/28/13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FC4B-5F7F-5F4C-A5F3-8702508ECB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F04C-D168-A84A-8E46-33E1978B7ECB}" type="datetimeFigureOut">
              <a:rPr lang="en-US" smtClean="0"/>
              <a:pPr/>
              <a:t>7/28/13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FC4B-5F7F-5F4C-A5F3-8702508ECB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6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F04C-D168-A84A-8E46-33E1978B7ECB}" type="datetimeFigureOut">
              <a:rPr lang="en-US" smtClean="0"/>
              <a:pPr/>
              <a:t>7/28/13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FC4B-5F7F-5F4C-A5F3-8702508ECB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6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F04C-D168-A84A-8E46-33E1978B7ECB}" type="datetimeFigureOut">
              <a:rPr lang="en-US" smtClean="0"/>
              <a:pPr/>
              <a:t>7/28/13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FC4B-5F7F-5F4C-A5F3-8702508ECB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4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F04C-D168-A84A-8E46-33E1978B7ECB}" type="datetimeFigureOut">
              <a:rPr lang="en-US" smtClean="0"/>
              <a:pPr/>
              <a:t>7/28/13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FC4B-5F7F-5F4C-A5F3-8702508ECB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3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F04C-D168-A84A-8E46-33E1978B7ECB}" type="datetimeFigureOut">
              <a:rPr lang="en-US" smtClean="0"/>
              <a:pPr/>
              <a:t>7/28/13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FC4B-5F7F-5F4C-A5F3-8702508ECB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7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F04C-D168-A84A-8E46-33E1978B7ECB}" type="datetimeFigureOut">
              <a:rPr lang="en-US" smtClean="0"/>
              <a:pPr/>
              <a:t>7/28/13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FC4B-5F7F-5F4C-A5F3-8702508ECB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7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F04C-D168-A84A-8E46-33E1978B7ECB}" type="datetimeFigureOut">
              <a:rPr lang="en-US" smtClean="0"/>
              <a:pPr/>
              <a:t>7/28/13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FC4B-5F7F-5F4C-A5F3-8702508ECB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6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F04C-D168-A84A-8E46-33E1978B7ECB}" type="datetimeFigureOut">
              <a:rPr lang="en-US" smtClean="0"/>
              <a:pPr/>
              <a:t>7/28/13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FC4B-5F7F-5F4C-A5F3-8702508ECB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2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F04C-D168-A84A-8E46-33E1978B7ECB}" type="datetimeFigureOut">
              <a:rPr lang="en-US" smtClean="0"/>
              <a:pPr/>
              <a:t>7/28/13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FC4B-5F7F-5F4C-A5F3-8702508ECB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3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F04C-D168-A84A-8E46-33E1978B7ECB}" type="datetimeFigureOut">
              <a:rPr lang="en-US" smtClean="0"/>
              <a:pPr/>
              <a:t>7/28/13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FC4B-5F7F-5F4C-A5F3-8702508ECB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3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8F04C-D168-A84A-8E46-33E1978B7ECB}" type="datetimeFigureOut">
              <a:rPr lang="en-US" smtClean="0"/>
              <a:pPr/>
              <a:t>7/28/13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DFC4B-5F7F-5F4C-A5F3-8702508ECB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0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chart" Target="../charts/chart1.xml"/><Relationship Id="rId6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ora.com/" TargetMode="External"/><Relationship Id="rId4" Type="http://schemas.openxmlformats.org/officeDocument/2006/relationships/hyperlink" Target="http://itp.nyu.edu/~sd107/diyhealth2012/wp-content/uploads/2012/09/Fogg-2009-Creating-persuasive-technologies-an-eight-step-design-process.pdf" TargetMode="External"/><Relationship Id="rId5" Type="http://schemas.openxmlformats.org/officeDocument/2006/relationships/hyperlink" Target="http://link.springer.com/chapter/10.1007/978-3-540-68504-3_3" TargetMode="External"/><Relationship Id="rId6" Type="http://schemas.openxmlformats.org/officeDocument/2006/relationships/hyperlink" Target="http://moz.com/blog/tracking-the-roi-of-social-media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esearchgate.net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IntelliQuorum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(Social Network for Researchers)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By </a:t>
            </a:r>
            <a:endParaRPr lang="en-US" dirty="0"/>
          </a:p>
          <a:p>
            <a:r>
              <a:rPr lang="en-US" dirty="0" err="1" smtClean="0"/>
              <a:t>Anup</a:t>
            </a:r>
            <a:r>
              <a:rPr lang="en-US" dirty="0" smtClean="0"/>
              <a:t> </a:t>
            </a:r>
            <a:r>
              <a:rPr lang="en-US" dirty="0" err="1" smtClean="0"/>
              <a:t>Patil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        Poonam Bhide </a:t>
            </a:r>
            <a:endParaRPr lang="en-US" dirty="0" smtClean="0"/>
          </a:p>
          <a:p>
            <a:r>
              <a:rPr lang="en-US" dirty="0" smtClean="0"/>
              <a:t>College of Computer and Information </a:t>
            </a:r>
            <a:r>
              <a:rPr lang="en-US" dirty="0" smtClean="0"/>
              <a:t>Science</a:t>
            </a:r>
          </a:p>
          <a:p>
            <a:r>
              <a:rPr lang="en-US" dirty="0" smtClean="0"/>
              <a:t>Northeastern University</a:t>
            </a:r>
          </a:p>
          <a:p>
            <a:r>
              <a:rPr lang="en-US" dirty="0" smtClean="0"/>
              <a:t>Summer 2013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78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and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Show </a:t>
            </a:r>
            <a:r>
              <a:rPr lang="en-US" dirty="0"/>
              <a:t>all publications under topic Computer </a:t>
            </a:r>
            <a:r>
              <a:rPr lang="en-US" dirty="0" smtClean="0"/>
              <a:t>Science</a:t>
            </a:r>
          </a:p>
          <a:p>
            <a:r>
              <a:rPr lang="en-US" dirty="0"/>
              <a:t>Researchers with their total number of </a:t>
            </a:r>
            <a:r>
              <a:rPr lang="en-US" dirty="0" smtClean="0"/>
              <a:t>publications</a:t>
            </a:r>
          </a:p>
          <a:p>
            <a:r>
              <a:rPr lang="en-US" dirty="0"/>
              <a:t>Find number of citations of publications by author with </a:t>
            </a:r>
            <a:r>
              <a:rPr lang="en-US" dirty="0" smtClean="0"/>
              <a:t>given id.</a:t>
            </a:r>
          </a:p>
          <a:p>
            <a:r>
              <a:rPr lang="en-US" dirty="0"/>
              <a:t>Find number of citations for </a:t>
            </a:r>
            <a:r>
              <a:rPr lang="en-US" dirty="0" smtClean="0"/>
              <a:t>researchers.</a:t>
            </a:r>
          </a:p>
          <a:p>
            <a:r>
              <a:rPr lang="en-US" dirty="0"/>
              <a:t>Researcher score for a given  researcher</a:t>
            </a:r>
            <a:r>
              <a:rPr lang="en-US" dirty="0" smtClean="0"/>
              <a:t>.</a:t>
            </a:r>
          </a:p>
          <a:p>
            <a:r>
              <a:rPr lang="en-US" dirty="0"/>
              <a:t>Find publications under "Physics" and display the result university wise</a:t>
            </a:r>
            <a:r>
              <a:rPr lang="en-US" dirty="0" smtClean="0"/>
              <a:t>.</a:t>
            </a:r>
          </a:p>
          <a:p>
            <a:r>
              <a:rPr lang="en-US" dirty="0"/>
              <a:t> Find the followers of authors whose publication has maximum citations for a subtopic "</a:t>
            </a:r>
            <a:r>
              <a:rPr lang="en-US" dirty="0" smtClean="0"/>
              <a:t>Systems”</a:t>
            </a:r>
          </a:p>
          <a:p>
            <a:r>
              <a:rPr lang="en-US" dirty="0" smtClean="0"/>
              <a:t>Find </a:t>
            </a:r>
            <a:r>
              <a:rPr lang="en-US" dirty="0"/>
              <a:t>references to publications</a:t>
            </a:r>
            <a:endParaRPr lang="en-US" dirty="0" smtClean="0"/>
          </a:p>
          <a:p>
            <a:r>
              <a:rPr lang="en-US" dirty="0">
                <a:solidFill>
                  <a:schemeClr val="tx2"/>
                </a:solidFill>
              </a:rPr>
              <a:t>Profile views daily/weekly/monthly for a particular </a:t>
            </a:r>
            <a:r>
              <a:rPr lang="en-US" dirty="0" smtClean="0">
                <a:solidFill>
                  <a:schemeClr val="tx2"/>
                </a:solidFill>
              </a:rPr>
              <a:t>researcher</a:t>
            </a:r>
          </a:p>
          <a:p>
            <a:r>
              <a:rPr lang="en-US" sz="3100" dirty="0" smtClean="0">
                <a:solidFill>
                  <a:schemeClr val="tx2"/>
                </a:solidFill>
              </a:rPr>
              <a:t>Researcher </a:t>
            </a:r>
            <a:r>
              <a:rPr lang="en-US" sz="3100" dirty="0">
                <a:solidFill>
                  <a:schemeClr val="tx2"/>
                </a:solidFill>
              </a:rPr>
              <a:t>score for a given  </a:t>
            </a:r>
            <a:r>
              <a:rPr lang="en-US" sz="3100" dirty="0" smtClean="0">
                <a:solidFill>
                  <a:schemeClr val="tx2"/>
                </a:solidFill>
              </a:rPr>
              <a:t>researcher</a:t>
            </a:r>
          </a:p>
          <a:p>
            <a:r>
              <a:rPr lang="en-US" sz="3100" dirty="0">
                <a:solidFill>
                  <a:schemeClr val="tx2"/>
                </a:solidFill>
              </a:rPr>
              <a:t>Find all questions and answers posted under "Database management" </a:t>
            </a:r>
            <a:r>
              <a:rPr lang="en-US" sz="3100" dirty="0" err="1">
                <a:solidFill>
                  <a:schemeClr val="tx2"/>
                </a:solidFill>
              </a:rPr>
              <a:t>sub_topic</a:t>
            </a:r>
            <a:endParaRPr lang="en-US" sz="3100" dirty="0">
              <a:solidFill>
                <a:schemeClr val="tx2"/>
              </a:solidFill>
            </a:endParaRPr>
          </a:p>
          <a:p>
            <a:endParaRPr lang="en-US" sz="3100" dirty="0" smtClean="0">
              <a:solidFill>
                <a:schemeClr val="tx2"/>
              </a:solidFill>
            </a:endParaRPr>
          </a:p>
          <a:p>
            <a:endParaRPr lang="en-US" sz="3100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81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dirty="0">
                <a:solidFill>
                  <a:srgbClr val="558ED5"/>
                </a:solidFill>
              </a:rPr>
              <a:t>1. Researcher score for a given  researcher: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971757"/>
              </p:ext>
            </p:extLst>
          </p:nvPr>
        </p:nvGraphicFramePr>
        <p:xfrm>
          <a:off x="1033389" y="2429953"/>
          <a:ext cx="6646125" cy="230216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97176"/>
                <a:gridCol w="3923935"/>
                <a:gridCol w="1725014"/>
              </a:tblGrid>
              <a:tr h="536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WEIGHTAGE</a:t>
                      </a:r>
                      <a:endParaRPr lang="en-US" dirty="0"/>
                    </a:p>
                  </a:txBody>
                  <a:tcPr/>
                </a:tc>
              </a:tr>
              <a:tr h="4413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dirty="0" smtClean="0"/>
                        <a:t>citations for publication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  <a:tr h="4413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publications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  <a:tr h="4413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Contribution to answers and questions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4413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Number of 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33389" y="5202833"/>
            <a:ext cx="69141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Researcher Score RS based on Parameters P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and W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is given by :</a:t>
            </a:r>
          </a:p>
          <a:p>
            <a:pPr algn="ctr"/>
            <a:r>
              <a:rPr lang="en-US" sz="2400" b="1" dirty="0" smtClean="0"/>
              <a:t>RS = </a:t>
            </a:r>
            <a:r>
              <a:rPr lang="en-US" sz="2400" b="1" dirty="0" err="1"/>
              <a:t>Σ</a:t>
            </a:r>
            <a:r>
              <a:rPr lang="en-US" sz="2400" b="1" dirty="0"/>
              <a:t> </a:t>
            </a:r>
            <a:r>
              <a:rPr lang="en-US" sz="2400" b="1" dirty="0" smtClean="0"/>
              <a:t>P</a:t>
            </a:r>
            <a:r>
              <a:rPr lang="en-US" sz="2400" b="1" baseline="-25000" dirty="0" smtClean="0"/>
              <a:t>i</a:t>
            </a:r>
            <a:r>
              <a:rPr lang="en-US" sz="2400" b="1" dirty="0" smtClean="0"/>
              <a:t>*W</a:t>
            </a:r>
            <a:r>
              <a:rPr lang="en-US" sz="2400" b="1" baseline="-25000" dirty="0" smtClean="0"/>
              <a:t>i </a:t>
            </a:r>
            <a:r>
              <a:rPr lang="en-US" sz="2400" b="1" dirty="0"/>
              <a:t> </a:t>
            </a:r>
            <a:r>
              <a:rPr lang="en-US" sz="1600" b="1" dirty="0" smtClean="0"/>
              <a:t>where 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= 1 to 4</a:t>
            </a:r>
          </a:p>
        </p:txBody>
      </p:sp>
    </p:spTree>
    <p:extLst>
      <p:ext uri="{BB962C8B-B14F-4D97-AF65-F5344CB8AC3E}">
        <p14:creationId xmlns:p14="http://schemas.microsoft.com/office/powerpoint/2010/main" val="1714078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Researcher Score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>
                <a:solidFill>
                  <a:srgbClr val="3366FF"/>
                </a:solidFill>
              </a:rPr>
              <a:t>Query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3-07-28 at 10.25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4000"/>
            <a:ext cx="9144000" cy="1262095"/>
          </a:xfrm>
          <a:prstGeom prst="rect">
            <a:avLst/>
          </a:prstGeom>
        </p:spPr>
      </p:pic>
      <p:pic>
        <p:nvPicPr>
          <p:cNvPr id="5" name="Picture 4" descr="1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88" y="1417638"/>
            <a:ext cx="1205825" cy="12359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" y="0"/>
            <a:ext cx="9144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70000" lnSpcReduction="20000"/>
          </a:bodyPr>
          <a:lstStyle/>
          <a:p>
            <a:r>
              <a:rPr lang="en-US" b="1" dirty="0"/>
              <a:t>with </a:t>
            </a:r>
            <a:r>
              <a:rPr lang="en-US" b="1" dirty="0" err="1"/>
              <a:t>all_publications_by_author</a:t>
            </a:r>
            <a:r>
              <a:rPr lang="en-US" b="1" dirty="0"/>
              <a:t> </a:t>
            </a:r>
            <a:r>
              <a:rPr lang="en-US" b="1" dirty="0" smtClean="0"/>
              <a:t>as</a:t>
            </a:r>
            <a:endParaRPr lang="en-US" b="1" dirty="0"/>
          </a:p>
          <a:p>
            <a:r>
              <a:rPr lang="en-US" dirty="0"/>
              <a:t>(select </a:t>
            </a:r>
            <a:r>
              <a:rPr lang="en-US" dirty="0" err="1"/>
              <a:t>rpub.publications_publicationid</a:t>
            </a:r>
            <a:r>
              <a:rPr lang="en-US" dirty="0"/>
              <a:t> as </a:t>
            </a:r>
            <a:r>
              <a:rPr lang="en-US" dirty="0" err="1"/>
              <a:t>publicationid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r.researcherid</a:t>
            </a:r>
            <a:r>
              <a:rPr lang="en-US" dirty="0"/>
              <a:t> as </a:t>
            </a:r>
            <a:r>
              <a:rPr lang="en-US" dirty="0" err="1"/>
              <a:t>researcher_id</a:t>
            </a:r>
            <a:r>
              <a:rPr lang="en-US" dirty="0"/>
              <a:t> </a:t>
            </a:r>
          </a:p>
          <a:p>
            <a:r>
              <a:rPr lang="en-US" dirty="0"/>
              <a:t>        from researcher r </a:t>
            </a:r>
          </a:p>
          <a:p>
            <a:r>
              <a:rPr lang="en-US" dirty="0"/>
              <a:t>        join </a:t>
            </a:r>
            <a:r>
              <a:rPr lang="en-US" dirty="0" err="1"/>
              <a:t>researcher_has_publications</a:t>
            </a:r>
            <a:r>
              <a:rPr lang="en-US" dirty="0"/>
              <a:t> </a:t>
            </a:r>
            <a:r>
              <a:rPr lang="en-US" dirty="0" err="1"/>
              <a:t>rpub</a:t>
            </a:r>
            <a:r>
              <a:rPr lang="en-US" dirty="0"/>
              <a:t> on </a:t>
            </a:r>
            <a:r>
              <a:rPr lang="en-US" dirty="0" err="1"/>
              <a:t>rpub.researcher_researcherid</a:t>
            </a:r>
            <a:r>
              <a:rPr lang="en-US" dirty="0"/>
              <a:t>=</a:t>
            </a:r>
            <a:r>
              <a:rPr lang="en-US" dirty="0" err="1"/>
              <a:t>r.researcherid</a:t>
            </a:r>
            <a:endParaRPr lang="en-US" dirty="0"/>
          </a:p>
          <a:p>
            <a:r>
              <a:rPr lang="en-US" dirty="0"/>
              <a:t>        where </a:t>
            </a:r>
            <a:r>
              <a:rPr lang="en-US" dirty="0" err="1"/>
              <a:t>r.researcherid</a:t>
            </a:r>
            <a:r>
              <a:rPr lang="en-US" dirty="0"/>
              <a:t> = </a:t>
            </a:r>
            <a:r>
              <a:rPr lang="en-US" dirty="0" smtClean="0"/>
              <a:t>921)</a:t>
            </a:r>
            <a:r>
              <a:rPr lang="en-US" dirty="0"/>
              <a:t>,</a:t>
            </a:r>
          </a:p>
          <a:p>
            <a:r>
              <a:rPr lang="en-US" dirty="0" err="1"/>
              <a:t>cited_by</a:t>
            </a:r>
            <a:r>
              <a:rPr lang="en-US" dirty="0"/>
              <a:t> as</a:t>
            </a:r>
          </a:p>
          <a:p>
            <a:r>
              <a:rPr lang="en-US" dirty="0"/>
              <a:t>(select </a:t>
            </a:r>
            <a:r>
              <a:rPr lang="en-US" dirty="0" err="1"/>
              <a:t>pp.publications_publicationid</a:t>
            </a:r>
            <a:r>
              <a:rPr lang="en-US" dirty="0"/>
              <a:t> as </a:t>
            </a:r>
            <a:r>
              <a:rPr lang="en-US" dirty="0" err="1"/>
              <a:t>pubids,allp.researcher_id</a:t>
            </a:r>
            <a:r>
              <a:rPr lang="en-US" dirty="0"/>
              <a:t>  from </a:t>
            </a:r>
            <a:r>
              <a:rPr lang="en-US" dirty="0" err="1"/>
              <a:t>publications_has_reference_to_publications</a:t>
            </a:r>
            <a:r>
              <a:rPr lang="en-US" dirty="0"/>
              <a:t> </a:t>
            </a:r>
            <a:r>
              <a:rPr lang="en-US" dirty="0" err="1"/>
              <a:t>pp</a:t>
            </a:r>
            <a:endParaRPr lang="en-US" dirty="0"/>
          </a:p>
          <a:p>
            <a:r>
              <a:rPr lang="en-US" dirty="0"/>
              <a:t> join </a:t>
            </a:r>
            <a:r>
              <a:rPr lang="en-US" dirty="0" err="1"/>
              <a:t>all_publications_by_author</a:t>
            </a:r>
            <a:r>
              <a:rPr lang="en-US" dirty="0"/>
              <a:t> </a:t>
            </a:r>
            <a:r>
              <a:rPr lang="en-US" dirty="0" err="1"/>
              <a:t>allp</a:t>
            </a:r>
            <a:r>
              <a:rPr lang="en-US" dirty="0"/>
              <a:t> on </a:t>
            </a:r>
            <a:r>
              <a:rPr lang="en-US" dirty="0" err="1"/>
              <a:t>pp.publications_referencepublicationid</a:t>
            </a:r>
            <a:r>
              <a:rPr lang="en-US" dirty="0"/>
              <a:t>=</a:t>
            </a:r>
            <a:r>
              <a:rPr lang="en-US" dirty="0" err="1"/>
              <a:t>allp.publicationid</a:t>
            </a:r>
            <a:r>
              <a:rPr lang="en-US" dirty="0"/>
              <a:t>),</a:t>
            </a:r>
          </a:p>
          <a:p>
            <a:r>
              <a:rPr lang="en-US" b="1" dirty="0"/>
              <a:t>-- Citations</a:t>
            </a:r>
          </a:p>
          <a:p>
            <a:r>
              <a:rPr lang="en-US" dirty="0" err="1"/>
              <a:t>total_citations_by_researcher</a:t>
            </a:r>
            <a:r>
              <a:rPr lang="en-US" dirty="0"/>
              <a:t> as</a:t>
            </a:r>
          </a:p>
          <a:p>
            <a:r>
              <a:rPr lang="en-US" dirty="0"/>
              <a:t>(select  count(*) as </a:t>
            </a:r>
            <a:r>
              <a:rPr lang="en-US" dirty="0" err="1"/>
              <a:t>no_of_citation,researcher_id</a:t>
            </a:r>
            <a:r>
              <a:rPr lang="en-US" dirty="0"/>
              <a:t> from </a:t>
            </a:r>
          </a:p>
          <a:p>
            <a:r>
              <a:rPr lang="en-US" dirty="0"/>
              <a:t>publications pub join </a:t>
            </a:r>
          </a:p>
          <a:p>
            <a:r>
              <a:rPr lang="en-US" dirty="0" err="1"/>
              <a:t>cited_by</a:t>
            </a:r>
            <a:r>
              <a:rPr lang="en-US" dirty="0"/>
              <a:t> </a:t>
            </a:r>
            <a:r>
              <a:rPr lang="en-US" dirty="0" err="1"/>
              <a:t>refpub</a:t>
            </a:r>
            <a:r>
              <a:rPr lang="en-US" dirty="0"/>
              <a:t> on </a:t>
            </a:r>
            <a:r>
              <a:rPr lang="en-US" dirty="0" err="1"/>
              <a:t>pub.publicationid</a:t>
            </a:r>
            <a:r>
              <a:rPr lang="en-US" dirty="0"/>
              <a:t>=</a:t>
            </a:r>
            <a:r>
              <a:rPr lang="en-US" dirty="0" err="1"/>
              <a:t>refpub.pubids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researcher_id</a:t>
            </a:r>
            <a:r>
              <a:rPr lang="en-US" dirty="0"/>
              <a:t> order by  count(*) </a:t>
            </a:r>
            <a:r>
              <a:rPr lang="en-US" dirty="0" err="1"/>
              <a:t>desc</a:t>
            </a:r>
            <a:r>
              <a:rPr lang="en-US" dirty="0"/>
              <a:t>),</a:t>
            </a:r>
          </a:p>
          <a:p>
            <a:r>
              <a:rPr lang="en-US" b="1" dirty="0"/>
              <a:t>-- Publications </a:t>
            </a:r>
          </a:p>
          <a:p>
            <a:r>
              <a:rPr lang="en-US" dirty="0" err="1"/>
              <a:t>total_publications_by_researcher</a:t>
            </a:r>
            <a:r>
              <a:rPr lang="en-US" dirty="0"/>
              <a:t> as</a:t>
            </a:r>
          </a:p>
          <a:p>
            <a:r>
              <a:rPr lang="en-US" dirty="0"/>
              <a:t>(select count(*) as </a:t>
            </a:r>
            <a:r>
              <a:rPr lang="en-US" dirty="0" err="1"/>
              <a:t>no_of_publication,researcher_id</a:t>
            </a:r>
            <a:r>
              <a:rPr lang="en-US" dirty="0"/>
              <a:t> from </a:t>
            </a:r>
            <a:r>
              <a:rPr lang="en-US" dirty="0" err="1"/>
              <a:t>all_publications_by_author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researcher_id</a:t>
            </a:r>
            <a:r>
              <a:rPr lang="en-US" dirty="0"/>
              <a:t>),</a:t>
            </a:r>
          </a:p>
          <a:p>
            <a:r>
              <a:rPr lang="en-US" b="1" dirty="0"/>
              <a:t>-- Answers answered</a:t>
            </a:r>
          </a:p>
          <a:p>
            <a:r>
              <a:rPr lang="en-US" dirty="0" err="1"/>
              <a:t>total_answers_answered</a:t>
            </a:r>
            <a:r>
              <a:rPr lang="en-US" dirty="0"/>
              <a:t> as </a:t>
            </a:r>
          </a:p>
          <a:p>
            <a:r>
              <a:rPr lang="en-US" dirty="0"/>
              <a:t>(select sum(</a:t>
            </a:r>
            <a:r>
              <a:rPr lang="en-US" dirty="0" err="1"/>
              <a:t>numberofupvotes</a:t>
            </a:r>
            <a:r>
              <a:rPr lang="en-US" dirty="0"/>
              <a:t>)/1000 as </a:t>
            </a:r>
            <a:r>
              <a:rPr lang="en-US" dirty="0" err="1"/>
              <a:t>no_of_ans,replierid</a:t>
            </a:r>
            <a:r>
              <a:rPr lang="en-US" dirty="0"/>
              <a:t> from </a:t>
            </a:r>
            <a:r>
              <a:rPr lang="en-US" dirty="0" err="1"/>
              <a:t>answerthread</a:t>
            </a:r>
            <a:r>
              <a:rPr lang="en-US" dirty="0"/>
              <a:t> </a:t>
            </a:r>
            <a:r>
              <a:rPr lang="en-US" dirty="0" err="1"/>
              <a:t>ans</a:t>
            </a:r>
            <a:r>
              <a:rPr lang="en-US" dirty="0"/>
              <a:t> join </a:t>
            </a:r>
            <a:r>
              <a:rPr lang="en-US" dirty="0" err="1"/>
              <a:t>all_publications_by_author</a:t>
            </a:r>
            <a:r>
              <a:rPr lang="en-US" dirty="0"/>
              <a:t> </a:t>
            </a:r>
            <a:r>
              <a:rPr lang="en-US" dirty="0" err="1"/>
              <a:t>ap</a:t>
            </a:r>
            <a:r>
              <a:rPr lang="en-US" dirty="0"/>
              <a:t> on </a:t>
            </a:r>
            <a:r>
              <a:rPr lang="en-US" dirty="0" err="1"/>
              <a:t>ans.replierid</a:t>
            </a:r>
            <a:r>
              <a:rPr lang="en-US" dirty="0"/>
              <a:t>=</a:t>
            </a:r>
            <a:r>
              <a:rPr lang="en-US" dirty="0" err="1"/>
              <a:t>ap.researcher_id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replierid</a:t>
            </a:r>
            <a:endParaRPr lang="en-US" dirty="0"/>
          </a:p>
          <a:p>
            <a:r>
              <a:rPr lang="en-US" dirty="0"/>
              <a:t>)</a:t>
            </a:r>
            <a:r>
              <a:rPr lang="en-US" dirty="0" smtClean="0"/>
              <a:t>,</a:t>
            </a:r>
            <a:endParaRPr lang="en-US" dirty="0"/>
          </a:p>
          <a:p>
            <a:r>
              <a:rPr lang="en-US" b="1" dirty="0" err="1"/>
              <a:t>total_followers</a:t>
            </a:r>
            <a:r>
              <a:rPr lang="en-US" dirty="0"/>
              <a:t> as </a:t>
            </a:r>
          </a:p>
          <a:p>
            <a:r>
              <a:rPr lang="en-US" dirty="0"/>
              <a:t>(select count(*) as </a:t>
            </a:r>
            <a:r>
              <a:rPr lang="en-US" dirty="0" err="1"/>
              <a:t>no_of_followers,rf.researcherid</a:t>
            </a:r>
            <a:r>
              <a:rPr lang="en-US" dirty="0"/>
              <a:t>  from </a:t>
            </a:r>
            <a:r>
              <a:rPr lang="en-US" dirty="0" err="1"/>
              <a:t>researcher_has_followers</a:t>
            </a:r>
            <a:r>
              <a:rPr lang="en-US" dirty="0"/>
              <a:t> </a:t>
            </a:r>
            <a:r>
              <a:rPr lang="en-US" dirty="0" err="1"/>
              <a:t>rf</a:t>
            </a:r>
            <a:r>
              <a:rPr lang="en-US" dirty="0"/>
              <a:t> join </a:t>
            </a:r>
            <a:r>
              <a:rPr lang="en-US" dirty="0" err="1"/>
              <a:t>all_publications_by_author</a:t>
            </a:r>
            <a:r>
              <a:rPr lang="en-US" dirty="0"/>
              <a:t> </a:t>
            </a:r>
            <a:r>
              <a:rPr lang="en-US" dirty="0" err="1"/>
              <a:t>ap</a:t>
            </a:r>
            <a:r>
              <a:rPr lang="en-US" dirty="0"/>
              <a:t> </a:t>
            </a:r>
          </a:p>
          <a:p>
            <a:r>
              <a:rPr lang="en-US" dirty="0"/>
              <a:t>on </a:t>
            </a:r>
            <a:r>
              <a:rPr lang="en-US" dirty="0" err="1"/>
              <a:t>rf.researcherid</a:t>
            </a:r>
            <a:r>
              <a:rPr lang="en-US" dirty="0"/>
              <a:t>=</a:t>
            </a:r>
            <a:r>
              <a:rPr lang="en-US" dirty="0" err="1"/>
              <a:t>ap.researcher_id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researcherid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select (</a:t>
            </a:r>
            <a:r>
              <a:rPr lang="en-US" dirty="0" err="1"/>
              <a:t>u.firstname</a:t>
            </a:r>
            <a:r>
              <a:rPr lang="en-US" dirty="0"/>
              <a:t> ||' ' || </a:t>
            </a:r>
            <a:r>
              <a:rPr lang="en-US" dirty="0" err="1"/>
              <a:t>u.lastname</a:t>
            </a:r>
            <a:r>
              <a:rPr lang="en-US" dirty="0"/>
              <a:t>) as name,</a:t>
            </a:r>
          </a:p>
          <a:p>
            <a:r>
              <a:rPr lang="en-US" dirty="0"/>
              <a:t>tot.no_of_citation,u.userid,tpub.no_of_publication,tans.no_of_ans as </a:t>
            </a:r>
            <a:r>
              <a:rPr lang="en-US" dirty="0" err="1"/>
              <a:t>answers_quality,tfs.no_of_followers</a:t>
            </a:r>
            <a:r>
              <a:rPr lang="en-US" dirty="0"/>
              <a:t>,(0.4*</a:t>
            </a:r>
            <a:r>
              <a:rPr lang="en-US" dirty="0" err="1"/>
              <a:t>tot.no_of_citation</a:t>
            </a:r>
            <a:r>
              <a:rPr lang="en-US" dirty="0"/>
              <a:t>)+(0.3*</a:t>
            </a:r>
            <a:r>
              <a:rPr lang="en-US" dirty="0" err="1"/>
              <a:t>tpub.no_of_publication</a:t>
            </a:r>
            <a:r>
              <a:rPr lang="en-US" dirty="0"/>
              <a:t>)+(0.2*</a:t>
            </a:r>
            <a:r>
              <a:rPr lang="en-US" dirty="0" err="1"/>
              <a:t>tans.no_of_ans</a:t>
            </a:r>
            <a:r>
              <a:rPr lang="en-US" dirty="0"/>
              <a:t>)+(0.1*</a:t>
            </a:r>
            <a:r>
              <a:rPr lang="en-US" dirty="0" err="1"/>
              <a:t>tfs.no_of_followers</a:t>
            </a:r>
            <a:r>
              <a:rPr lang="en-US" dirty="0"/>
              <a:t>)  as </a:t>
            </a:r>
            <a:r>
              <a:rPr lang="en-US" dirty="0" err="1"/>
              <a:t>Researcher_score</a:t>
            </a:r>
            <a:endParaRPr lang="en-US" dirty="0"/>
          </a:p>
          <a:p>
            <a:r>
              <a:rPr lang="en-US" dirty="0"/>
              <a:t>from users u </a:t>
            </a:r>
          </a:p>
          <a:p>
            <a:r>
              <a:rPr lang="en-US" dirty="0"/>
              <a:t>join </a:t>
            </a:r>
            <a:r>
              <a:rPr lang="en-US" dirty="0" err="1"/>
              <a:t>total_citations_by_researcher</a:t>
            </a:r>
            <a:r>
              <a:rPr lang="en-US" dirty="0"/>
              <a:t> tot </a:t>
            </a:r>
          </a:p>
          <a:p>
            <a:r>
              <a:rPr lang="en-US" dirty="0"/>
              <a:t>on </a:t>
            </a:r>
            <a:r>
              <a:rPr lang="en-US" dirty="0" err="1"/>
              <a:t>u.userid</a:t>
            </a:r>
            <a:r>
              <a:rPr lang="en-US" dirty="0"/>
              <a:t>=</a:t>
            </a:r>
            <a:r>
              <a:rPr lang="en-US" dirty="0" err="1"/>
              <a:t>tot.researcher_id</a:t>
            </a:r>
            <a:r>
              <a:rPr lang="en-US" dirty="0"/>
              <a:t> </a:t>
            </a:r>
          </a:p>
          <a:p>
            <a:r>
              <a:rPr lang="en-US" dirty="0"/>
              <a:t>left outer join  </a:t>
            </a:r>
            <a:r>
              <a:rPr lang="en-US" dirty="0" err="1"/>
              <a:t>total_publications_by_researcher</a:t>
            </a:r>
            <a:r>
              <a:rPr lang="en-US" dirty="0"/>
              <a:t> </a:t>
            </a:r>
            <a:r>
              <a:rPr lang="en-US" dirty="0" err="1"/>
              <a:t>tpub</a:t>
            </a:r>
            <a:r>
              <a:rPr lang="en-US" dirty="0"/>
              <a:t> on </a:t>
            </a:r>
            <a:r>
              <a:rPr lang="en-US" dirty="0" err="1"/>
              <a:t>u.userid</a:t>
            </a:r>
            <a:r>
              <a:rPr lang="en-US" dirty="0"/>
              <a:t>=</a:t>
            </a:r>
            <a:r>
              <a:rPr lang="en-US" dirty="0" err="1"/>
              <a:t>tot.researcher_id</a:t>
            </a:r>
            <a:r>
              <a:rPr lang="en-US" dirty="0"/>
              <a:t> </a:t>
            </a:r>
          </a:p>
          <a:p>
            <a:r>
              <a:rPr lang="en-US" dirty="0"/>
              <a:t>left outer join </a:t>
            </a:r>
            <a:r>
              <a:rPr lang="en-US" dirty="0" err="1"/>
              <a:t>total_answers_answered</a:t>
            </a:r>
            <a:r>
              <a:rPr lang="en-US" dirty="0"/>
              <a:t> tans on </a:t>
            </a:r>
            <a:r>
              <a:rPr lang="en-US" dirty="0" err="1"/>
              <a:t>tans.replierid</a:t>
            </a:r>
            <a:r>
              <a:rPr lang="en-US" dirty="0"/>
              <a:t>=</a:t>
            </a:r>
            <a:r>
              <a:rPr lang="en-US" dirty="0" err="1"/>
              <a:t>u.userid</a:t>
            </a:r>
            <a:endParaRPr lang="en-US" dirty="0"/>
          </a:p>
          <a:p>
            <a:r>
              <a:rPr lang="en-US" dirty="0"/>
              <a:t>left outer join </a:t>
            </a:r>
            <a:r>
              <a:rPr lang="en-US" dirty="0" err="1"/>
              <a:t>total_followers</a:t>
            </a:r>
            <a:r>
              <a:rPr lang="en-US" dirty="0"/>
              <a:t> </a:t>
            </a:r>
            <a:r>
              <a:rPr lang="en-US" dirty="0" err="1"/>
              <a:t>tfs</a:t>
            </a:r>
            <a:r>
              <a:rPr lang="en-US" dirty="0"/>
              <a:t> on </a:t>
            </a:r>
            <a:r>
              <a:rPr lang="en-US" dirty="0" err="1"/>
              <a:t>tfs.researcherid</a:t>
            </a:r>
            <a:r>
              <a:rPr lang="en-US" dirty="0"/>
              <a:t>=</a:t>
            </a:r>
            <a:r>
              <a:rPr lang="en-US" dirty="0" err="1"/>
              <a:t>u.userid</a:t>
            </a:r>
            <a:endParaRPr lang="en-US" dirty="0"/>
          </a:p>
          <a:p>
            <a:r>
              <a:rPr lang="en-US" dirty="0"/>
              <a:t>order by (0.4*</a:t>
            </a:r>
            <a:r>
              <a:rPr lang="en-US" dirty="0" err="1"/>
              <a:t>tot.no_of_citation</a:t>
            </a:r>
            <a:r>
              <a:rPr lang="en-US" dirty="0"/>
              <a:t>)+(0.3*</a:t>
            </a:r>
            <a:r>
              <a:rPr lang="en-US" dirty="0" err="1"/>
              <a:t>tpub.no_of_publication</a:t>
            </a:r>
            <a:r>
              <a:rPr lang="en-US" dirty="0"/>
              <a:t>)+(0.2*</a:t>
            </a:r>
            <a:r>
              <a:rPr lang="en-US" dirty="0" err="1"/>
              <a:t>tans.no_of_ans</a:t>
            </a:r>
            <a:r>
              <a:rPr lang="en-US" dirty="0"/>
              <a:t>)+(0.1*</a:t>
            </a:r>
            <a:r>
              <a:rPr lang="en-US" dirty="0" err="1"/>
              <a:t>tfs.no_of_followers</a:t>
            </a:r>
            <a:r>
              <a:rPr lang="en-US" dirty="0"/>
              <a:t>) </a:t>
            </a:r>
            <a:r>
              <a:rPr lang="en-US" dirty="0" err="1" smtClean="0"/>
              <a:t>desc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55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558ED5"/>
                </a:solidFill>
              </a:rPr>
              <a:t>2.Questions </a:t>
            </a:r>
            <a:r>
              <a:rPr lang="en-US" dirty="0" smtClean="0">
                <a:solidFill>
                  <a:srgbClr val="558ED5"/>
                </a:solidFill>
              </a:rPr>
              <a:t>and Answers Under Particular </a:t>
            </a:r>
            <a:r>
              <a:rPr lang="en-US" dirty="0" smtClean="0">
                <a:solidFill>
                  <a:srgbClr val="558ED5"/>
                </a:solidFill>
              </a:rPr>
              <a:t>Subtopic </a:t>
            </a:r>
            <a:endParaRPr lang="en-US" dirty="0">
              <a:solidFill>
                <a:srgbClr val="558ED5"/>
              </a:solidFill>
            </a:endParaRPr>
          </a:p>
        </p:txBody>
      </p:sp>
      <p:pic>
        <p:nvPicPr>
          <p:cNvPr id="4" name="Content Placeholder 3" descr="qa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6509876" y="0"/>
            <a:ext cx="2946739" cy="1620593"/>
          </a:xfrm>
        </p:spPr>
      </p:pic>
      <p:sp>
        <p:nvSpPr>
          <p:cNvPr id="5" name="TextBox 4"/>
          <p:cNvSpPr txBox="1"/>
          <p:nvPr/>
        </p:nvSpPr>
        <p:spPr>
          <a:xfrm flipH="1">
            <a:off x="175846" y="2110154"/>
            <a:ext cx="86946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" action="ppaction://hlinkshowjump?jump=nextslide"/>
              </a:rPr>
              <a:t>Query</a:t>
            </a:r>
            <a:endParaRPr lang="en-US" sz="3200" u="sng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32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</a:p>
          <a:p>
            <a:endParaRPr lang="en-US" sz="3200" u="sng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32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32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8" descr="Screen Shot 2013-07-28 at 4.20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6577"/>
            <a:ext cx="9144000" cy="31505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7231"/>
            <a:ext cx="9144000" cy="67407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normAutofit fontScale="92500" lnSpcReduction="10000"/>
          </a:bodyPr>
          <a:lstStyle/>
          <a:p>
            <a:r>
              <a:rPr lang="en-US" dirty="0"/>
              <a:t>create function </a:t>
            </a:r>
            <a:r>
              <a:rPr lang="en-US" dirty="0" err="1"/>
              <a:t>find_question_answers_subtopicwise</a:t>
            </a:r>
            <a:r>
              <a:rPr lang="en-US" dirty="0"/>
              <a:t> (text) </a:t>
            </a:r>
          </a:p>
          <a:p>
            <a:r>
              <a:rPr lang="en-US" dirty="0"/>
              <a:t>    returns </a:t>
            </a:r>
            <a:r>
              <a:rPr lang="en-US" dirty="0" err="1"/>
              <a:t>setof</a:t>
            </a:r>
            <a:r>
              <a:rPr lang="en-US" dirty="0"/>
              <a:t> record as $$</a:t>
            </a:r>
          </a:p>
          <a:p>
            <a:r>
              <a:rPr lang="en-US" dirty="0"/>
              <a:t>with </a:t>
            </a:r>
            <a:r>
              <a:rPr lang="en-US" dirty="0" err="1"/>
              <a:t>forumdiscussion</a:t>
            </a:r>
            <a:r>
              <a:rPr lang="en-US" dirty="0"/>
              <a:t> as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select </a:t>
            </a:r>
          </a:p>
          <a:p>
            <a:r>
              <a:rPr lang="en-US" dirty="0"/>
              <a:t>  </a:t>
            </a:r>
            <a:r>
              <a:rPr lang="en-US" dirty="0" err="1"/>
              <a:t>s.name</a:t>
            </a:r>
            <a:r>
              <a:rPr lang="en-US" dirty="0"/>
              <a:t> as </a:t>
            </a:r>
            <a:r>
              <a:rPr lang="en-US" dirty="0" err="1"/>
              <a:t>subtopic_name</a:t>
            </a:r>
            <a:r>
              <a:rPr lang="en-US" dirty="0"/>
              <a:t>, </a:t>
            </a:r>
            <a:r>
              <a:rPr lang="en-US" dirty="0" err="1" smtClean="0"/>
              <a:t>t.name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err="1"/>
              <a:t>topic_name</a:t>
            </a:r>
            <a:r>
              <a:rPr lang="en-US" dirty="0" err="1" smtClean="0"/>
              <a:t>,q.discussionforumid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/>
              <a:t>u.firstname</a:t>
            </a:r>
            <a:r>
              <a:rPr lang="en-US" dirty="0"/>
              <a:t> || ' ' || </a:t>
            </a:r>
            <a:r>
              <a:rPr lang="en-US" dirty="0" err="1"/>
              <a:t>u.lastname</a:t>
            </a:r>
            <a:r>
              <a:rPr lang="en-US" dirty="0"/>
              <a:t> as </a:t>
            </a:r>
            <a:r>
              <a:rPr lang="en-US" dirty="0" err="1"/>
              <a:t>questioner_name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q.question</a:t>
            </a:r>
            <a:r>
              <a:rPr lang="en-US" dirty="0" err="1" smtClean="0"/>
              <a:t>,q.description,a.answerid</a:t>
            </a:r>
            <a:r>
              <a:rPr lang="en-US" dirty="0" smtClean="0"/>
              <a:t>, </a:t>
            </a:r>
            <a:r>
              <a:rPr lang="en-US" dirty="0" err="1"/>
              <a:t>a.answer</a:t>
            </a:r>
            <a:r>
              <a:rPr lang="en-US" dirty="0" smtClean="0"/>
              <a:t>, </a:t>
            </a:r>
            <a:r>
              <a:rPr lang="en-US" dirty="0"/>
              <a:t>u1.firstname || ' ' || u1.lastname as </a:t>
            </a:r>
            <a:r>
              <a:rPr lang="en-US" dirty="0" err="1"/>
              <a:t>replier_name</a:t>
            </a:r>
            <a:r>
              <a:rPr lang="en-US" dirty="0" err="1" smtClean="0"/>
              <a:t>,a.date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err="1"/>
              <a:t>answer_date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a.numberofupvotes</a:t>
            </a:r>
            <a:r>
              <a:rPr lang="en-US" dirty="0"/>
              <a:t> as </a:t>
            </a:r>
            <a:r>
              <a:rPr lang="en-US" dirty="0" err="1"/>
              <a:t>NumberOfUpVotes</a:t>
            </a:r>
            <a:r>
              <a:rPr lang="en-US" dirty="0" smtClean="0"/>
              <a:t>, </a:t>
            </a:r>
            <a:r>
              <a:rPr lang="en-US" dirty="0" err="1"/>
              <a:t>a.numberofdownvotes</a:t>
            </a:r>
            <a:r>
              <a:rPr lang="en-US" dirty="0"/>
              <a:t> as </a:t>
            </a:r>
            <a:r>
              <a:rPr lang="en-US" dirty="0" err="1"/>
              <a:t>NumberOfDownVotes</a:t>
            </a:r>
            <a:r>
              <a:rPr lang="en-US" dirty="0" smtClean="0"/>
              <a:t>,, </a:t>
            </a:r>
            <a:r>
              <a:rPr lang="en-US" dirty="0" err="1"/>
              <a:t>a.immediateparentanswerid</a:t>
            </a:r>
            <a:endParaRPr lang="en-US" dirty="0"/>
          </a:p>
          <a:p>
            <a:r>
              <a:rPr lang="en-US" dirty="0"/>
              <a:t>from question q</a:t>
            </a:r>
          </a:p>
          <a:p>
            <a:r>
              <a:rPr lang="en-US" dirty="0"/>
              <a:t>join </a:t>
            </a:r>
            <a:r>
              <a:rPr lang="en-US" dirty="0" err="1"/>
              <a:t>answerthread</a:t>
            </a:r>
            <a:r>
              <a:rPr lang="en-US" dirty="0"/>
              <a:t> a on </a:t>
            </a:r>
            <a:r>
              <a:rPr lang="en-US" dirty="0" err="1"/>
              <a:t>a.question_discussionforumid</a:t>
            </a:r>
            <a:r>
              <a:rPr lang="en-US" dirty="0"/>
              <a:t> = </a:t>
            </a:r>
            <a:r>
              <a:rPr lang="en-US" dirty="0" err="1"/>
              <a:t>q.discussionforumid</a:t>
            </a:r>
            <a:endParaRPr lang="en-US" dirty="0"/>
          </a:p>
          <a:p>
            <a:r>
              <a:rPr lang="en-US" dirty="0"/>
              <a:t>join subtopics s on </a:t>
            </a:r>
            <a:r>
              <a:rPr lang="en-US" dirty="0" err="1"/>
              <a:t>q.subtopics_subtopicid</a:t>
            </a:r>
            <a:r>
              <a:rPr lang="en-US" dirty="0"/>
              <a:t> = </a:t>
            </a:r>
            <a:r>
              <a:rPr lang="en-US" dirty="0" err="1"/>
              <a:t>s.subtopicid</a:t>
            </a:r>
            <a:endParaRPr lang="en-US" dirty="0"/>
          </a:p>
          <a:p>
            <a:r>
              <a:rPr lang="en-US" dirty="0"/>
              <a:t>join topics t on </a:t>
            </a:r>
            <a:r>
              <a:rPr lang="en-US" dirty="0" err="1"/>
              <a:t>s.topics_topicid</a:t>
            </a:r>
            <a:r>
              <a:rPr lang="en-US" dirty="0"/>
              <a:t> = </a:t>
            </a:r>
            <a:r>
              <a:rPr lang="en-US" dirty="0" err="1"/>
              <a:t>t.topicid</a:t>
            </a:r>
            <a:endParaRPr lang="en-US" dirty="0"/>
          </a:p>
          <a:p>
            <a:r>
              <a:rPr lang="en-US" dirty="0"/>
              <a:t>join researcher r on </a:t>
            </a:r>
            <a:r>
              <a:rPr lang="en-US" dirty="0" err="1"/>
              <a:t>q.researcher_researcherid</a:t>
            </a:r>
            <a:r>
              <a:rPr lang="en-US" dirty="0"/>
              <a:t> = </a:t>
            </a:r>
            <a:r>
              <a:rPr lang="en-US" dirty="0" err="1"/>
              <a:t>r.researcherid</a:t>
            </a:r>
            <a:endParaRPr lang="en-US" dirty="0"/>
          </a:p>
          <a:p>
            <a:r>
              <a:rPr lang="en-US" dirty="0"/>
              <a:t>join users u on </a:t>
            </a:r>
            <a:r>
              <a:rPr lang="en-US" dirty="0" err="1"/>
              <a:t>u.userid</a:t>
            </a:r>
            <a:r>
              <a:rPr lang="en-US" dirty="0"/>
              <a:t> = </a:t>
            </a:r>
            <a:r>
              <a:rPr lang="en-US" dirty="0" err="1"/>
              <a:t>r.researcherid</a:t>
            </a:r>
            <a:endParaRPr lang="en-US" dirty="0"/>
          </a:p>
          <a:p>
            <a:r>
              <a:rPr lang="en-US" dirty="0"/>
              <a:t>join researcher r1 on </a:t>
            </a:r>
            <a:r>
              <a:rPr lang="en-US" dirty="0" err="1"/>
              <a:t>a.replierid</a:t>
            </a:r>
            <a:r>
              <a:rPr lang="en-US" dirty="0"/>
              <a:t> = r1.researcherid</a:t>
            </a:r>
          </a:p>
          <a:p>
            <a:r>
              <a:rPr lang="en-US" dirty="0"/>
              <a:t>join users u1 on u1.userid = r1.researcherid</a:t>
            </a:r>
          </a:p>
          <a:p>
            <a:r>
              <a:rPr lang="en-US" dirty="0"/>
              <a:t>where </a:t>
            </a:r>
            <a:r>
              <a:rPr lang="en-US" dirty="0" err="1"/>
              <a:t>s.name</a:t>
            </a:r>
            <a:r>
              <a:rPr lang="en-US" dirty="0"/>
              <a:t> </a:t>
            </a:r>
            <a:r>
              <a:rPr lang="en-US" dirty="0" err="1"/>
              <a:t>ilike</a:t>
            </a:r>
            <a:r>
              <a:rPr lang="en-US" dirty="0"/>
              <a:t> $1</a:t>
            </a:r>
          </a:p>
          <a:p>
            <a:r>
              <a:rPr lang="en-US" dirty="0"/>
              <a:t>)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  </a:t>
            </a:r>
            <a:r>
              <a:rPr lang="en-US" dirty="0" err="1"/>
              <a:t>fd.subtopic_name</a:t>
            </a:r>
            <a:r>
              <a:rPr lang="en-US" dirty="0"/>
              <a:t>, </a:t>
            </a:r>
            <a:r>
              <a:rPr lang="en-US" dirty="0" smtClean="0"/>
              <a:t> </a:t>
            </a:r>
            <a:r>
              <a:rPr lang="en-US" dirty="0" err="1"/>
              <a:t>fd.topic_name</a:t>
            </a:r>
            <a:r>
              <a:rPr lang="en-US" dirty="0" err="1" smtClean="0"/>
              <a:t>,fd.discussionforumid</a:t>
            </a:r>
            <a:r>
              <a:rPr lang="en-US" dirty="0" smtClean="0"/>
              <a:t>, </a:t>
            </a:r>
            <a:r>
              <a:rPr lang="en-US" dirty="0" err="1"/>
              <a:t>fd.questioner_name</a:t>
            </a:r>
            <a:r>
              <a:rPr lang="en-US" dirty="0" err="1" smtClean="0"/>
              <a:t>,fd.question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fd.description</a:t>
            </a:r>
            <a:r>
              <a:rPr lang="en-US" dirty="0" err="1" smtClean="0"/>
              <a:t>,fd.answerid</a:t>
            </a:r>
            <a:r>
              <a:rPr lang="en-US" dirty="0" smtClean="0"/>
              <a:t>, </a:t>
            </a:r>
            <a:r>
              <a:rPr lang="en-US" dirty="0" err="1"/>
              <a:t>fd.answer</a:t>
            </a:r>
            <a:r>
              <a:rPr lang="en-US" dirty="0" err="1" smtClean="0"/>
              <a:t>,fd.replier_name</a:t>
            </a:r>
            <a:r>
              <a:rPr lang="en-US" dirty="0" err="1"/>
              <a:t>,</a:t>
            </a:r>
            <a:r>
              <a:rPr lang="en-US" dirty="0" err="1" smtClean="0"/>
              <a:t>fd.answer_date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fd.NumberOfUpVotes</a:t>
            </a:r>
            <a:r>
              <a:rPr lang="en-US" dirty="0" err="1" smtClean="0"/>
              <a:t>,fd.NumberOfDownVotes</a:t>
            </a:r>
            <a:r>
              <a:rPr lang="en-US" dirty="0"/>
              <a:t>, </a:t>
            </a:r>
            <a:r>
              <a:rPr lang="en-US" dirty="0" smtClean="0"/>
              <a:t> </a:t>
            </a:r>
            <a:r>
              <a:rPr lang="en-US" dirty="0" err="1"/>
              <a:t>fd.immediateparentanswerid</a:t>
            </a:r>
            <a:r>
              <a:rPr lang="en-US" dirty="0" err="1" smtClean="0"/>
              <a:t>,ans.answer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forumdiscussion</a:t>
            </a:r>
            <a:r>
              <a:rPr lang="en-US" dirty="0"/>
              <a:t> </a:t>
            </a:r>
            <a:r>
              <a:rPr lang="en-US" dirty="0" err="1"/>
              <a:t>fd</a:t>
            </a:r>
            <a:endParaRPr lang="en-US" dirty="0"/>
          </a:p>
          <a:p>
            <a:r>
              <a:rPr lang="en-US" dirty="0"/>
              <a:t>left outer join </a:t>
            </a:r>
            <a:r>
              <a:rPr lang="en-US" dirty="0" err="1"/>
              <a:t>answerthread</a:t>
            </a:r>
            <a:r>
              <a:rPr lang="en-US" dirty="0"/>
              <a:t> </a:t>
            </a:r>
            <a:r>
              <a:rPr lang="en-US" dirty="0" err="1"/>
              <a:t>ans</a:t>
            </a:r>
            <a:r>
              <a:rPr lang="en-US" dirty="0"/>
              <a:t> on </a:t>
            </a:r>
            <a:r>
              <a:rPr lang="en-US" dirty="0" err="1"/>
              <a:t>fd.immediateparentanswerid</a:t>
            </a:r>
            <a:r>
              <a:rPr lang="en-US" dirty="0"/>
              <a:t> = </a:t>
            </a:r>
            <a:r>
              <a:rPr lang="en-US" dirty="0" err="1"/>
              <a:t>ans.answerid</a:t>
            </a:r>
            <a:endParaRPr lang="en-US" dirty="0"/>
          </a:p>
          <a:p>
            <a:r>
              <a:rPr lang="en-US" dirty="0"/>
              <a:t>$$ language SQL</a:t>
            </a:r>
          </a:p>
        </p:txBody>
      </p:sp>
    </p:spTree>
    <p:extLst>
      <p:ext uri="{BB962C8B-B14F-4D97-AF65-F5344CB8AC3E}">
        <p14:creationId xmlns:p14="http://schemas.microsoft.com/office/powerpoint/2010/main" val="3639490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85" y="274638"/>
            <a:ext cx="8375515" cy="13255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558ED5"/>
                </a:solidFill>
              </a:rPr>
              <a:t>3. Profile Views    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Monthly Profile View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Weekly Profile View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Profile View Between Dates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mon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44314"/>
            <a:ext cx="8229600" cy="885748"/>
          </a:xfrm>
          <a:prstGeom prst="rect">
            <a:avLst/>
          </a:prstGeom>
        </p:spPr>
      </p:pic>
      <p:pic>
        <p:nvPicPr>
          <p:cNvPr id="7" name="Picture 6" descr="qa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996264"/>
            <a:ext cx="8229600" cy="772092"/>
          </a:xfrm>
          <a:prstGeom prst="rect">
            <a:avLst/>
          </a:prstGeom>
        </p:spPr>
      </p:pic>
      <p:pic>
        <p:nvPicPr>
          <p:cNvPr id="8" name="Picture 7" descr="dail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668923"/>
            <a:ext cx="8229600" cy="914479"/>
          </a:xfrm>
          <a:prstGeom prst="rect">
            <a:avLst/>
          </a:prstGeom>
        </p:spPr>
      </p:pic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86730090"/>
              </p:ext>
            </p:extLst>
          </p:nvPr>
        </p:nvGraphicFramePr>
        <p:xfrm>
          <a:off x="6779846" y="-381000"/>
          <a:ext cx="4435231" cy="3135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9" name="Picture 8" descr="kpi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99" y="0"/>
            <a:ext cx="5080001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Profile Views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430" y="1097757"/>
            <a:ext cx="4040188" cy="639762"/>
          </a:xfrm>
        </p:spPr>
        <p:txBody>
          <a:bodyPr/>
          <a:lstStyle/>
          <a:p>
            <a:r>
              <a:rPr lang="en-US" dirty="0" smtClean="0"/>
              <a:t>Monthly 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37519"/>
            <a:ext cx="4040188" cy="498371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b="1" dirty="0" smtClean="0"/>
              <a:t>create </a:t>
            </a:r>
            <a:r>
              <a:rPr lang="en-US" sz="2900" b="1" dirty="0"/>
              <a:t>function </a:t>
            </a:r>
            <a:r>
              <a:rPr lang="en-US" sz="2900" b="1" dirty="0" err="1"/>
              <a:t>monthly_stats</a:t>
            </a:r>
            <a:r>
              <a:rPr lang="en-US" sz="2900" b="1" dirty="0"/>
              <a:t> (</a:t>
            </a:r>
            <a:r>
              <a:rPr lang="en-US" sz="2900" b="1" dirty="0" err="1"/>
              <a:t>text,text,text,text</a:t>
            </a:r>
            <a:r>
              <a:rPr lang="en-US" sz="2900" b="1" dirty="0"/>
              <a:t>) </a:t>
            </a:r>
          </a:p>
          <a:p>
            <a:pPr marL="0" indent="0">
              <a:buNone/>
            </a:pPr>
            <a:r>
              <a:rPr lang="en-US" sz="2900" b="1" dirty="0"/>
              <a:t>    returns </a:t>
            </a:r>
            <a:r>
              <a:rPr lang="en-US" sz="2900" b="1" dirty="0" err="1"/>
              <a:t>setof</a:t>
            </a:r>
            <a:r>
              <a:rPr lang="en-US" sz="2900" b="1" dirty="0"/>
              <a:t> record as $$</a:t>
            </a:r>
          </a:p>
          <a:p>
            <a:pPr marL="0" indent="0">
              <a:buNone/>
            </a:pPr>
            <a:r>
              <a:rPr lang="en-US" sz="2900" b="1" dirty="0"/>
              <a:t>select </a:t>
            </a:r>
            <a:r>
              <a:rPr lang="en-US" sz="2900" b="1" dirty="0" err="1"/>
              <a:t>r.researcherid,u.firstname</a:t>
            </a:r>
            <a:r>
              <a:rPr lang="en-US" sz="2900" b="1" dirty="0"/>
              <a:t> || ' ' || </a:t>
            </a:r>
            <a:r>
              <a:rPr lang="en-US" sz="2900" b="1" dirty="0" err="1"/>
              <a:t>u.lastname</a:t>
            </a:r>
            <a:r>
              <a:rPr lang="en-US" sz="2900" b="1" dirty="0"/>
              <a:t> as </a:t>
            </a:r>
            <a:r>
              <a:rPr lang="en-US" sz="2900" b="1" dirty="0" err="1"/>
              <a:t>researcher_name</a:t>
            </a:r>
            <a:r>
              <a:rPr lang="en-US" sz="2900" b="1" dirty="0"/>
              <a:t>,</a:t>
            </a:r>
          </a:p>
          <a:p>
            <a:pPr marL="0" indent="0">
              <a:buNone/>
            </a:pPr>
            <a:r>
              <a:rPr lang="en-US" sz="2900" b="1" dirty="0"/>
              <a:t>ps.visitorid,u1.firstname || ' ' || u1.lastname as </a:t>
            </a:r>
            <a:r>
              <a:rPr lang="en-US" sz="2900" b="1" dirty="0" err="1"/>
              <a:t>visitor_name,ps.visitingdate</a:t>
            </a:r>
            <a:endParaRPr lang="en-US" sz="2900" b="1" dirty="0"/>
          </a:p>
          <a:p>
            <a:pPr marL="0" indent="0">
              <a:buNone/>
            </a:pPr>
            <a:r>
              <a:rPr lang="en-US" sz="2900" b="1" dirty="0"/>
              <a:t>from researcher r</a:t>
            </a:r>
          </a:p>
          <a:p>
            <a:pPr marL="0" indent="0">
              <a:buNone/>
            </a:pPr>
            <a:r>
              <a:rPr lang="en-US" sz="2900" b="1" dirty="0"/>
              <a:t>join </a:t>
            </a:r>
            <a:r>
              <a:rPr lang="en-US" sz="2900" b="1" dirty="0" err="1"/>
              <a:t>researcher_has_publications</a:t>
            </a:r>
            <a:r>
              <a:rPr lang="en-US" sz="2900" b="1" dirty="0"/>
              <a:t> </a:t>
            </a:r>
            <a:r>
              <a:rPr lang="en-US" sz="2900" b="1" dirty="0" err="1"/>
              <a:t>rhp</a:t>
            </a:r>
            <a:r>
              <a:rPr lang="en-US" sz="2900" b="1" dirty="0"/>
              <a:t> on </a:t>
            </a:r>
            <a:r>
              <a:rPr lang="en-US" sz="2900" b="1" dirty="0" err="1"/>
              <a:t>r.researcherid</a:t>
            </a:r>
            <a:r>
              <a:rPr lang="en-US" sz="2900" b="1" dirty="0"/>
              <a:t> = </a:t>
            </a:r>
            <a:r>
              <a:rPr lang="en-US" sz="2900" b="1" dirty="0" err="1"/>
              <a:t>rhp.researcher_researcherid</a:t>
            </a:r>
            <a:endParaRPr lang="en-US" sz="2900" b="1" dirty="0"/>
          </a:p>
          <a:p>
            <a:pPr marL="0" indent="0">
              <a:buNone/>
            </a:pPr>
            <a:r>
              <a:rPr lang="en-US" sz="2900" b="1" dirty="0"/>
              <a:t>join users u on </a:t>
            </a:r>
            <a:r>
              <a:rPr lang="en-US" sz="2900" b="1" dirty="0" err="1"/>
              <a:t>u.userid</a:t>
            </a:r>
            <a:r>
              <a:rPr lang="en-US" sz="2900" b="1" dirty="0"/>
              <a:t> = </a:t>
            </a:r>
            <a:r>
              <a:rPr lang="en-US" sz="2900" b="1" dirty="0" err="1"/>
              <a:t>r.researcherid</a:t>
            </a:r>
            <a:endParaRPr lang="en-US" sz="2900" b="1" dirty="0"/>
          </a:p>
          <a:p>
            <a:pPr marL="0" indent="0">
              <a:buNone/>
            </a:pPr>
            <a:r>
              <a:rPr lang="en-US" sz="2900" b="1" dirty="0"/>
              <a:t>join </a:t>
            </a:r>
            <a:r>
              <a:rPr lang="en-US" sz="2900" b="1" dirty="0" err="1"/>
              <a:t>profilestats</a:t>
            </a:r>
            <a:r>
              <a:rPr lang="en-US" sz="2900" b="1" dirty="0"/>
              <a:t> </a:t>
            </a:r>
            <a:r>
              <a:rPr lang="en-US" sz="2900" b="1" dirty="0" err="1"/>
              <a:t>ps</a:t>
            </a:r>
            <a:r>
              <a:rPr lang="en-US" sz="2900" b="1" dirty="0"/>
              <a:t> on </a:t>
            </a:r>
            <a:r>
              <a:rPr lang="en-US" sz="2900" b="1" dirty="0" err="1"/>
              <a:t>ps.researcherid</a:t>
            </a:r>
            <a:r>
              <a:rPr lang="en-US" sz="2900" b="1" dirty="0"/>
              <a:t> = </a:t>
            </a:r>
            <a:r>
              <a:rPr lang="en-US" sz="2900" b="1" dirty="0" err="1"/>
              <a:t>r.researcherid</a:t>
            </a:r>
            <a:endParaRPr lang="en-US" sz="2900" b="1" dirty="0"/>
          </a:p>
          <a:p>
            <a:pPr marL="0" indent="0">
              <a:buNone/>
            </a:pPr>
            <a:r>
              <a:rPr lang="en-US" sz="2900" b="1" dirty="0"/>
              <a:t>join users u1 on u1.userid = </a:t>
            </a:r>
            <a:r>
              <a:rPr lang="en-US" sz="2900" b="1" dirty="0" err="1"/>
              <a:t>ps.visitorid</a:t>
            </a:r>
            <a:endParaRPr lang="en-US" sz="2900" b="1" dirty="0"/>
          </a:p>
          <a:p>
            <a:pPr marL="0" indent="0">
              <a:buNone/>
            </a:pPr>
            <a:r>
              <a:rPr lang="en-US" sz="2900" b="1" dirty="0"/>
              <a:t>where (</a:t>
            </a:r>
            <a:r>
              <a:rPr lang="en-US" sz="2900" b="1" dirty="0" err="1"/>
              <a:t>u.firstname</a:t>
            </a:r>
            <a:r>
              <a:rPr lang="en-US" sz="2900" b="1" dirty="0"/>
              <a:t> </a:t>
            </a:r>
            <a:r>
              <a:rPr lang="en-US" sz="2900" b="1" dirty="0" err="1"/>
              <a:t>ilike</a:t>
            </a:r>
            <a:r>
              <a:rPr lang="en-US" sz="2900" b="1" dirty="0"/>
              <a:t> $1) and (</a:t>
            </a:r>
            <a:r>
              <a:rPr lang="en-US" sz="2900" b="1" dirty="0" err="1"/>
              <a:t>u.lastname</a:t>
            </a:r>
            <a:r>
              <a:rPr lang="en-US" sz="2900" b="1" dirty="0"/>
              <a:t> </a:t>
            </a:r>
            <a:r>
              <a:rPr lang="en-US" sz="2900" b="1" dirty="0" err="1"/>
              <a:t>ilike</a:t>
            </a:r>
            <a:r>
              <a:rPr lang="en-US" sz="2900" b="1" dirty="0"/>
              <a:t> $2)</a:t>
            </a:r>
          </a:p>
          <a:p>
            <a:pPr marL="0" indent="0">
              <a:buNone/>
            </a:pPr>
            <a:r>
              <a:rPr lang="en-US" sz="2900" b="1" dirty="0"/>
              <a:t>       and (</a:t>
            </a:r>
            <a:r>
              <a:rPr lang="en-US" sz="2900" b="1" dirty="0" err="1"/>
              <a:t>date_part</a:t>
            </a:r>
            <a:r>
              <a:rPr lang="en-US" sz="2900" b="1" dirty="0"/>
              <a:t>('Month',</a:t>
            </a:r>
            <a:r>
              <a:rPr lang="en-US" sz="2900" b="1" dirty="0" err="1"/>
              <a:t>ps.visitingdate</a:t>
            </a:r>
            <a:r>
              <a:rPr lang="en-US" sz="2900" b="1" dirty="0"/>
              <a:t>)::text = $3) and (</a:t>
            </a:r>
            <a:r>
              <a:rPr lang="en-US" sz="2900" b="1" dirty="0" err="1"/>
              <a:t>date_part</a:t>
            </a:r>
            <a:r>
              <a:rPr lang="en-US" sz="2900" b="1" dirty="0"/>
              <a:t>('Year',</a:t>
            </a:r>
            <a:r>
              <a:rPr lang="en-US" sz="2900" b="1" dirty="0" err="1"/>
              <a:t>ps.visitingdate</a:t>
            </a:r>
            <a:r>
              <a:rPr lang="en-US" sz="2900" b="1" dirty="0"/>
              <a:t>)::text = $4)</a:t>
            </a:r>
          </a:p>
          <a:p>
            <a:pPr marL="0" indent="0">
              <a:buNone/>
            </a:pPr>
            <a:r>
              <a:rPr lang="en-US" sz="2900" b="1" dirty="0"/>
              <a:t>$$ language SQL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7388" y="1097757"/>
            <a:ext cx="4041775" cy="639762"/>
          </a:xfrm>
        </p:spPr>
        <p:txBody>
          <a:bodyPr/>
          <a:lstStyle/>
          <a:p>
            <a:r>
              <a:rPr lang="en-US" dirty="0" smtClean="0"/>
              <a:t>Weekly 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37519"/>
            <a:ext cx="4041775" cy="498371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 smtClean="0"/>
              <a:t>create </a:t>
            </a:r>
            <a:r>
              <a:rPr lang="en-US" sz="1600" b="1" dirty="0"/>
              <a:t>function </a:t>
            </a:r>
            <a:r>
              <a:rPr lang="en-US" sz="1600" b="1" dirty="0" err="1"/>
              <a:t>weekly_stats</a:t>
            </a:r>
            <a:r>
              <a:rPr lang="en-US" sz="1600" b="1" dirty="0"/>
              <a:t> (</a:t>
            </a:r>
            <a:r>
              <a:rPr lang="en-US" sz="1600" b="1" dirty="0" err="1"/>
              <a:t>text,text,text</a:t>
            </a:r>
            <a:r>
              <a:rPr lang="en-US" sz="1600" b="1" dirty="0"/>
              <a:t>) </a:t>
            </a:r>
          </a:p>
          <a:p>
            <a:pPr marL="0" indent="0">
              <a:buNone/>
            </a:pPr>
            <a:r>
              <a:rPr lang="en-US" sz="1600" b="1" dirty="0"/>
              <a:t>    </a:t>
            </a:r>
            <a:r>
              <a:rPr lang="en-US" sz="1600" b="1" dirty="0"/>
              <a:t>returns</a:t>
            </a:r>
            <a:r>
              <a:rPr lang="en-US" sz="1600" b="1" dirty="0"/>
              <a:t> </a:t>
            </a:r>
            <a:r>
              <a:rPr lang="en-US" sz="1600" b="1" dirty="0" err="1"/>
              <a:t>setof</a:t>
            </a:r>
            <a:r>
              <a:rPr lang="en-US" sz="1600" b="1" dirty="0"/>
              <a:t> record as $$</a:t>
            </a:r>
          </a:p>
          <a:p>
            <a:pPr marL="0" indent="0">
              <a:buNone/>
            </a:pPr>
            <a:r>
              <a:rPr lang="en-US" sz="1600" b="1" dirty="0"/>
              <a:t>select </a:t>
            </a:r>
            <a:r>
              <a:rPr lang="en-US" sz="1600" b="1" dirty="0" err="1"/>
              <a:t>r.researcherid,u.firstname</a:t>
            </a:r>
            <a:r>
              <a:rPr lang="en-US" sz="1600" b="1" dirty="0"/>
              <a:t> || ' ' || </a:t>
            </a:r>
            <a:r>
              <a:rPr lang="en-US" sz="1600" b="1" dirty="0" err="1"/>
              <a:t>u.lastname</a:t>
            </a:r>
            <a:r>
              <a:rPr lang="en-US" sz="1600" b="1" dirty="0"/>
              <a:t> as </a:t>
            </a:r>
            <a:r>
              <a:rPr lang="en-US" sz="1600" b="1" dirty="0" err="1"/>
              <a:t>researcher_name,ps.visitorid</a:t>
            </a:r>
            <a:r>
              <a:rPr lang="en-US" sz="1600" b="1" dirty="0"/>
              <a:t>,</a:t>
            </a:r>
          </a:p>
          <a:p>
            <a:pPr marL="0" indent="0">
              <a:buNone/>
            </a:pPr>
            <a:r>
              <a:rPr lang="en-US" sz="1600" b="1" dirty="0"/>
              <a:t>u1.firstname || ' ' || u1.lastname as </a:t>
            </a:r>
            <a:r>
              <a:rPr lang="en-US" sz="1600" b="1" dirty="0" err="1"/>
              <a:t>visitor_name,ps.visitingdate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from researcher r</a:t>
            </a:r>
          </a:p>
          <a:p>
            <a:pPr marL="0" indent="0">
              <a:buNone/>
            </a:pPr>
            <a:r>
              <a:rPr lang="en-US" sz="1600" b="1" dirty="0"/>
              <a:t>join </a:t>
            </a:r>
            <a:r>
              <a:rPr lang="en-US" sz="1600" b="1" dirty="0" err="1"/>
              <a:t>researcher_has_publications</a:t>
            </a:r>
            <a:r>
              <a:rPr lang="en-US" sz="1600" b="1" dirty="0"/>
              <a:t> </a:t>
            </a:r>
            <a:r>
              <a:rPr lang="en-US" sz="1600" b="1" dirty="0" err="1"/>
              <a:t>rhp</a:t>
            </a:r>
            <a:r>
              <a:rPr lang="en-US" sz="1600" b="1" dirty="0"/>
              <a:t> on </a:t>
            </a:r>
            <a:r>
              <a:rPr lang="en-US" sz="1600" b="1" dirty="0" err="1"/>
              <a:t>r.researcherid</a:t>
            </a:r>
            <a:r>
              <a:rPr lang="en-US" sz="1600" b="1" dirty="0"/>
              <a:t> = </a:t>
            </a:r>
            <a:r>
              <a:rPr lang="en-US" sz="1600" b="1" dirty="0" err="1"/>
              <a:t>rhp.researcher_researcherid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join users u on </a:t>
            </a:r>
            <a:r>
              <a:rPr lang="en-US" sz="1600" b="1" dirty="0" err="1"/>
              <a:t>u.userid</a:t>
            </a:r>
            <a:r>
              <a:rPr lang="en-US" sz="1600" b="1" dirty="0"/>
              <a:t> = </a:t>
            </a:r>
            <a:r>
              <a:rPr lang="en-US" sz="1600" b="1" dirty="0" err="1"/>
              <a:t>r.researcherid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join </a:t>
            </a:r>
            <a:r>
              <a:rPr lang="en-US" sz="1600" b="1" dirty="0" err="1"/>
              <a:t>profilestats</a:t>
            </a:r>
            <a:r>
              <a:rPr lang="en-US" sz="1600" b="1" dirty="0"/>
              <a:t> </a:t>
            </a:r>
            <a:r>
              <a:rPr lang="en-US" sz="1600" b="1" dirty="0" err="1"/>
              <a:t>ps</a:t>
            </a:r>
            <a:r>
              <a:rPr lang="en-US" sz="1600" b="1" dirty="0"/>
              <a:t> on </a:t>
            </a:r>
            <a:r>
              <a:rPr lang="en-US" sz="1600" b="1" dirty="0" err="1"/>
              <a:t>ps.researcherid</a:t>
            </a:r>
            <a:r>
              <a:rPr lang="en-US" sz="1600" b="1" dirty="0"/>
              <a:t> = </a:t>
            </a:r>
            <a:r>
              <a:rPr lang="en-US" sz="1600" b="1" dirty="0" err="1"/>
              <a:t>r.researcherid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join users u1 on u1.userid = </a:t>
            </a:r>
            <a:r>
              <a:rPr lang="en-US" sz="1600" b="1" dirty="0" err="1"/>
              <a:t>ps.visitorid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where (</a:t>
            </a:r>
            <a:r>
              <a:rPr lang="en-US" sz="1600" b="1" dirty="0" err="1"/>
              <a:t>u.firstname</a:t>
            </a:r>
            <a:r>
              <a:rPr lang="en-US" sz="1600" b="1" dirty="0"/>
              <a:t> </a:t>
            </a:r>
            <a:r>
              <a:rPr lang="en-US" sz="1600" b="1" dirty="0" err="1"/>
              <a:t>ilike</a:t>
            </a:r>
            <a:r>
              <a:rPr lang="en-US" sz="1600" b="1" dirty="0"/>
              <a:t> $1) and (</a:t>
            </a:r>
            <a:r>
              <a:rPr lang="en-US" sz="1600" b="1" dirty="0" err="1"/>
              <a:t>u.lastname</a:t>
            </a:r>
            <a:r>
              <a:rPr lang="en-US" sz="1600" b="1" dirty="0"/>
              <a:t> </a:t>
            </a:r>
            <a:r>
              <a:rPr lang="en-US" sz="1600" b="1" dirty="0" err="1"/>
              <a:t>ilike</a:t>
            </a:r>
            <a:r>
              <a:rPr lang="en-US" sz="1600" b="1" dirty="0"/>
              <a:t> $2)</a:t>
            </a:r>
          </a:p>
          <a:p>
            <a:pPr marL="0" indent="0">
              <a:buNone/>
            </a:pPr>
            <a:r>
              <a:rPr lang="en-US" sz="1600" b="1" dirty="0"/>
              <a:t>       and (</a:t>
            </a:r>
            <a:r>
              <a:rPr lang="en-US" sz="1600" b="1" dirty="0" err="1"/>
              <a:t>ps.visitingdate</a:t>
            </a:r>
            <a:r>
              <a:rPr lang="en-US" sz="1600" b="1" dirty="0"/>
              <a:t> &gt;= ($3)::date) and (</a:t>
            </a:r>
            <a:r>
              <a:rPr lang="en-US" sz="1600" b="1" dirty="0" err="1"/>
              <a:t>ps.visitingdate</a:t>
            </a:r>
            <a:r>
              <a:rPr lang="en-US" sz="1600" b="1" dirty="0"/>
              <a:t> &lt; (($3)::date + 7))</a:t>
            </a:r>
          </a:p>
          <a:p>
            <a:pPr marL="0" indent="0">
              <a:buNone/>
            </a:pPr>
            <a:r>
              <a:rPr lang="en-US" sz="1600" b="1" dirty="0"/>
              <a:t>$$ language SQL</a:t>
            </a:r>
          </a:p>
        </p:txBody>
      </p:sp>
    </p:spTree>
    <p:extLst>
      <p:ext uri="{BB962C8B-B14F-4D97-AF65-F5344CB8AC3E}">
        <p14:creationId xmlns:p14="http://schemas.microsoft.com/office/powerpoint/2010/main" val="4227991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Lessons Learnt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End-to-End process of database generation</a:t>
            </a:r>
          </a:p>
          <a:p>
            <a:r>
              <a:rPr lang="en-US" dirty="0" smtClean="0"/>
              <a:t>Indexing techniques</a:t>
            </a:r>
          </a:p>
          <a:p>
            <a:r>
              <a:rPr lang="en-US" dirty="0" smtClean="0"/>
              <a:t>Constraints</a:t>
            </a:r>
          </a:p>
          <a:p>
            <a:r>
              <a:rPr lang="en-US" dirty="0" smtClean="0"/>
              <a:t>Normalization</a:t>
            </a:r>
          </a:p>
          <a:p>
            <a:r>
              <a:rPr lang="en-US" dirty="0" smtClean="0"/>
              <a:t>Handling complex queries</a:t>
            </a:r>
          </a:p>
          <a:p>
            <a:r>
              <a:rPr lang="en-US" dirty="0" smtClean="0"/>
              <a:t>Future scope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21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>
                <a:hlinkClick r:id="rId2"/>
              </a:rPr>
              <a:t>https://www.researchgate.net</a:t>
            </a:r>
            <a:r>
              <a:rPr lang="de-DE" sz="1800" dirty="0" smtClean="0">
                <a:hlinkClick r:id="rId2"/>
              </a:rPr>
              <a:t>/</a:t>
            </a:r>
            <a:endParaRPr lang="de-DE" sz="1800" dirty="0" smtClean="0"/>
          </a:p>
          <a:p>
            <a:r>
              <a:rPr lang="pl-PL" sz="1800" dirty="0">
                <a:hlinkClick r:id="rId3"/>
              </a:rPr>
              <a:t>http://www.quora.com</a:t>
            </a:r>
            <a:r>
              <a:rPr lang="pl-PL" sz="1800" dirty="0" smtClean="0">
                <a:hlinkClick r:id="rId3"/>
              </a:rPr>
              <a:t>/</a:t>
            </a:r>
            <a:endParaRPr lang="pl-PL" sz="1800" dirty="0" smtClean="0"/>
          </a:p>
          <a:p>
            <a:pPr lvl="0"/>
            <a:r>
              <a:rPr lang="en-US" sz="1800" dirty="0">
                <a:hlinkClick r:id="rId4"/>
              </a:rPr>
              <a:t>http://itp.nyu.edu/~sd107/diyhealth2012/wp-content/uploads/2012/09/Fogg-2009-Creating-persuasive-technologies-an-eight-step-design-</a:t>
            </a:r>
            <a:r>
              <a:rPr lang="en-US" sz="1800" dirty="0" smtClean="0">
                <a:hlinkClick r:id="rId4"/>
              </a:rPr>
              <a:t>process.pdf</a:t>
            </a:r>
            <a:endParaRPr lang="en-US" sz="1800" dirty="0"/>
          </a:p>
          <a:p>
            <a:pPr lvl="0"/>
            <a:r>
              <a:rPr lang="en-US" sz="1800" dirty="0">
                <a:hlinkClick r:id="rId5"/>
              </a:rPr>
              <a:t>http://link.springer.com/chapter/10.1007/978-3-540-68504-</a:t>
            </a:r>
            <a:r>
              <a:rPr lang="en-US" sz="1800" dirty="0" smtClean="0">
                <a:hlinkClick r:id="rId5"/>
              </a:rPr>
              <a:t>3_3</a:t>
            </a:r>
            <a:endParaRPr lang="en-US" sz="1800" dirty="0" smtClean="0"/>
          </a:p>
          <a:p>
            <a:pPr lvl="0"/>
            <a:r>
              <a:rPr lang="en-US" sz="1800" dirty="0">
                <a:hlinkClick r:id="rId6"/>
              </a:rPr>
              <a:t>http://moz.com/blog/tracking-the-roi-of-social-</a:t>
            </a:r>
            <a:r>
              <a:rPr lang="en-US" sz="1800" dirty="0" smtClean="0">
                <a:hlinkClick r:id="rId6"/>
              </a:rPr>
              <a:t>media</a:t>
            </a:r>
            <a:endParaRPr lang="en-US" sz="1800" dirty="0" smtClean="0"/>
          </a:p>
          <a:p>
            <a:pPr lvl="0"/>
            <a:endParaRPr lang="en-US" sz="1800" dirty="0" smtClean="0"/>
          </a:p>
          <a:p>
            <a:pPr lvl="0"/>
            <a:endParaRPr lang="en-US" dirty="0"/>
          </a:p>
          <a:p>
            <a:endParaRPr lang="pl-PL" dirty="0" smtClean="0"/>
          </a:p>
          <a:p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3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88715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Inspired by </a:t>
            </a:r>
            <a:r>
              <a:rPr lang="en-US" dirty="0" err="1" smtClean="0"/>
              <a:t>ResearchGate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Quora</a:t>
            </a:r>
            <a:endParaRPr lang="en-US" dirty="0" smtClean="0"/>
          </a:p>
          <a:p>
            <a:r>
              <a:rPr lang="en-US" dirty="0" smtClean="0"/>
              <a:t>Social Network : Persuasive Technology</a:t>
            </a:r>
          </a:p>
          <a:p>
            <a:r>
              <a:rPr lang="en-US" dirty="0"/>
              <a:t>U</a:t>
            </a:r>
            <a:r>
              <a:rPr lang="en-US" dirty="0" smtClean="0"/>
              <a:t>nified platform for Students, Researchers</a:t>
            </a:r>
          </a:p>
          <a:p>
            <a:r>
              <a:rPr lang="en-US" dirty="0" smtClean="0"/>
              <a:t>Direct interaction with the Experts, Scientists</a:t>
            </a:r>
          </a:p>
          <a:p>
            <a:r>
              <a:rPr lang="en-US" dirty="0" smtClean="0"/>
              <a:t> Huge number of publications at one place</a:t>
            </a:r>
          </a:p>
          <a:p>
            <a:r>
              <a:rPr lang="en-US" dirty="0" smtClean="0"/>
              <a:t>Any questions related  to technology</a:t>
            </a:r>
          </a:p>
          <a:p>
            <a:r>
              <a:rPr lang="en-US" dirty="0" smtClean="0"/>
              <a:t>Relevant companies and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32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5400" dirty="0" smtClean="0"/>
              <a:t>Questions?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53896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using </a:t>
            </a:r>
            <a:r>
              <a:rPr lang="en-US" dirty="0" err="1" smtClean="0"/>
              <a:t>IntelliQuorum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184643" y="3412412"/>
            <a:ext cx="2521175" cy="104268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RESEARCHER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706206"/>
            <a:ext cx="1990403" cy="9099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Follow topic / Subtopic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3356750" y="1417638"/>
            <a:ext cx="1857708" cy="9099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Ask/Read a question 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617024" y="1649332"/>
            <a:ext cx="1857708" cy="9099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b="1" dirty="0" smtClean="0"/>
              <a:t>Answer/Read  a Question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7020155" y="3318361"/>
            <a:ext cx="1857708" cy="9099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Follow any other researcher 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6767669" y="5205887"/>
            <a:ext cx="1857708" cy="9099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Find relevant job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57200" y="5280244"/>
            <a:ext cx="1857708" cy="9099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View Projects related to publication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129183" y="3536333"/>
            <a:ext cx="1857708" cy="9099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View / Add publication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3534463" y="5461334"/>
            <a:ext cx="2045019" cy="1098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View Publications as per  Institution/Topic/Subtopic/Author</a:t>
            </a:r>
            <a:endParaRPr lang="en-US" b="1" dirty="0"/>
          </a:p>
        </p:txBody>
      </p:sp>
      <p:sp>
        <p:nvSpPr>
          <p:cNvPr id="16" name="Right Arrow 15"/>
          <p:cNvSpPr/>
          <p:nvPr/>
        </p:nvSpPr>
        <p:spPr>
          <a:xfrm rot="19443528">
            <a:off x="5317385" y="2838482"/>
            <a:ext cx="1322315" cy="3516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802367">
            <a:off x="5377727" y="4621257"/>
            <a:ext cx="1322315" cy="3516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3090660">
            <a:off x="2090381" y="3018373"/>
            <a:ext cx="1244338" cy="3199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6200000">
            <a:off x="3987873" y="2718825"/>
            <a:ext cx="896383" cy="3026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8618248">
            <a:off x="2313881" y="4695919"/>
            <a:ext cx="1282450" cy="3405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4029848" y="4807477"/>
            <a:ext cx="814294" cy="3020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0800000">
            <a:off x="2124594" y="3807532"/>
            <a:ext cx="896383" cy="3026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871286" y="3688635"/>
            <a:ext cx="1148869" cy="3026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2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Diagram</a:t>
            </a:r>
            <a:endParaRPr lang="en-US" dirty="0"/>
          </a:p>
        </p:txBody>
      </p:sp>
      <p:pic>
        <p:nvPicPr>
          <p:cNvPr id="4" name="Content Placeholder 3" descr="1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52" r="-150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57631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modules in </a:t>
            </a:r>
            <a:r>
              <a:rPr lang="en-US" dirty="0" err="1" smtClean="0"/>
              <a:t>IntelliQuorum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Users  Profiles</a:t>
            </a:r>
          </a:p>
          <a:p>
            <a:pPr lvl="1"/>
            <a:r>
              <a:rPr lang="en-US" dirty="0" smtClean="0"/>
              <a:t>Researcher/Student</a:t>
            </a:r>
          </a:p>
          <a:p>
            <a:pPr lvl="1"/>
            <a:r>
              <a:rPr lang="en-US" dirty="0" smtClean="0"/>
              <a:t>Company/Corporate Associate</a:t>
            </a:r>
          </a:p>
          <a:p>
            <a:r>
              <a:rPr lang="en-US" dirty="0" smtClean="0"/>
              <a:t>Publications</a:t>
            </a:r>
          </a:p>
          <a:p>
            <a:pPr lvl="1"/>
            <a:r>
              <a:rPr lang="en-US" dirty="0" smtClean="0"/>
              <a:t>	</a:t>
            </a:r>
            <a:r>
              <a:rPr lang="en-US" dirty="0"/>
              <a:t>References (Other Publication / Books</a:t>
            </a:r>
            <a:r>
              <a:rPr lang="en-US" dirty="0" smtClean="0"/>
              <a:t>)</a:t>
            </a:r>
          </a:p>
          <a:p>
            <a:r>
              <a:rPr lang="en-US" dirty="0" smtClean="0"/>
              <a:t>Question Answers</a:t>
            </a:r>
          </a:p>
          <a:p>
            <a:r>
              <a:rPr lang="en-US" dirty="0" smtClean="0"/>
              <a:t>Jobs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7746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Wise DB: Users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4908" r="-149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90643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Wise DB: Publications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130" r="-31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37286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Module Wise DB: Question Answers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3072" r="-230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1405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Data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Text for abstract of papers and question and answers using Java code.</a:t>
            </a:r>
          </a:p>
          <a:p>
            <a:r>
              <a:rPr lang="en-US" dirty="0" smtClean="0"/>
              <a:t>Use of "</a:t>
            </a:r>
            <a:r>
              <a:rPr lang="en-US" dirty="0" err="1" smtClean="0"/>
              <a:t>org.postgresql.Driver</a:t>
            </a:r>
            <a:r>
              <a:rPr lang="en-US" dirty="0" smtClean="0"/>
              <a:t>“ for java connection to </a:t>
            </a:r>
            <a:r>
              <a:rPr lang="en-US" dirty="0" err="1" smtClean="0"/>
              <a:t>postgres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of Microsoft Excel to generate random names, dates, numbers.</a:t>
            </a:r>
          </a:p>
        </p:txBody>
      </p:sp>
    </p:spTree>
    <p:extLst>
      <p:ext uri="{BB962C8B-B14F-4D97-AF65-F5344CB8AC3E}">
        <p14:creationId xmlns:p14="http://schemas.microsoft.com/office/powerpoint/2010/main" val="2924578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4675</TotalTime>
  <Words>1239</Words>
  <Application>Microsoft Macintosh PowerPoint</Application>
  <PresentationFormat>On-screen Show (4:3)</PresentationFormat>
  <Paragraphs>206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IntelliQuorum (Social Network for Researchers)</vt:lpstr>
      <vt:lpstr>Motivation</vt:lpstr>
      <vt:lpstr>Tasks using IntelliQuorum</vt:lpstr>
      <vt:lpstr>Database Diagram</vt:lpstr>
      <vt:lpstr>Overview of modules in IntelliQuorum</vt:lpstr>
      <vt:lpstr>Module Wise DB: Users</vt:lpstr>
      <vt:lpstr>Module Wise DB: Publications</vt:lpstr>
      <vt:lpstr>Module Wise DB: Question Answers</vt:lpstr>
      <vt:lpstr>Challenges in Data Generation</vt:lpstr>
      <vt:lpstr>Applications and Reports</vt:lpstr>
      <vt:lpstr>1. Researcher score for a given  researcher:</vt:lpstr>
      <vt:lpstr>Researcher Score </vt:lpstr>
      <vt:lpstr>2.Questions and Answers Under Particular Subtopic </vt:lpstr>
      <vt:lpstr>PowerPoint Presentation</vt:lpstr>
      <vt:lpstr>3. Profile Views    </vt:lpstr>
      <vt:lpstr>Profile Views</vt:lpstr>
      <vt:lpstr>Conclusion and Lessons Learnt</vt:lpstr>
      <vt:lpstr>References </vt:lpstr>
      <vt:lpstr>PowerPoint Presentation</vt:lpstr>
      <vt:lpstr>PowerPoint Presentation</vt:lpstr>
    </vt:vector>
  </TitlesOfParts>
  <Company>poonamrbhide@gmail.com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IntelliQuorum (Social Network for Researchers)</dc:title>
  <dc:creator>Poonam  Bhide</dc:creator>
  <cp:lastModifiedBy>Poonam  Bhide</cp:lastModifiedBy>
  <cp:revision>39</cp:revision>
  <dcterms:created xsi:type="dcterms:W3CDTF">2013-07-25T15:30:30Z</dcterms:created>
  <dcterms:modified xsi:type="dcterms:W3CDTF">2013-07-28T21:48:16Z</dcterms:modified>
</cp:coreProperties>
</file>