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0"/>
  </p:notesMasterIdLst>
  <p:sldIdLst>
    <p:sldId id="256" r:id="rId2"/>
    <p:sldId id="268" r:id="rId3"/>
    <p:sldId id="257" r:id="rId4"/>
    <p:sldId id="273" r:id="rId5"/>
    <p:sldId id="259" r:id="rId6"/>
    <p:sldId id="269" r:id="rId7"/>
    <p:sldId id="270" r:id="rId8"/>
    <p:sldId id="260" r:id="rId9"/>
    <p:sldId id="261" r:id="rId10"/>
    <p:sldId id="262" r:id="rId11"/>
    <p:sldId id="271" r:id="rId12"/>
    <p:sldId id="272" r:id="rId13"/>
    <p:sldId id="264" r:id="rId14"/>
    <p:sldId id="276" r:id="rId15"/>
    <p:sldId id="274" r:id="rId16"/>
    <p:sldId id="265" r:id="rId17"/>
    <p:sldId id="275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089"/>
    <a:srgbClr val="009A46"/>
    <a:srgbClr val="005426"/>
    <a:srgbClr val="FFB300"/>
    <a:srgbClr val="7E0B87"/>
    <a:srgbClr val="580A46"/>
    <a:srgbClr val="4B1C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0ECDB-D3CC-4A10-BFBD-1F65CC8591C5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DEC0E-6A16-4FB1-A9D8-F5F2F0DDFC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16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DEC0E-6A16-4FB1-A9D8-F5F2F0DDFC4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601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69CBF-5D66-51FD-4266-A13137917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86654-917E-D86B-25BC-B2B70F1BC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EFD4A-EACB-BF5D-1E2F-A6AFD7A7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2D939-AFF7-043A-B454-43574D08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59D9C-468D-8C80-A8B7-6E59C4A0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CEB3-9EF3-BFBB-9B19-6DA0DC6A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A9113-43B6-9016-843F-7DC72C06F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AA06F-6BAE-BB37-3EE8-C0339CE4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6392F-986B-8475-0A6A-C5F817EC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88000-6C51-A3BA-4169-8249F837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5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21796-E285-2A9A-B341-D0E7878C4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0BEA6-D286-2C49-7FED-A79AF13C6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76698-1A9D-4B1E-028C-EC5D3E79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08501-5396-95CB-66E2-49F56D37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A4540-20F3-6803-E489-A6B60F399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25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A80C-70FC-2654-E542-B6658F10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BE949-E421-12EB-69D5-DCCE3C6F7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CC27E-C263-9C0F-DFD4-58E8A397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BA070-9961-9313-E11E-3538750DE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257F-AE3D-6B01-E47A-72246F9A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8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01E7-DF1B-EA3C-87F0-BBEF35D94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717B5-665E-4048-AC78-58A79427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D1C10-109C-CC21-DE3E-840C2CA4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8FF5C-8437-D44B-010D-93149187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C9AF2-29D9-869D-85FB-EBD0FD70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58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68BC1-49B1-6350-447E-0A8DD5E3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C3353-3DA2-AAEA-E5DF-C8C70A5D8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3055A-38D3-5815-407B-FB694440B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284B5-883C-C9CD-721A-FF51C9EC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AD064-CDE3-6E67-4C11-5D7F8B54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B237B-D5F3-CF6F-2E4D-BD0E75E5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2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72917-E053-7C2F-B507-2CC52066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E721E-4A58-20A5-F1DA-3CCFAE323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AADB4F-2EF7-FBA5-9C6D-346E56BF1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B5DF5C-80F3-4321-BB49-26455585E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30303-B2D6-28EF-B77D-D9D46263C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13E77-B9D4-DE8B-765D-727B65BA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71DDB-CC88-6752-6E9C-95081C8E8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38608-207F-DC0C-6C06-7E4B391CD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0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F2FE-DE73-1C63-5287-1F4AE7B8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9E311B-102E-EBFF-97AD-65795DCD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778C3-6935-DD7A-FFF0-08D6F1650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54F25-DFEF-E97F-163F-C944A13D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ECD1FB-7494-93C6-4EB5-4590B6E6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E4791-9117-9AB7-C10C-999BAC74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80AF4-9FDA-0CFD-B51F-E0664BBF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5E929-9EB5-CFA1-75A2-0900D123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014E6-52B4-EAFF-0323-03DF2A5C5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B7332-EE7B-6512-E7E9-C0030B28A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AE71B-5DB3-A404-ACA7-8A87E9737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0095B-A3DA-DF57-9461-A5DEB18F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D3376-EF04-24D8-594B-0FC77D487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8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12CC-B643-FBCE-AA38-D9CB4BF32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CE16F-1C29-420C-8889-D702B0F59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98660-7B0A-8880-4B62-291FDFF92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FAC3D-21BC-F29F-2ECF-8E1369C2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AF1FB-3613-3D25-AE3E-513FBD69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DE781-0171-0169-9620-3BC14E24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2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61659-42B1-37C1-36B7-796452AB4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BFBEB-D82D-3823-554B-2AF795423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42D34-79E9-9654-538C-8AF2CEEC3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76FD4-321F-F283-FCFF-B3B5C2F3B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17B31-5D21-5BBC-DA42-FA70A5D0D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9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583" y="1563227"/>
            <a:ext cx="7772400" cy="1470025"/>
          </a:xfrm>
        </p:spPr>
        <p:txBody>
          <a:bodyPr>
            <a:noAutofit/>
          </a:bodyPr>
          <a:lstStyle/>
          <a:p>
            <a:r>
              <a:rPr sz="5000" b="1" dirty="0">
                <a:solidFill>
                  <a:srgbClr val="9F2089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Meesho Order Analytics Using SQL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F69CF19-6844-F26B-D063-5773C4C79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630" y="0"/>
            <a:ext cx="92837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B0C1C8-9BC3-3681-4C4B-5E0BBB043D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94" t="11040" r="11577" b="8100"/>
          <a:stretch>
            <a:fillRect/>
          </a:stretch>
        </p:blipFill>
        <p:spPr>
          <a:xfrm>
            <a:off x="5543040" y="3033252"/>
            <a:ext cx="3600960" cy="382474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05F565C-4CE7-AD9D-CE3E-772B9B49C2D3}"/>
              </a:ext>
            </a:extLst>
          </p:cNvPr>
          <p:cNvSpPr txBox="1">
            <a:spLocks/>
          </p:cNvSpPr>
          <p:nvPr/>
        </p:nvSpPr>
        <p:spPr>
          <a:xfrm>
            <a:off x="0" y="6312309"/>
            <a:ext cx="2192594" cy="4498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9F2089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-Pratheepa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02ED76-532C-C973-0428-B9D6636BEBBB}"/>
              </a:ext>
            </a:extLst>
          </p:cNvPr>
          <p:cNvSpPr txBox="1"/>
          <p:nvPr/>
        </p:nvSpPr>
        <p:spPr>
          <a:xfrm>
            <a:off x="-95460" y="128160"/>
            <a:ext cx="6257269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5. Top 10 Worst Performing Products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645FAAF-3717-6C1D-C776-8D050A0AC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41621"/>
              </p:ext>
            </p:extLst>
          </p:nvPr>
        </p:nvGraphicFramePr>
        <p:xfrm>
          <a:off x="562707" y="795344"/>
          <a:ext cx="7968344" cy="2862583"/>
        </p:xfrm>
        <a:graphic>
          <a:graphicData uri="http://schemas.openxmlformats.org/drawingml/2006/table">
            <a:tbl>
              <a:tblPr/>
              <a:tblGrid>
                <a:gridCol w="996043">
                  <a:extLst>
                    <a:ext uri="{9D8B030D-6E8A-4147-A177-3AD203B41FA5}">
                      <a16:colId xmlns:a16="http://schemas.microsoft.com/office/drawing/2014/main" val="1671340257"/>
                    </a:ext>
                  </a:extLst>
                </a:gridCol>
                <a:gridCol w="996043">
                  <a:extLst>
                    <a:ext uri="{9D8B030D-6E8A-4147-A177-3AD203B41FA5}">
                      <a16:colId xmlns:a16="http://schemas.microsoft.com/office/drawing/2014/main" val="2923693460"/>
                    </a:ext>
                  </a:extLst>
                </a:gridCol>
                <a:gridCol w="996043">
                  <a:extLst>
                    <a:ext uri="{9D8B030D-6E8A-4147-A177-3AD203B41FA5}">
                      <a16:colId xmlns:a16="http://schemas.microsoft.com/office/drawing/2014/main" val="592008212"/>
                    </a:ext>
                  </a:extLst>
                </a:gridCol>
                <a:gridCol w="996043">
                  <a:extLst>
                    <a:ext uri="{9D8B030D-6E8A-4147-A177-3AD203B41FA5}">
                      <a16:colId xmlns:a16="http://schemas.microsoft.com/office/drawing/2014/main" val="344488220"/>
                    </a:ext>
                  </a:extLst>
                </a:gridCol>
                <a:gridCol w="996043">
                  <a:extLst>
                    <a:ext uri="{9D8B030D-6E8A-4147-A177-3AD203B41FA5}">
                      <a16:colId xmlns:a16="http://schemas.microsoft.com/office/drawing/2014/main" val="1692667343"/>
                    </a:ext>
                  </a:extLst>
                </a:gridCol>
                <a:gridCol w="996043">
                  <a:extLst>
                    <a:ext uri="{9D8B030D-6E8A-4147-A177-3AD203B41FA5}">
                      <a16:colId xmlns:a16="http://schemas.microsoft.com/office/drawing/2014/main" val="3041606998"/>
                    </a:ext>
                  </a:extLst>
                </a:gridCol>
                <a:gridCol w="996043">
                  <a:extLst>
                    <a:ext uri="{9D8B030D-6E8A-4147-A177-3AD203B41FA5}">
                      <a16:colId xmlns:a16="http://schemas.microsoft.com/office/drawing/2014/main" val="1769317997"/>
                    </a:ext>
                  </a:extLst>
                </a:gridCol>
                <a:gridCol w="996043">
                  <a:extLst>
                    <a:ext uri="{9D8B030D-6E8A-4147-A177-3AD203B41FA5}">
                      <a16:colId xmlns:a16="http://schemas.microsoft.com/office/drawing/2014/main" val="3543905174"/>
                    </a:ext>
                  </a:extLst>
                </a:gridCol>
              </a:tblGrid>
              <a:tr h="29230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2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SKU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2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Orders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Delivered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RTO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Cancelled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Fulfillment Rate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Failure Rate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630468"/>
                  </a:ext>
                </a:extLst>
              </a:tr>
              <a:tr h="1991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SKU6017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Winter Jacket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B91C1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B91C1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B91C1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027222"/>
                  </a:ext>
                </a:extLst>
              </a:tr>
              <a:tr h="1991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SKU6020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Party Gown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B91C1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B91C1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B91C1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797040"/>
                  </a:ext>
                </a:extLst>
              </a:tr>
              <a:tr h="1991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SKU6047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Jumpsuit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B91C1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B91C1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B91C1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435332"/>
                  </a:ext>
                </a:extLst>
              </a:tr>
              <a:tr h="1991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SKU6052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Casual Shorts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B91C1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B91C1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solidFill>
                            <a:srgbClr val="B91C1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516041"/>
                  </a:ext>
                </a:extLst>
              </a:tr>
              <a:tr h="2923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SKU6057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Women's Kurti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B91C1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B91C1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solidFill>
                            <a:srgbClr val="B91C1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545938"/>
                  </a:ext>
                </a:extLst>
              </a:tr>
              <a:tr h="1991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SKU6060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Party Gown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B91C1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B91C1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B91C1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93699"/>
                  </a:ext>
                </a:extLst>
              </a:tr>
              <a:tr h="1991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SKU6023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Party Gown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065F4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A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065F4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A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693388"/>
                  </a:ext>
                </a:extLst>
              </a:tr>
              <a:tr h="1991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SKU6044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Ethnic Set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065F4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A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065F4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A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23296"/>
                  </a:ext>
                </a:extLst>
              </a:tr>
              <a:tr h="478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SKU6055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Georgette Lehenga Choli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065F4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A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065F4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A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857457"/>
                  </a:ext>
                </a:extLst>
              </a:tr>
              <a:tr h="1991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SKU6063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Denim Jacket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>
                          <a:solidFill>
                            <a:srgbClr val="065F4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A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solidFill>
                            <a:srgbClr val="065F4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A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29200" marR="29200" marT="14600" marB="1460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900442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911423-494E-DC68-4ED6-836E8E243AD9}"/>
              </a:ext>
            </a:extLst>
          </p:cNvPr>
          <p:cNvSpPr/>
          <p:nvPr/>
        </p:nvSpPr>
        <p:spPr>
          <a:xfrm>
            <a:off x="309221" y="3835593"/>
            <a:ext cx="2906251" cy="2894247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FINDING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SKUs</a:t>
            </a:r>
          </a:p>
          <a:p>
            <a:pPr algn="ctr"/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Fulfillment and 100% Failure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5144F6-91DD-7B4A-DABA-E41AC3EAFA7F}"/>
              </a:ext>
            </a:extLst>
          </p:cNvPr>
          <p:cNvSpPr/>
          <p:nvPr/>
        </p:nvSpPr>
        <p:spPr>
          <a:xfrm>
            <a:off x="562707" y="5940551"/>
            <a:ext cx="2290365" cy="61295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ARE APPAREL CATEGORY ITEMS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FC2E9-72E3-5524-AB67-D92BB778F5AF}"/>
              </a:ext>
            </a:extLst>
          </p:cNvPr>
          <p:cNvSpPr txBox="1"/>
          <p:nvPr/>
        </p:nvSpPr>
        <p:spPr>
          <a:xfrm>
            <a:off x="3346101" y="3739215"/>
            <a:ext cx="22608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Failure Breakdown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0D4D6B-CF36-9B1F-3A93-D5CEEB68E933}"/>
              </a:ext>
            </a:extLst>
          </p:cNvPr>
          <p:cNvSpPr/>
          <p:nvPr/>
        </p:nvSpPr>
        <p:spPr>
          <a:xfrm>
            <a:off x="3346101" y="4108547"/>
            <a:ext cx="5184950" cy="11842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📦↩️RTO-Driven Failures (Logistics Loss)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SKU6017: Winter Jacket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SKU6057: Women's Kurti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SKU6060: Party Gown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635DDDA-FCEC-CFB8-37BF-C132020EF835}"/>
              </a:ext>
            </a:extLst>
          </p:cNvPr>
          <p:cNvSpPr/>
          <p:nvPr/>
        </p:nvSpPr>
        <p:spPr>
          <a:xfrm>
            <a:off x="3346101" y="5545588"/>
            <a:ext cx="5184950" cy="11842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❌Cancellation-Driven Failures (Inventory Loss)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SKU6020: Party Gown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SKU6047: Jumpsuit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SKU6052: Casual Shorts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D609F-4CEB-6E02-DB71-9A66D66DA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6434D96-4124-8AF4-5DDE-3BF849EC9AD0}"/>
              </a:ext>
            </a:extLst>
          </p:cNvPr>
          <p:cNvSpPr txBox="1"/>
          <p:nvPr/>
        </p:nvSpPr>
        <p:spPr>
          <a:xfrm>
            <a:off x="218776" y="150086"/>
            <a:ext cx="744811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State Volume: High vs. Low Performers (Last 30 Days)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5485BD-453A-4CDB-AF30-D50EAD9785BD}"/>
              </a:ext>
            </a:extLst>
          </p:cNvPr>
          <p:cNvSpPr txBox="1"/>
          <p:nvPr/>
        </p:nvSpPr>
        <p:spPr>
          <a:xfrm>
            <a:off x="472273" y="1442592"/>
            <a:ext cx="3320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9A4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🚀Demand Leaders (Top 5 Recent Orders)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3FB96F1-3511-CBB5-149B-E6FED9419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11430"/>
              </p:ext>
            </p:extLst>
          </p:nvPr>
        </p:nvGraphicFramePr>
        <p:xfrm>
          <a:off x="472273" y="2296828"/>
          <a:ext cx="3320142" cy="2038355"/>
        </p:xfrm>
        <a:graphic>
          <a:graphicData uri="http://schemas.openxmlformats.org/drawingml/2006/table">
            <a:tbl>
              <a:tblPr/>
              <a:tblGrid>
                <a:gridCol w="1660071">
                  <a:extLst>
                    <a:ext uri="{9D8B030D-6E8A-4147-A177-3AD203B41FA5}">
                      <a16:colId xmlns:a16="http://schemas.microsoft.com/office/drawing/2014/main" val="2353227272"/>
                    </a:ext>
                  </a:extLst>
                </a:gridCol>
                <a:gridCol w="1660071">
                  <a:extLst>
                    <a:ext uri="{9D8B030D-6E8A-4147-A177-3AD203B41FA5}">
                      <a16:colId xmlns:a16="http://schemas.microsoft.com/office/drawing/2014/main" val="580295892"/>
                    </a:ext>
                  </a:extLst>
                </a:gridCol>
              </a:tblGrid>
              <a:tr h="34671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720190"/>
                  </a:ext>
                </a:extLst>
              </a:tr>
              <a:tr h="3467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Madhya Pradesh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395611"/>
                  </a:ext>
                </a:extLst>
              </a:tr>
              <a:tr h="3467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Chhattisgarh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828686"/>
                  </a:ext>
                </a:extLst>
              </a:tr>
              <a:tr h="3467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Kerala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428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Telangana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05459"/>
                  </a:ext>
                </a:extLst>
              </a:tr>
              <a:tr h="3467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Tamil Nadu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48371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EFC721E-3931-FCD2-3A72-003889DA709F}"/>
              </a:ext>
            </a:extLst>
          </p:cNvPr>
          <p:cNvSpPr txBox="1"/>
          <p:nvPr/>
        </p:nvSpPr>
        <p:spPr>
          <a:xfrm>
            <a:off x="50800" y="4411978"/>
            <a:ext cx="904240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9F20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Top-performing states: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Madhya Pradesh (152), Chhattisgarh (151), and Kerala (139) lead in total quantity, indicating strong overall performance.</a:t>
            </a:r>
          </a:p>
          <a:p>
            <a:pPr algn="just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performers: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Telangana (138) and Tamil Nadu (137) show slightly lower but consistent contributions compared to the top states.</a:t>
            </a:r>
          </a:p>
          <a:p>
            <a:pPr algn="just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Lower-performing states: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Rajasthan (94), Goa (98), and Jharkhand (102) have the least total quantity, highlighting areas for improvement.</a:t>
            </a:r>
          </a:p>
          <a:p>
            <a:pPr algn="just">
              <a:buFont typeface="+mj-lt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Mid-range states: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 Bengal (110) and Odisha (112) perform moderately, suggesting potential to boost performance further.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C8A1AB-75C5-7A8C-BF43-7A22A3943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913218"/>
              </p:ext>
            </p:extLst>
          </p:nvPr>
        </p:nvGraphicFramePr>
        <p:xfrm>
          <a:off x="4836341" y="2296828"/>
          <a:ext cx="3320142" cy="2080266"/>
        </p:xfrm>
        <a:graphic>
          <a:graphicData uri="http://schemas.openxmlformats.org/drawingml/2006/table">
            <a:tbl>
              <a:tblPr/>
              <a:tblGrid>
                <a:gridCol w="1660071">
                  <a:extLst>
                    <a:ext uri="{9D8B030D-6E8A-4147-A177-3AD203B41FA5}">
                      <a16:colId xmlns:a16="http://schemas.microsoft.com/office/drawing/2014/main" val="2353227272"/>
                    </a:ext>
                  </a:extLst>
                </a:gridCol>
                <a:gridCol w="1660071">
                  <a:extLst>
                    <a:ext uri="{9D8B030D-6E8A-4147-A177-3AD203B41FA5}">
                      <a16:colId xmlns:a16="http://schemas.microsoft.com/office/drawing/2014/main" val="580295892"/>
                    </a:ext>
                  </a:extLst>
                </a:gridCol>
              </a:tblGrid>
              <a:tr h="34671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Quantity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720190"/>
                  </a:ext>
                </a:extLst>
              </a:tr>
              <a:tr h="3467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Rajasthan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395611"/>
                  </a:ext>
                </a:extLst>
              </a:tr>
              <a:tr h="3467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IN" sz="1400" b="1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828686"/>
                  </a:ext>
                </a:extLst>
              </a:tr>
              <a:tr h="3467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Jharkhand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428665"/>
                  </a:ext>
                </a:extLst>
              </a:tr>
              <a:tr h="3467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West Bengal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05459"/>
                  </a:ext>
                </a:extLst>
              </a:tr>
              <a:tr h="3467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Odisha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solidFill>
                            <a:schemeClr val="accent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4837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3EAC44-2C47-99C1-0FEC-2380B6CCB176}"/>
              </a:ext>
            </a:extLst>
          </p:cNvPr>
          <p:cNvSpPr txBox="1"/>
          <p:nvPr/>
        </p:nvSpPr>
        <p:spPr>
          <a:xfrm>
            <a:off x="4836341" y="1426482"/>
            <a:ext cx="3320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🐢Low-Activity Zones (Bottom 3 Recent Orders)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FE9011B-A675-C404-B105-67D4BAA3E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630" y="0"/>
            <a:ext cx="92837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13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0316B7-68D2-91A3-170B-2B79C234DC93}"/>
              </a:ext>
            </a:extLst>
          </p:cNvPr>
          <p:cNvSpPr txBox="1"/>
          <p:nvPr/>
        </p:nvSpPr>
        <p:spPr>
          <a:xfrm>
            <a:off x="249380" y="257679"/>
            <a:ext cx="6101178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Orders Placed (Last 30 Days)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612514-35C2-6B34-0A66-5A1A5D7C1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80272"/>
              </p:ext>
            </p:extLst>
          </p:nvPr>
        </p:nvGraphicFramePr>
        <p:xfrm>
          <a:off x="301335" y="944236"/>
          <a:ext cx="2358736" cy="5656085"/>
        </p:xfrm>
        <a:graphic>
          <a:graphicData uri="http://schemas.openxmlformats.org/drawingml/2006/table">
            <a:tbl>
              <a:tblPr/>
              <a:tblGrid>
                <a:gridCol w="1572495">
                  <a:extLst>
                    <a:ext uri="{9D8B030D-6E8A-4147-A177-3AD203B41FA5}">
                      <a16:colId xmlns:a16="http://schemas.microsoft.com/office/drawing/2014/main" val="2278706336"/>
                    </a:ext>
                  </a:extLst>
                </a:gridCol>
                <a:gridCol w="786241">
                  <a:extLst>
                    <a:ext uri="{9D8B030D-6E8A-4147-A177-3AD203B41FA5}">
                      <a16:colId xmlns:a16="http://schemas.microsoft.com/office/drawing/2014/main" val="3722457245"/>
                    </a:ext>
                  </a:extLst>
                </a:gridCol>
              </a:tblGrid>
              <a:tr h="48239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1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State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Count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641169"/>
                  </a:ext>
                </a:extLst>
              </a:tr>
              <a:tr h="3508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Maharashtra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16A34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488599"/>
                  </a:ext>
                </a:extLst>
              </a:tr>
              <a:tr h="1403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Haryana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16A34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60588"/>
                  </a:ext>
                </a:extLst>
              </a:tr>
              <a:tr h="1403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Punjab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16A34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360372"/>
                  </a:ext>
                </a:extLst>
              </a:tr>
              <a:tr h="24559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Tamil Nadu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16A34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573221"/>
                  </a:ext>
                </a:extLst>
              </a:tr>
              <a:tr h="24559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Madhya Pradesh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16A34A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321605"/>
                  </a:ext>
                </a:extLst>
              </a:tr>
              <a:tr h="1403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Gujarat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448996"/>
                  </a:ext>
                </a:extLst>
              </a:tr>
              <a:tr h="1403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Odisha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426388"/>
                  </a:ext>
                </a:extLst>
              </a:tr>
              <a:tr h="1403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Rajasthan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278599"/>
                  </a:ext>
                </a:extLst>
              </a:tr>
              <a:tr h="24559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Jharkhand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351832"/>
                  </a:ext>
                </a:extLst>
              </a:tr>
              <a:tr h="1403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 Assam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05180"/>
                  </a:ext>
                </a:extLst>
              </a:tr>
              <a:tr h="24559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 Telangana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3466153"/>
                  </a:ext>
                </a:extLst>
              </a:tr>
              <a:tr h="24559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 West Bengal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179542"/>
                  </a:ext>
                </a:extLst>
              </a:tr>
              <a:tr h="24559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 Uttar Pradesh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976010"/>
                  </a:ext>
                </a:extLst>
              </a:tr>
              <a:tr h="1403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 Bihar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158762"/>
                  </a:ext>
                </a:extLst>
              </a:tr>
              <a:tr h="1403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 Kerala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24692"/>
                  </a:ext>
                </a:extLst>
              </a:tr>
              <a:tr h="24559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 Andhra Pradesh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265293"/>
                  </a:ext>
                </a:extLst>
              </a:tr>
              <a:tr h="3508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 Chhattisgarh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120452"/>
                  </a:ext>
                </a:extLst>
              </a:tr>
              <a:tr h="1403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 Delhi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429846"/>
                  </a:ext>
                </a:extLst>
              </a:tr>
              <a:tr h="24559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1">
                          <a:solidFill>
                            <a:srgbClr val="B91C1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 Karnataka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088639"/>
                  </a:ext>
                </a:extLst>
              </a:tr>
              <a:tr h="1403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1">
                          <a:solidFill>
                            <a:srgbClr val="B91C1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 Goa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5085" marR="35085" marT="17542" marB="17542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744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6D7F530-C1F4-724C-17C2-5A401CEF9683}"/>
              </a:ext>
            </a:extLst>
          </p:cNvPr>
          <p:cNvSpPr txBox="1"/>
          <p:nvPr/>
        </p:nvSpPr>
        <p:spPr>
          <a:xfrm>
            <a:off x="3023754" y="3988229"/>
            <a:ext cx="574617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Maharashtra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leads (9 orders), followed by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Haryana, Punjab, Tamil Nadu,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(7 orders each).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E414FD-478E-6348-BE54-91C55A907E1C}"/>
              </a:ext>
            </a:extLst>
          </p:cNvPr>
          <p:cNvSpPr txBox="1"/>
          <p:nvPr/>
        </p:nvSpPr>
        <p:spPr>
          <a:xfrm>
            <a:off x="3023754" y="5566599"/>
            <a:ext cx="5850082" cy="10002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b="1" i="0" dirty="0"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Karnataka </a:t>
            </a:r>
            <a:r>
              <a:rPr lang="en-US" b="0" i="0" dirty="0"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i="0" dirty="0"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 </a:t>
            </a:r>
            <a:r>
              <a:rPr lang="en-US" b="0" i="0" dirty="0"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 the lowest order count (only 2 orders each) in the last 30 days.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Delhi </a:t>
            </a:r>
            <a:r>
              <a:rPr lang="en-US" b="0" i="0" dirty="0"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also significantly low with only 3 orders.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DB2B23-90FD-6C9F-33F4-7C0EE6983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502" y="1166125"/>
            <a:ext cx="4511431" cy="1714649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BB397DBA-5183-71B3-A610-A3F5DAB90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630" y="0"/>
            <a:ext cx="92837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841A7D-F472-7A84-76B1-C40CED1B3BFD}"/>
              </a:ext>
            </a:extLst>
          </p:cNvPr>
          <p:cNvSpPr txBox="1"/>
          <p:nvPr/>
        </p:nvSpPr>
        <p:spPr>
          <a:xfrm>
            <a:off x="3026637" y="5080779"/>
            <a:ext cx="3323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B9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Low-Activity Zones (Bottom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FEF16-8865-F429-6CB0-9307295C9952}"/>
              </a:ext>
            </a:extLst>
          </p:cNvPr>
          <p:cNvSpPr txBox="1"/>
          <p:nvPr/>
        </p:nvSpPr>
        <p:spPr>
          <a:xfrm>
            <a:off x="3075708" y="3431512"/>
            <a:ext cx="2661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15803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Demand Leaders (Top 5)</a:t>
            </a:r>
          </a:p>
        </p:txBody>
      </p:sp>
    </p:spTree>
    <p:extLst>
      <p:ext uri="{BB962C8B-B14F-4D97-AF65-F5344CB8AC3E}">
        <p14:creationId xmlns:p14="http://schemas.microsoft.com/office/powerpoint/2010/main" val="93029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1582F91-0FEA-D4A8-AEC3-A9BD66FBB35D}"/>
              </a:ext>
            </a:extLst>
          </p:cNvPr>
          <p:cNvSpPr txBox="1"/>
          <p:nvPr/>
        </p:nvSpPr>
        <p:spPr>
          <a:xfrm>
            <a:off x="0" y="97609"/>
            <a:ext cx="714158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Last Week's Revenue Driving Products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C8E141-4F4A-DA42-8C15-738D7B2398CA}"/>
              </a:ext>
            </a:extLst>
          </p:cNvPr>
          <p:cNvSpPr txBox="1"/>
          <p:nvPr/>
        </p:nvSpPr>
        <p:spPr>
          <a:xfrm>
            <a:off x="166254" y="837198"/>
            <a:ext cx="54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Period: Oct 17th, 2025 to Oct 23rd, 2025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713196-CB46-4EAB-CE1A-3C58DB77B627}"/>
              </a:ext>
            </a:extLst>
          </p:cNvPr>
          <p:cNvSpPr/>
          <p:nvPr/>
        </p:nvSpPr>
        <p:spPr>
          <a:xfrm>
            <a:off x="344718" y="1942718"/>
            <a:ext cx="3226072" cy="145604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MOST CONSISTENT TOP SELLER</a:t>
            </a:r>
          </a:p>
          <a:p>
            <a:pPr algn="ctr"/>
            <a:r>
              <a:rPr lang="en-US" sz="2400" b="1" dirty="0">
                <a:solidFill>
                  <a:srgbClr val="9F2089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SILK SAREE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Achieved Rank 1 twice(19</a:t>
            </a:r>
            <a:r>
              <a:rPr lang="en-US" sz="1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th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,23</a:t>
            </a:r>
            <a:r>
              <a:rPr lang="en-US" sz="14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rd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)</a:t>
            </a:r>
            <a:endParaRPr lang="en-IN" sz="1400" dirty="0">
              <a:solidFill>
                <a:schemeClr val="tx1"/>
              </a:solidFill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5FAFE-8133-75FB-137B-7120B85E62B8}"/>
              </a:ext>
            </a:extLst>
          </p:cNvPr>
          <p:cNvSpPr txBox="1"/>
          <p:nvPr/>
        </p:nvSpPr>
        <p:spPr>
          <a:xfrm>
            <a:off x="4670323" y="1519166"/>
            <a:ext cx="45720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9F20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5 Revenue-Generating Items</a:t>
            </a:r>
          </a:p>
          <a:p>
            <a:pPr algn="l">
              <a:buNone/>
            </a:pPr>
            <a:endParaRPr lang="en-US" b="1" i="0" dirty="0">
              <a:solidFill>
                <a:srgbClr val="9F208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None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1. </a:t>
            </a:r>
            <a:r>
              <a:rPr lang="en-US" b="1" i="0" dirty="0">
                <a:solidFill>
                  <a:srgbClr val="DC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Casual Shorts</a:t>
            </a: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(15,768 on Oct 17th)</a:t>
            </a:r>
          </a:p>
          <a:p>
            <a:pPr algn="l">
              <a:spcBef>
                <a:spcPts val="300"/>
              </a:spcBef>
              <a:buNone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2. </a:t>
            </a:r>
            <a:r>
              <a:rPr lang="en-US" b="1" i="0" dirty="0">
                <a:solidFill>
                  <a:srgbClr val="16A34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Silk Saree</a:t>
            </a: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(12,556 on Oct 19th)</a:t>
            </a:r>
          </a:p>
          <a:p>
            <a:pPr algn="l">
              <a:spcBef>
                <a:spcPts val="300"/>
              </a:spcBef>
              <a:buNone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3. </a:t>
            </a:r>
            <a:r>
              <a:rPr lang="en-US" b="1" i="0" dirty="0">
                <a:solidFill>
                  <a:srgbClr val="2563E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Formal Trousers</a:t>
            </a: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(10,467 on Oct 22nd)</a:t>
            </a:r>
          </a:p>
          <a:p>
            <a:pPr algn="l">
              <a:spcBef>
                <a:spcPts val="300"/>
              </a:spcBef>
              <a:buNone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4. </a:t>
            </a:r>
            <a:r>
              <a:rPr lang="en-US" b="1" i="0" dirty="0">
                <a:solidFill>
                  <a:srgbClr val="CA8A0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Pants</a:t>
            </a: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(9,543 on Oct 18th)</a:t>
            </a:r>
          </a:p>
          <a:p>
            <a:pPr algn="l">
              <a:spcBef>
                <a:spcPts val="300"/>
              </a:spcBef>
              <a:buNone/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5. </a:t>
            </a:r>
            <a:r>
              <a:rPr lang="en-US" b="1" i="0" dirty="0">
                <a:solidFill>
                  <a:srgbClr val="9333E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Winter Jacket</a:t>
            </a:r>
            <a:r>
              <a:rPr lang="en-US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(8,572 on Oct 18th)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9F717D-27BE-C348-834E-A28D7015E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80" y="4169958"/>
            <a:ext cx="5235394" cy="2347163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89E4D2A0-9D22-F923-DB8E-3F4DA7497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630" y="0"/>
            <a:ext cx="92837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737AF-7A5D-49D4-1A61-79F2C6ED4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295AA7C-02AE-8A3E-4694-6D7F96996CC0}"/>
              </a:ext>
            </a:extLst>
          </p:cNvPr>
          <p:cNvSpPr txBox="1"/>
          <p:nvPr/>
        </p:nvSpPr>
        <p:spPr>
          <a:xfrm>
            <a:off x="0" y="97609"/>
            <a:ext cx="763219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Customer Segmentation based on Revenue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5C401B29-3D78-E9B0-93A2-D4D32A7B2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630" y="0"/>
            <a:ext cx="92837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A459FD-E3C7-1887-637B-95F46602F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293378"/>
              </p:ext>
            </p:extLst>
          </p:nvPr>
        </p:nvGraphicFramePr>
        <p:xfrm>
          <a:off x="722365" y="1255354"/>
          <a:ext cx="4159659" cy="1293133"/>
        </p:xfrm>
        <a:graphic>
          <a:graphicData uri="http://schemas.openxmlformats.org/drawingml/2006/table">
            <a:tbl>
              <a:tblPr/>
              <a:tblGrid>
                <a:gridCol w="1386552">
                  <a:extLst>
                    <a:ext uri="{9D8B030D-6E8A-4147-A177-3AD203B41FA5}">
                      <a16:colId xmlns:a16="http://schemas.microsoft.com/office/drawing/2014/main" val="1362806439"/>
                    </a:ext>
                  </a:extLst>
                </a:gridCol>
                <a:gridCol w="1544075">
                  <a:extLst>
                    <a:ext uri="{9D8B030D-6E8A-4147-A177-3AD203B41FA5}">
                      <a16:colId xmlns:a16="http://schemas.microsoft.com/office/drawing/2014/main" val="1499374230"/>
                    </a:ext>
                  </a:extLst>
                </a:gridCol>
                <a:gridCol w="1229032">
                  <a:extLst>
                    <a:ext uri="{9D8B030D-6E8A-4147-A177-3AD203B41FA5}">
                      <a16:colId xmlns:a16="http://schemas.microsoft.com/office/drawing/2014/main" val="4188339624"/>
                    </a:ext>
                  </a:extLst>
                </a:gridCol>
              </a:tblGrid>
              <a:tr h="5028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Segmentation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Revenue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Orders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208916"/>
                  </a:ext>
                </a:extLst>
              </a:tr>
              <a:tr h="2873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Silver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1667844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IN" sz="1400" b="1" dirty="0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279119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Gold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4026554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b="1" dirty="0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423</a:t>
                      </a:r>
                      <a:endParaRPr lang="en-IN" sz="1400" b="1" dirty="0">
                        <a:solidFill>
                          <a:srgbClr val="DC2626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451156"/>
                  </a:ext>
                </a:extLst>
              </a:tr>
            </a:tbl>
          </a:graphicData>
        </a:graphic>
      </p:graphicFrame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F938AE-4C81-0C0C-8A0E-869F8DE916C9}"/>
              </a:ext>
            </a:extLst>
          </p:cNvPr>
          <p:cNvSpPr/>
          <p:nvPr/>
        </p:nvSpPr>
        <p:spPr>
          <a:xfrm>
            <a:off x="6236710" y="3781467"/>
            <a:ext cx="2413609" cy="1143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70.7%</a:t>
            </a:r>
          </a:p>
          <a:p>
            <a:pPr algn="ctr"/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9C5A6D3-9212-6E75-3184-F6080DB5F68F}"/>
              </a:ext>
            </a:extLst>
          </p:cNvPr>
          <p:cNvSpPr/>
          <p:nvPr/>
        </p:nvSpPr>
        <p:spPr>
          <a:xfrm>
            <a:off x="6158054" y="1756113"/>
            <a:ext cx="2521761" cy="11430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42.3%</a:t>
            </a:r>
          </a:p>
          <a:p>
            <a:pPr algn="ctr"/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ORDERS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99666B-AA9B-9C05-18B4-2C557E80E9D3}"/>
              </a:ext>
            </a:extLst>
          </p:cNvPr>
          <p:cNvSpPr txBox="1"/>
          <p:nvPr/>
        </p:nvSpPr>
        <p:spPr>
          <a:xfrm>
            <a:off x="212142" y="3183422"/>
            <a:ext cx="59459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F20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algn="just"/>
            <a:endParaRPr lang="en-US" sz="2000" b="1" dirty="0">
              <a:solidFill>
                <a:srgbClr val="9F20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 are segmented into Gold and Silver based on total revenue compared to the Average Order Value (AOV).</a:t>
            </a:r>
          </a:p>
          <a:p>
            <a:pPr algn="just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Gold orders (423 orders) generate the majority of revenue (~70%), indicating high-value transactions.</a:t>
            </a:r>
          </a:p>
          <a:p>
            <a:pPr algn="just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Silver orders (577 orders) contribute less revenue (~30%), representing lower-value transactions</a:t>
            </a:r>
          </a:p>
          <a:p>
            <a:pPr algn="just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VIP programs to Gold customers and targeted engagement strategies for Silver customers</a:t>
            </a:r>
          </a:p>
        </p:txBody>
      </p:sp>
    </p:spTree>
    <p:extLst>
      <p:ext uri="{BB962C8B-B14F-4D97-AF65-F5344CB8AC3E}">
        <p14:creationId xmlns:p14="http://schemas.microsoft.com/office/powerpoint/2010/main" val="790481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AB6B4-56DD-E160-1FB8-21B7FAF18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5B7ED3A-D8FF-61D7-D7A5-E29E4737499E}"/>
              </a:ext>
            </a:extLst>
          </p:cNvPr>
          <p:cNvSpPr txBox="1"/>
          <p:nvPr/>
        </p:nvSpPr>
        <p:spPr>
          <a:xfrm>
            <a:off x="208345" y="152524"/>
            <a:ext cx="714158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Top 10 Most Recent Cancelled Orders 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4A1361A2-1D41-9575-E199-0CA9ABE8E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630" y="0"/>
            <a:ext cx="92837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7C38B7-27D6-CB9C-ADB1-A1E76816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45" y="990389"/>
            <a:ext cx="4779167" cy="3476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3EC4DE-4B68-1F23-B830-791AC376B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928" y="3945069"/>
            <a:ext cx="5912317" cy="27604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370D79-A1B8-1A33-3687-CA947D54A79C}"/>
              </a:ext>
            </a:extLst>
          </p:cNvPr>
          <p:cNvSpPr txBox="1"/>
          <p:nvPr/>
        </p:nvSpPr>
        <p:spPr>
          <a:xfrm>
            <a:off x="5176684" y="3429000"/>
            <a:ext cx="1450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9F20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75348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DF963F8-7345-9924-83AF-77D9F8EF5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630" y="0"/>
            <a:ext cx="92837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2875E6-E6E2-AA3D-9CAB-7ECA1566A60F}"/>
              </a:ext>
            </a:extLst>
          </p:cNvPr>
          <p:cNvSpPr txBox="1"/>
          <p:nvPr/>
        </p:nvSpPr>
        <p:spPr>
          <a:xfrm>
            <a:off x="205991" y="423623"/>
            <a:ext cx="3960896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Query 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CC61B-EC19-AF63-C151-113EE42A4A6D}"/>
              </a:ext>
            </a:extLst>
          </p:cNvPr>
          <p:cNvSpPr txBox="1"/>
          <p:nvPr/>
        </p:nvSpPr>
        <p:spPr>
          <a:xfrm>
            <a:off x="439838" y="1766727"/>
            <a:ext cx="826432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unused columns and avoided SELECT * to reduce data load.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only necessary columns in queries for better performance.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multiple KPIs in a single query to minimize table scans.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CTE’s over subqueries.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stored procedures with REF CURSORs for reusable, fetchable, and stakeholder-friendly results.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27937-57B3-FDC6-6BAD-1BDCE57B3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843BAC7-D767-91DA-7FEE-1294D7050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630" y="0"/>
            <a:ext cx="92837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1C7F20-59C3-15A1-ACC8-0BA33522D466}"/>
              </a:ext>
            </a:extLst>
          </p:cNvPr>
          <p:cNvSpPr txBox="1"/>
          <p:nvPr/>
        </p:nvSpPr>
        <p:spPr>
          <a:xfrm>
            <a:off x="205990" y="252214"/>
            <a:ext cx="6717323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STRATEGY: 5 Priority Actions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0A4F6-714F-C865-0FDA-79D5DCE84C9E}"/>
              </a:ext>
            </a:extLst>
          </p:cNvPr>
          <p:cNvSpPr txBox="1"/>
          <p:nvPr/>
        </p:nvSpPr>
        <p:spPr>
          <a:xfrm>
            <a:off x="168309" y="790823"/>
            <a:ext cx="8807381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🎯1. Target Total Failure Rate</a:t>
            </a:r>
          </a:p>
          <a:p>
            <a:pPr algn="just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 the overall 53.9% Order Failure Rate to below 40% within the next quarter.</a:t>
            </a:r>
          </a:p>
          <a:p>
            <a:pPr algn="just">
              <a:buNone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👚2. Control Apparel RTO Risk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Mandatory pre-shipment Quality Checks (QC) for all Top 5 RTO Apparel SKUs.</a:t>
            </a:r>
          </a:p>
          <a:p>
            <a:pPr algn="just">
              <a:spcBef>
                <a:spcPts val="1200"/>
              </a:spcBef>
              <a:buNone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🚫3. Eliminate 100% Failure SKUs</a:t>
            </a:r>
          </a:p>
          <a:p>
            <a:pPr algn="just">
              <a:buNone/>
            </a:pPr>
            <a:endParaRPr lang="en-US" sz="16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Immediately Delist or Audit Hold the 6 SKUs with zero fulfillment to stop guaranteed financial losses.</a:t>
            </a:r>
          </a:p>
          <a:p>
            <a:pPr algn="just">
              <a:buNone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🗺️4. Localize Cancellation Fixes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Launch targeted surveys/investigations in top State/Product cancellation pairs (e.g., Assam/Silk Saree).</a:t>
            </a:r>
          </a:p>
          <a:p>
            <a:pPr algn="just">
              <a:spcBef>
                <a:spcPts val="1200"/>
              </a:spcBef>
              <a:buNone/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📈5. Boost Low-Activity States</a:t>
            </a:r>
          </a:p>
          <a:p>
            <a:pPr algn="just">
              <a:spcBef>
                <a:spcPts val="1200"/>
              </a:spcBef>
              <a:buNone/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Prioritize resources to revive demand in Karnataka, Goa, and Delhi, which showed critically low order counts.</a:t>
            </a:r>
          </a:p>
        </p:txBody>
      </p:sp>
    </p:spTree>
    <p:extLst>
      <p:ext uri="{BB962C8B-B14F-4D97-AF65-F5344CB8AC3E}">
        <p14:creationId xmlns:p14="http://schemas.microsoft.com/office/powerpoint/2010/main" val="3031579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109" y="2571955"/>
            <a:ext cx="4121785" cy="1143000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b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8FC0A81-FC58-416D-D427-A8B600F5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630" y="0"/>
            <a:ext cx="92837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152FCC-F62A-7B84-04B2-9C3B356209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94" r="3151"/>
          <a:stretch>
            <a:fillRect/>
          </a:stretch>
        </p:blipFill>
        <p:spPr>
          <a:xfrm>
            <a:off x="3518703" y="1580413"/>
            <a:ext cx="5625297" cy="52775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E60A90-2C57-4F83-60AC-161048866589}"/>
              </a:ext>
            </a:extLst>
          </p:cNvPr>
          <p:cNvSpPr txBox="1"/>
          <p:nvPr/>
        </p:nvSpPr>
        <p:spPr>
          <a:xfrm>
            <a:off x="139849" y="285264"/>
            <a:ext cx="7541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F2089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Meesho’s </a:t>
            </a:r>
            <a:r>
              <a:rPr lang="en-US" sz="2800" b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Growth &amp; Market Impact</a:t>
            </a:r>
            <a:endParaRPr lang="en-IN" sz="2800" b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83454CB-2456-02F9-A231-A1FAA9F10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630" y="0"/>
            <a:ext cx="92837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6CC2A9-EF86-22C2-D641-84F4A469CD74}"/>
              </a:ext>
            </a:extLst>
          </p:cNvPr>
          <p:cNvSpPr/>
          <p:nvPr/>
        </p:nvSpPr>
        <p:spPr>
          <a:xfrm>
            <a:off x="139849" y="1139601"/>
            <a:ext cx="2357322" cy="1471555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VALUATION  MILESTONE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UNICORN</a:t>
            </a:r>
          </a:p>
          <a:p>
            <a:pPr algn="ctr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Status Achieved 2022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26E73B-DAC1-0713-32AF-7BAF36873C11}"/>
              </a:ext>
            </a:extLst>
          </p:cNvPr>
          <p:cNvSpPr/>
          <p:nvPr/>
        </p:nvSpPr>
        <p:spPr>
          <a:xfrm>
            <a:off x="139849" y="2942273"/>
            <a:ext cx="2357322" cy="1471555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KEY MILESTONE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50M+ Downloads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 India’s first social e-commerce company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A58BDA9-0CCF-6E52-2D1D-E5A3F59D182F}"/>
              </a:ext>
            </a:extLst>
          </p:cNvPr>
          <p:cNvSpPr/>
          <p:nvPr/>
        </p:nvSpPr>
        <p:spPr>
          <a:xfrm>
            <a:off x="139849" y="4855619"/>
            <a:ext cx="2357322" cy="1471555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SUPPLIER BASE</a:t>
            </a:r>
          </a:p>
          <a:p>
            <a:pPr algn="ctr"/>
            <a:endParaRPr lang="en-IN" sz="1100" dirty="0">
              <a:solidFill>
                <a:schemeClr val="tx1"/>
              </a:solidFill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11 lakh+</a:t>
            </a:r>
          </a:p>
          <a:p>
            <a:pPr algn="ctr"/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Small Business Suppliers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E7481-5785-C8D7-5266-AB348A91FDEF}"/>
              </a:ext>
            </a:extLst>
          </p:cNvPr>
          <p:cNvSpPr txBox="1"/>
          <p:nvPr/>
        </p:nvSpPr>
        <p:spPr>
          <a:xfrm>
            <a:off x="2725756" y="2070381"/>
            <a:ext cx="610148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1" i="0" dirty="0">
                <a:solidFill>
                  <a:srgbClr val="9F20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Social Commerce Model 🤝</a:t>
            </a:r>
          </a:p>
          <a:p>
            <a:pPr algn="just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Pioneers of India's social e-commerce, enabling sales via trusted networks like WhatsApp and Facebook.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E80F4F-0293-6B3D-D1FD-CC0BF788FA67}"/>
              </a:ext>
            </a:extLst>
          </p:cNvPr>
          <p:cNvSpPr txBox="1"/>
          <p:nvPr/>
        </p:nvSpPr>
        <p:spPr>
          <a:xfrm>
            <a:off x="2716030" y="4685913"/>
            <a:ext cx="610148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1" i="0" dirty="0">
                <a:solidFill>
                  <a:srgbClr val="9F20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Zero-Commission Model 💼</a:t>
            </a:r>
          </a:p>
          <a:p>
            <a:pPr algn="just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strategic driver for attracting and retaining a massive base of small business and reseller suppliers.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D0EB3-AFB9-0F8C-9691-023BF82EE1FA}"/>
              </a:ext>
            </a:extLst>
          </p:cNvPr>
          <p:cNvSpPr txBox="1"/>
          <p:nvPr/>
        </p:nvSpPr>
        <p:spPr>
          <a:xfrm>
            <a:off x="2716030" y="2942273"/>
            <a:ext cx="6101480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1" i="0" dirty="0">
                <a:solidFill>
                  <a:srgbClr val="9F20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Tier 2/3 Market Focus 🏙️</a:t>
            </a:r>
          </a:p>
          <a:p>
            <a:pPr algn="just">
              <a:buNone/>
            </a:pPr>
            <a:r>
              <a:rPr lang="en-US" sz="1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 target is price-conscious shoppers in smaller cities and rural areas, democratizing online access</a:t>
            </a:r>
            <a:r>
              <a:rPr lang="en-US" sz="1400" b="1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E93362-F343-3E11-F053-D696E7620681}"/>
              </a:ext>
            </a:extLst>
          </p:cNvPr>
          <p:cNvSpPr txBox="1"/>
          <p:nvPr/>
        </p:nvSpPr>
        <p:spPr>
          <a:xfrm>
            <a:off x="2716030" y="3814093"/>
            <a:ext cx="6082029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1" i="0" dirty="0">
                <a:solidFill>
                  <a:srgbClr val="9F20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Women Empowerment 👩‍💼</a:t>
            </a:r>
          </a:p>
          <a:p>
            <a:pPr algn="just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Core strategic niche: offering homemakers a zero-investment path to financial independence as entrepreneurs.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8008CE-B714-E1BB-E1BA-6127498B4B62}"/>
              </a:ext>
            </a:extLst>
          </p:cNvPr>
          <p:cNvSpPr txBox="1"/>
          <p:nvPr/>
        </p:nvSpPr>
        <p:spPr>
          <a:xfrm>
            <a:off x="2725756" y="5557733"/>
            <a:ext cx="6091754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1" i="0" dirty="0">
                <a:solidFill>
                  <a:srgbClr val="9F20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Low-Cost for Buyers 💰</a:t>
            </a:r>
          </a:p>
          <a:p>
            <a:pPr algn="just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providing quality products at affordable prices, driving high volume from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3AAE32-444B-77FA-4A1C-569F2799961D}"/>
              </a:ext>
            </a:extLst>
          </p:cNvPr>
          <p:cNvSpPr txBox="1"/>
          <p:nvPr/>
        </p:nvSpPr>
        <p:spPr>
          <a:xfrm>
            <a:off x="2725756" y="1196295"/>
            <a:ext cx="6082029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1" i="0" dirty="0">
                <a:solidFill>
                  <a:srgbClr val="9F20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Mission: Meri e-Shop</a:t>
            </a:r>
          </a:p>
          <a:p>
            <a:pPr algn="l">
              <a:buNone/>
            </a:pPr>
            <a:r>
              <a:rPr lang="en-US" sz="1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platform's name and mission are centered on helping local, small, and medium enterprises flourish online.</a:t>
            </a:r>
          </a:p>
        </p:txBody>
      </p:sp>
    </p:spTree>
    <p:extLst>
      <p:ext uri="{BB962C8B-B14F-4D97-AF65-F5344CB8AC3E}">
        <p14:creationId xmlns:p14="http://schemas.microsoft.com/office/powerpoint/2010/main" val="310777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B237EC1-5EBD-373D-50D6-25FF61447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630" y="0"/>
            <a:ext cx="92837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3A8869-D508-7894-DB04-F19865215D22}"/>
              </a:ext>
            </a:extLst>
          </p:cNvPr>
          <p:cNvSpPr txBox="1"/>
          <p:nvPr/>
        </p:nvSpPr>
        <p:spPr>
          <a:xfrm>
            <a:off x="162560" y="252214"/>
            <a:ext cx="6990080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Objective: Fixing the Core Loss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8AAF11A-54B9-3B28-1025-F6C51A079D44}"/>
              </a:ext>
            </a:extLst>
          </p:cNvPr>
          <p:cNvSpPr/>
          <p:nvPr/>
        </p:nvSpPr>
        <p:spPr>
          <a:xfrm>
            <a:off x="162560" y="2351314"/>
            <a:ext cx="2722880" cy="21302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Pinpoint Failure Hotspots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RTO and Cancellation drivers by State and high-risk Products/SKUs.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83EE15-BA87-0F9E-1C93-49AD5816BC28}"/>
              </a:ext>
            </a:extLst>
          </p:cNvPr>
          <p:cNvSpPr/>
          <p:nvPr/>
        </p:nvSpPr>
        <p:spPr>
          <a:xfrm>
            <a:off x="3210560" y="2351315"/>
            <a:ext cx="2722880" cy="213025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Quantify Operational Loss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overall Order Failure Rate to establish a definitive problem size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5DA052-4DD3-A731-AB78-B7D5514A4870}"/>
              </a:ext>
            </a:extLst>
          </p:cNvPr>
          <p:cNvSpPr/>
          <p:nvPr/>
        </p:nvSpPr>
        <p:spPr>
          <a:xfrm>
            <a:off x="6258560" y="2438442"/>
            <a:ext cx="2722880" cy="204243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Strategy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immediate intervention plans for delisting and quality control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27E49A-C272-DDA5-D4BD-FAFB0E0BB097}"/>
              </a:ext>
            </a:extLst>
          </p:cNvPr>
          <p:cNvSpPr txBox="1"/>
          <p:nvPr/>
        </p:nvSpPr>
        <p:spPr>
          <a:xfrm>
            <a:off x="228600" y="1352062"/>
            <a:ext cx="8686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9F20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 Identify the core drivers of operational loss (RTO &amp; Cancellations) and quantify their financial impact.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84BF0F-0827-E25B-2E5C-0D409939028F}"/>
              </a:ext>
            </a:extLst>
          </p:cNvPr>
          <p:cNvSpPr txBox="1"/>
          <p:nvPr/>
        </p:nvSpPr>
        <p:spPr>
          <a:xfrm>
            <a:off x="346493" y="5200471"/>
            <a:ext cx="8333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1" i="0" dirty="0">
                <a:solidFill>
                  <a:srgbClr val="9F20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b="1" dirty="0">
                <a:solidFill>
                  <a:srgbClr val="9F20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i="0" dirty="0">
                <a:solidFill>
                  <a:srgbClr val="9F208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based on a full review of 1,000 Total Orders across all states, products, and lifecycle stages.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F272939-0114-B260-1A71-3F2FE4F6F08A}"/>
              </a:ext>
            </a:extLst>
          </p:cNvPr>
          <p:cNvSpPr/>
          <p:nvPr/>
        </p:nvSpPr>
        <p:spPr>
          <a:xfrm>
            <a:off x="4143933" y="2444376"/>
            <a:ext cx="738442" cy="646331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💰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BB61A4-56DB-DBAB-8DC5-566115657CEB}"/>
              </a:ext>
            </a:extLst>
          </p:cNvPr>
          <p:cNvSpPr/>
          <p:nvPr/>
        </p:nvSpPr>
        <p:spPr>
          <a:xfrm>
            <a:off x="1114586" y="2444376"/>
            <a:ext cx="738442" cy="646331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🎯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0FCA96-0F31-CEED-FC5C-6157B51E1A45}"/>
              </a:ext>
            </a:extLst>
          </p:cNvPr>
          <p:cNvSpPr/>
          <p:nvPr/>
        </p:nvSpPr>
        <p:spPr>
          <a:xfrm>
            <a:off x="7152640" y="2438442"/>
            <a:ext cx="738442" cy="646331"/>
          </a:xfrm>
          <a:prstGeom prst="ellipse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🛠️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DC23E-C169-5B75-1A25-EDE4DA111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5B4312B5-5992-4EA5-2503-5A17FC4C6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630" y="0"/>
            <a:ext cx="92837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21AE7D-94C6-95A0-FB9D-D25A6F9180C8}"/>
              </a:ext>
            </a:extLst>
          </p:cNvPr>
          <p:cNvSpPr txBox="1"/>
          <p:nvPr/>
        </p:nvSpPr>
        <p:spPr>
          <a:xfrm>
            <a:off x="162560" y="252214"/>
            <a:ext cx="244174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9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C8898-C4A5-28EE-CE2E-F1890B96199E}"/>
              </a:ext>
            </a:extLst>
          </p:cNvPr>
          <p:cNvSpPr txBox="1"/>
          <p:nvPr/>
        </p:nvSpPr>
        <p:spPr>
          <a:xfrm>
            <a:off x="528365" y="1399961"/>
            <a:ext cx="75412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9F20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Modeling, Data Exploration, Data Analysis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9F20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rgbClr val="9F20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rgbClr val="9F20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Presentation-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E03F3-C8B9-4B60-0B01-7E369A2C83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325" t="9451" r="8650" b="10717"/>
          <a:stretch>
            <a:fillRect/>
          </a:stretch>
        </p:blipFill>
        <p:spPr>
          <a:xfrm>
            <a:off x="4236334" y="2098395"/>
            <a:ext cx="4907666" cy="477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5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76" y="274638"/>
            <a:ext cx="5461879" cy="499913"/>
          </a:xfrm>
        </p:spPr>
        <p:txBody>
          <a:bodyPr>
            <a:noAutofit/>
          </a:bodyPr>
          <a:lstStyle/>
          <a:p>
            <a:r>
              <a:rPr lang="en-US" sz="2900" b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1. The Order Status Breakdown</a:t>
            </a:r>
            <a:endParaRPr lang="en-IN" sz="2900" b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378E41-95EA-A0A4-DF96-D45BE00CC394}"/>
              </a:ext>
            </a:extLst>
          </p:cNvPr>
          <p:cNvSpPr/>
          <p:nvPr/>
        </p:nvSpPr>
        <p:spPr>
          <a:xfrm>
            <a:off x="132676" y="1095977"/>
            <a:ext cx="2517927" cy="4066331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Order Failure Rate (RTO + Cancelled)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53.9%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than half of all orders fail to complete.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891360-2AF9-8A3C-94FF-31BC8DC882E2}"/>
              </a:ext>
            </a:extLst>
          </p:cNvPr>
          <p:cNvSpPr/>
          <p:nvPr/>
        </p:nvSpPr>
        <p:spPr>
          <a:xfrm>
            <a:off x="2833330" y="1942593"/>
            <a:ext cx="1862868" cy="1143000"/>
          </a:xfrm>
          <a:prstGeom prst="round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Delivered</a:t>
            </a:r>
          </a:p>
          <a:p>
            <a:pPr algn="ctr"/>
            <a:r>
              <a:rPr lang="en-IN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11.6%</a:t>
            </a:r>
          </a:p>
          <a:p>
            <a:pPr algn="ctr"/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116 Orders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129177-7416-D44B-8B03-B8D1AC2CEBDA}"/>
              </a:ext>
            </a:extLst>
          </p:cNvPr>
          <p:cNvSpPr/>
          <p:nvPr/>
        </p:nvSpPr>
        <p:spPr>
          <a:xfrm>
            <a:off x="4794944" y="1977995"/>
            <a:ext cx="1862867" cy="1143000"/>
          </a:xfrm>
          <a:prstGeom prst="round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RTO (Loss 1)</a:t>
            </a:r>
          </a:p>
          <a:p>
            <a:pPr algn="ctr"/>
            <a:r>
              <a:rPr lang="en-I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39.9%</a:t>
            </a:r>
          </a:p>
          <a:p>
            <a:pPr algn="ctr"/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399 Orders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1E037B-E405-F994-D499-F37FB72A2568}"/>
              </a:ext>
            </a:extLst>
          </p:cNvPr>
          <p:cNvSpPr/>
          <p:nvPr/>
        </p:nvSpPr>
        <p:spPr>
          <a:xfrm>
            <a:off x="6840539" y="1986142"/>
            <a:ext cx="2170445" cy="11430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Cancelled (Loss 2)</a:t>
            </a:r>
          </a:p>
          <a:p>
            <a:pPr algn="ctr"/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14.0%</a:t>
            </a:r>
          </a:p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 Orders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0AC4E8E7-0240-7914-52B3-F2F4A9598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630" y="0"/>
            <a:ext cx="92837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88EF2A-AD04-3669-6957-43447647B730}"/>
              </a:ext>
            </a:extLst>
          </p:cNvPr>
          <p:cNvSpPr/>
          <p:nvPr/>
        </p:nvSpPr>
        <p:spPr>
          <a:xfrm>
            <a:off x="2807748" y="3800663"/>
            <a:ext cx="6203576" cy="1143000"/>
          </a:xfrm>
          <a:prstGeom prst="round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Statuses (Ready to ship, Pending, Shipped)</a:t>
            </a:r>
          </a:p>
          <a:p>
            <a:pPr algn="ctr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34.5%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84C454-B435-FE73-48F8-5F1A842C5679}"/>
              </a:ext>
            </a:extLst>
          </p:cNvPr>
          <p:cNvSpPr txBox="1"/>
          <p:nvPr/>
        </p:nvSpPr>
        <p:spPr>
          <a:xfrm>
            <a:off x="422043" y="5449449"/>
            <a:ext cx="808295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F20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</a:t>
            </a:r>
          </a:p>
          <a:p>
            <a:endParaRPr lang="en-US" b="1" dirty="0">
              <a:solidFill>
                <a:srgbClr val="9F20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RTO rate is the primary driver of loss. A target must be set to reduce the combined failure rate below 40% immediately to secure profitability.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BD00EF-9090-9212-2C64-8D94AF5FB6BB}"/>
              </a:ext>
            </a:extLst>
          </p:cNvPr>
          <p:cNvSpPr txBox="1"/>
          <p:nvPr/>
        </p:nvSpPr>
        <p:spPr>
          <a:xfrm>
            <a:off x="110531" y="43424"/>
            <a:ext cx="4378342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Monthly Trend Analysis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994E5C0-C815-BA62-7024-E143F934C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1600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433E7-C2E6-8BE4-E3D9-7B18755ED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98467"/>
              </p:ext>
            </p:extLst>
          </p:nvPr>
        </p:nvGraphicFramePr>
        <p:xfrm>
          <a:off x="331595" y="955005"/>
          <a:ext cx="7329048" cy="3434120"/>
        </p:xfrm>
        <a:graphic>
          <a:graphicData uri="http://schemas.openxmlformats.org/drawingml/2006/table">
            <a:tbl>
              <a:tblPr/>
              <a:tblGrid>
                <a:gridCol w="916131">
                  <a:extLst>
                    <a:ext uri="{9D8B030D-6E8A-4147-A177-3AD203B41FA5}">
                      <a16:colId xmlns:a16="http://schemas.microsoft.com/office/drawing/2014/main" val="4030806279"/>
                    </a:ext>
                  </a:extLst>
                </a:gridCol>
                <a:gridCol w="916131">
                  <a:extLst>
                    <a:ext uri="{9D8B030D-6E8A-4147-A177-3AD203B41FA5}">
                      <a16:colId xmlns:a16="http://schemas.microsoft.com/office/drawing/2014/main" val="4202310111"/>
                    </a:ext>
                  </a:extLst>
                </a:gridCol>
                <a:gridCol w="916131">
                  <a:extLst>
                    <a:ext uri="{9D8B030D-6E8A-4147-A177-3AD203B41FA5}">
                      <a16:colId xmlns:a16="http://schemas.microsoft.com/office/drawing/2014/main" val="1677270977"/>
                    </a:ext>
                  </a:extLst>
                </a:gridCol>
                <a:gridCol w="916131">
                  <a:extLst>
                    <a:ext uri="{9D8B030D-6E8A-4147-A177-3AD203B41FA5}">
                      <a16:colId xmlns:a16="http://schemas.microsoft.com/office/drawing/2014/main" val="193492710"/>
                    </a:ext>
                  </a:extLst>
                </a:gridCol>
                <a:gridCol w="916131">
                  <a:extLst>
                    <a:ext uri="{9D8B030D-6E8A-4147-A177-3AD203B41FA5}">
                      <a16:colId xmlns:a16="http://schemas.microsoft.com/office/drawing/2014/main" val="2002468784"/>
                    </a:ext>
                  </a:extLst>
                </a:gridCol>
                <a:gridCol w="916131">
                  <a:extLst>
                    <a:ext uri="{9D8B030D-6E8A-4147-A177-3AD203B41FA5}">
                      <a16:colId xmlns:a16="http://schemas.microsoft.com/office/drawing/2014/main" val="2727095186"/>
                    </a:ext>
                  </a:extLst>
                </a:gridCol>
                <a:gridCol w="916131">
                  <a:extLst>
                    <a:ext uri="{9D8B030D-6E8A-4147-A177-3AD203B41FA5}">
                      <a16:colId xmlns:a16="http://schemas.microsoft.com/office/drawing/2014/main" val="2255058557"/>
                    </a:ext>
                  </a:extLst>
                </a:gridCol>
                <a:gridCol w="916131">
                  <a:extLst>
                    <a:ext uri="{9D8B030D-6E8A-4147-A177-3AD203B41FA5}">
                      <a16:colId xmlns:a16="http://schemas.microsoft.com/office/drawing/2014/main" val="2373279577"/>
                    </a:ext>
                  </a:extLst>
                </a:gridCol>
              </a:tblGrid>
              <a:tr h="49495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Orders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Delivered Ptg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RTO </a:t>
                      </a:r>
                      <a:r>
                        <a:rPr lang="en-IN" sz="14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Ptg</a:t>
                      </a:r>
                      <a:endParaRPr lang="en-I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Cancelled Ptg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Shipped Ptg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Ready to Ship Ptg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Pending </a:t>
                      </a:r>
                      <a:r>
                        <a:rPr lang="en-IN" sz="1400" b="1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Ptg</a:t>
                      </a:r>
                      <a:endParaRPr lang="en-IN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583162"/>
                  </a:ext>
                </a:extLst>
              </a:tr>
              <a:tr h="271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Jan-25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14.95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35.51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14.02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13.08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11.21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11.21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508180"/>
                  </a:ext>
                </a:extLst>
              </a:tr>
              <a:tr h="271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Feb-25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7.87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41.57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14.61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12.36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11.24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12.36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442255"/>
                  </a:ext>
                </a:extLst>
              </a:tr>
              <a:tr h="271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Mar-25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12.04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38.89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14.81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11.11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12.04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11.11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991863"/>
                  </a:ext>
                </a:extLst>
              </a:tr>
              <a:tr h="271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Apr-25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12.04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34.26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18.52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12.04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16.67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6.48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584737"/>
                  </a:ext>
                </a:extLst>
              </a:tr>
              <a:tr h="271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May-25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13.68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41.05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10.53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12.63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9.47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12.63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291870"/>
                  </a:ext>
                </a:extLst>
              </a:tr>
              <a:tr h="271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Jun-25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8.41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41.12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17.76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8.41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12.15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12.15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586477"/>
                  </a:ext>
                </a:extLst>
              </a:tr>
              <a:tr h="271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Jul-25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14.04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40.35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15.79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6.14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10.53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13.16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729725"/>
                  </a:ext>
                </a:extLst>
              </a:tr>
              <a:tr h="271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Aug-25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102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7.84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41.18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9.80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14.71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13.73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12.75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72952"/>
                  </a:ext>
                </a:extLst>
              </a:tr>
              <a:tr h="271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Sep-25</a:t>
                      </a:r>
                    </a:p>
                  </a:txBody>
                  <a:tcPr marL="52627" marR="52627" marT="26314" marB="26314" anchor="ctr">
                    <a:lnL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marL="52627" marR="52627" marT="26314" marB="26314" anchor="ctr">
                    <a:lnL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FFB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13.19</a:t>
                      </a:r>
                    </a:p>
                  </a:txBody>
                  <a:tcPr marL="52627" marR="52627" marT="26314" marB="26314" anchor="ctr">
                    <a:lnL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B91C1C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45.05</a:t>
                      </a:r>
                    </a:p>
                  </a:txBody>
                  <a:tcPr marL="52627" marR="52627" marT="26314" marB="26314" anchor="ctr">
                    <a:lnL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10.99</a:t>
                      </a:r>
                    </a:p>
                  </a:txBody>
                  <a:tcPr marL="52627" marR="52627" marT="26314" marB="26314" anchor="ctr">
                    <a:lnL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8.79</a:t>
                      </a:r>
                    </a:p>
                  </a:txBody>
                  <a:tcPr marL="52627" marR="52627" marT="26314" marB="26314" anchor="ctr">
                    <a:lnL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7.69</a:t>
                      </a:r>
                    </a:p>
                  </a:txBody>
                  <a:tcPr marL="52627" marR="52627" marT="26314" marB="26314" anchor="ctr">
                    <a:lnL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14.29</a:t>
                      </a:r>
                    </a:p>
                  </a:txBody>
                  <a:tcPr marL="52627" marR="52627" marT="26314" marB="26314" anchor="ctr">
                    <a:lnL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8738155"/>
                  </a:ext>
                </a:extLst>
              </a:tr>
              <a:tr h="4949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Oct-25 (Latest)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9F2089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solidFill>
                            <a:srgbClr val="FFB3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11.39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41.77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11.39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8.86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15.19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solidFill>
                            <a:srgbClr val="4B556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11.39</a:t>
                      </a:r>
                    </a:p>
                  </a:txBody>
                  <a:tcPr marL="52627" marR="52627" marT="26314" marB="26314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048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5035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10D7A0-0EF8-E596-AB25-26BAB95E151F}"/>
              </a:ext>
            </a:extLst>
          </p:cNvPr>
          <p:cNvSpPr txBox="1"/>
          <p:nvPr/>
        </p:nvSpPr>
        <p:spPr>
          <a:xfrm>
            <a:off x="331595" y="4884228"/>
            <a:ext cx="754128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F20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RTO rates remain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peaking at 45.05% in Sep-25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Delivered order rates fluctuate between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7–15%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no clear growth.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 rates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slightly reduce after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averaging around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10–15%.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Pending orders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notably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Sep-25 and Oct-25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Shipped and ready-to-ship orders stay stable across months.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1964BAD-2127-8550-EF5C-0D47A909C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630" y="0"/>
            <a:ext cx="92837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81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A4561E-59FD-DC9F-E8B7-D270C47B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78" y="1358399"/>
            <a:ext cx="6111770" cy="4778154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5473" y="108213"/>
            <a:ext cx="7285474" cy="66633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3. RTO Hotspots: Product &amp; State Analysis</a:t>
            </a:r>
            <a:endParaRPr sz="3200" b="1" dirty="0"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0F83D71-B1F9-CA3A-E2C3-F669EDAA2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630" y="0"/>
            <a:ext cx="92837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56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E8BDB80-880F-2D32-20FE-EEABC01106E2}"/>
              </a:ext>
            </a:extLst>
          </p:cNvPr>
          <p:cNvSpPr txBox="1"/>
          <p:nvPr/>
        </p:nvSpPr>
        <p:spPr>
          <a:xfrm>
            <a:off x="46056" y="121845"/>
            <a:ext cx="509372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900" b="1" i="0" dirty="0">
                <a:solidFill>
                  <a:srgbClr val="1F293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 RTO Performance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6E5CCF-4F0D-F37C-9C0C-2275C28940AD}"/>
              </a:ext>
            </a:extLst>
          </p:cNvPr>
          <p:cNvSpPr txBox="1"/>
          <p:nvPr/>
        </p:nvSpPr>
        <p:spPr>
          <a:xfrm>
            <a:off x="421255" y="1132147"/>
            <a:ext cx="3320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5 Products by RTO Rate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904B857-363A-C8D6-7D2A-B5B3CB37B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238981"/>
              </p:ext>
            </p:extLst>
          </p:nvPr>
        </p:nvGraphicFramePr>
        <p:xfrm>
          <a:off x="134662" y="1600200"/>
          <a:ext cx="3893328" cy="2042160"/>
        </p:xfrm>
        <a:graphic>
          <a:graphicData uri="http://schemas.openxmlformats.org/drawingml/2006/table">
            <a:tbl>
              <a:tblPr/>
              <a:tblGrid>
                <a:gridCol w="1297776">
                  <a:extLst>
                    <a:ext uri="{9D8B030D-6E8A-4147-A177-3AD203B41FA5}">
                      <a16:colId xmlns:a16="http://schemas.microsoft.com/office/drawing/2014/main" val="2353227272"/>
                    </a:ext>
                  </a:extLst>
                </a:gridCol>
                <a:gridCol w="1297776">
                  <a:extLst>
                    <a:ext uri="{9D8B030D-6E8A-4147-A177-3AD203B41FA5}">
                      <a16:colId xmlns:a16="http://schemas.microsoft.com/office/drawing/2014/main" val="3778561774"/>
                    </a:ext>
                  </a:extLst>
                </a:gridCol>
                <a:gridCol w="1297776">
                  <a:extLst>
                    <a:ext uri="{9D8B030D-6E8A-4147-A177-3AD203B41FA5}">
                      <a16:colId xmlns:a16="http://schemas.microsoft.com/office/drawing/2014/main" val="580295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Orders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RTO Rate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720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Sports T-shirt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49.02%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39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Printed Kurta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47.62%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828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Menâ€™s Jeans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46.81%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428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Denim Jacket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46.67%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1105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Cotton Saree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46.15%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48371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7F3DD9F-A03B-1521-01D5-78A0541EC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597030"/>
              </p:ext>
            </p:extLst>
          </p:nvPr>
        </p:nvGraphicFramePr>
        <p:xfrm>
          <a:off x="4660724" y="1541388"/>
          <a:ext cx="4055346" cy="2159784"/>
        </p:xfrm>
        <a:graphic>
          <a:graphicData uri="http://schemas.openxmlformats.org/drawingml/2006/table">
            <a:tbl>
              <a:tblPr/>
              <a:tblGrid>
                <a:gridCol w="1351782">
                  <a:extLst>
                    <a:ext uri="{9D8B030D-6E8A-4147-A177-3AD203B41FA5}">
                      <a16:colId xmlns:a16="http://schemas.microsoft.com/office/drawing/2014/main" val="1362203237"/>
                    </a:ext>
                  </a:extLst>
                </a:gridCol>
                <a:gridCol w="1351782">
                  <a:extLst>
                    <a:ext uri="{9D8B030D-6E8A-4147-A177-3AD203B41FA5}">
                      <a16:colId xmlns:a16="http://schemas.microsoft.com/office/drawing/2014/main" val="283157311"/>
                    </a:ext>
                  </a:extLst>
                </a:gridCol>
                <a:gridCol w="1351782">
                  <a:extLst>
                    <a:ext uri="{9D8B030D-6E8A-4147-A177-3AD203B41FA5}">
                      <a16:colId xmlns:a16="http://schemas.microsoft.com/office/drawing/2014/main" val="1617668874"/>
                    </a:ext>
                  </a:extLst>
                </a:gridCol>
              </a:tblGrid>
              <a:tr h="30448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Orders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RTO Rate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333984"/>
                  </a:ext>
                </a:extLst>
              </a:tr>
              <a:tr h="4224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Andhra Pradesh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50.94%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625746"/>
                  </a:ext>
                </a:extLst>
              </a:tr>
              <a:tr h="3044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Delhi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56.00%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129168"/>
                  </a:ext>
                </a:extLst>
              </a:tr>
              <a:tr h="368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Madhya Pradesh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50.00%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755235"/>
                  </a:ext>
                </a:extLst>
              </a:tr>
              <a:tr h="3044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Maharashtra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47.27%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042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Assam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45.28%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312129"/>
                  </a:ext>
                </a:extLst>
              </a:tr>
            </a:tbl>
          </a:graphicData>
        </a:graphic>
      </p:graphicFrame>
      <p:sp>
        <p:nvSpPr>
          <p:cNvPr id="17" name="Rectangle 1">
            <a:extLst>
              <a:ext uri="{FF2B5EF4-FFF2-40B4-BE49-F238E27FC236}">
                <a16:creationId xmlns:a16="http://schemas.microsoft.com/office/drawing/2014/main" id="{A67E8359-2533-53FB-C51C-ABC403FFB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942" y="1113334"/>
            <a:ext cx="29585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5 States by RTO 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0B6674-0CFF-8563-2855-5E8E9EDE696A}"/>
              </a:ext>
            </a:extLst>
          </p:cNvPr>
          <p:cNvSpPr txBox="1"/>
          <p:nvPr/>
        </p:nvSpPr>
        <p:spPr>
          <a:xfrm>
            <a:off x="134662" y="4224005"/>
            <a:ext cx="8748682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F20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endParaRPr lang="en-US" sz="2000" b="1" dirty="0">
              <a:solidFill>
                <a:srgbClr val="9F20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RTO rate is 39.9%, showing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in 10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orders fail.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Apparel items like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Denim Jacket, T-shirts and Saree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have the highest RTO rates. This suggests potential issues with sizing, fit, or product representation.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Delhi, Andhra Pradesh, and Madhya Pradesh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over 50% RTO rates. These states require immediate intervention.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improvement efforts on apparel orders in these critical states.</a:t>
            </a:r>
          </a:p>
        </p:txBody>
      </p:sp>
      <p:pic>
        <p:nvPicPr>
          <p:cNvPr id="24" name="Picture 2">
            <a:extLst>
              <a:ext uri="{FF2B5EF4-FFF2-40B4-BE49-F238E27FC236}">
                <a16:creationId xmlns:a16="http://schemas.microsoft.com/office/drawing/2014/main" id="{950BBAEE-2749-F910-D333-09E7134AC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630" y="0"/>
            <a:ext cx="92837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881ADC9-356B-2077-DE44-4ABF67ABED88}"/>
              </a:ext>
            </a:extLst>
          </p:cNvPr>
          <p:cNvSpPr txBox="1"/>
          <p:nvPr/>
        </p:nvSpPr>
        <p:spPr>
          <a:xfrm>
            <a:off x="82957" y="45600"/>
            <a:ext cx="7533694" cy="53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Cancellation Hotspots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DAB430C-F059-BA8F-FF86-DEBB8884C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18442"/>
              </p:ext>
            </p:extLst>
          </p:nvPr>
        </p:nvGraphicFramePr>
        <p:xfrm>
          <a:off x="248637" y="1381542"/>
          <a:ext cx="3903216" cy="4525966"/>
        </p:xfrm>
        <a:graphic>
          <a:graphicData uri="http://schemas.openxmlformats.org/drawingml/2006/table">
            <a:tbl>
              <a:tblPr/>
              <a:tblGrid>
                <a:gridCol w="1301071">
                  <a:extLst>
                    <a:ext uri="{9D8B030D-6E8A-4147-A177-3AD203B41FA5}">
                      <a16:colId xmlns:a16="http://schemas.microsoft.com/office/drawing/2014/main" val="3579010791"/>
                    </a:ext>
                  </a:extLst>
                </a:gridCol>
                <a:gridCol w="1951614">
                  <a:extLst>
                    <a:ext uri="{9D8B030D-6E8A-4147-A177-3AD203B41FA5}">
                      <a16:colId xmlns:a16="http://schemas.microsoft.com/office/drawing/2014/main" val="1570066276"/>
                    </a:ext>
                  </a:extLst>
                </a:gridCol>
                <a:gridCol w="650531">
                  <a:extLst>
                    <a:ext uri="{9D8B030D-6E8A-4147-A177-3AD203B41FA5}">
                      <a16:colId xmlns:a16="http://schemas.microsoft.com/office/drawing/2014/main" val="3904959650"/>
                    </a:ext>
                  </a:extLst>
                </a:gridCol>
              </a:tblGrid>
              <a:tr h="50288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 Name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20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358236"/>
                  </a:ext>
                </a:extLst>
              </a:tr>
              <a:tr h="2873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Assam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Silk Saree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207769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Madhya Pradesh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Formal Trousers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66"/>
                  </a:ext>
                </a:extLst>
              </a:tr>
              <a:tr h="2873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Gujarat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Men's Jeans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6287466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Karnataka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Jumpsuit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DC262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800466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Telangana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Women's Dupatta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solidFill>
                            <a:srgbClr val="F9731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307135"/>
                  </a:ext>
                </a:extLst>
              </a:tr>
              <a:tr h="2873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Punjab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Casual Shorts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F9731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730169"/>
                  </a:ext>
                </a:extLst>
              </a:tr>
              <a:tr h="2873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Gujarat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Printed Kurta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F9731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296876"/>
                  </a:ext>
                </a:extLst>
              </a:tr>
              <a:tr h="2873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Goa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Party Gown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F9731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241194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Chhattisgarh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Kids Dress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F9731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74038"/>
                  </a:ext>
                </a:extLst>
              </a:tr>
              <a:tr h="2873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Punjab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Denim Jacket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>
                          <a:solidFill>
                            <a:srgbClr val="F9731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812361"/>
                  </a:ext>
                </a:extLst>
              </a:tr>
              <a:tr h="2873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Bihar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Kids Dress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solidFill>
                            <a:srgbClr val="F9731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39335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77B78A37-82FF-8F93-CF7A-FF76C3D19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57" y="885221"/>
            <a:ext cx="39032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10 Cancellation Hotspots (Count)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7AE550A-3E18-0F90-2903-B9E8710410C3}"/>
              </a:ext>
            </a:extLst>
          </p:cNvPr>
          <p:cNvSpPr/>
          <p:nvPr/>
        </p:nvSpPr>
        <p:spPr>
          <a:xfrm>
            <a:off x="5357183" y="1207364"/>
            <a:ext cx="2734187" cy="108178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CANCELLATION COUNT</a:t>
            </a:r>
          </a:p>
          <a:p>
            <a:pPr algn="ctr"/>
            <a:r>
              <a:rPr lang="en-US" sz="2400" b="1" dirty="0">
                <a:solidFill>
                  <a:srgbClr val="FFB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140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14%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of Total Orders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ea typeface="Sans Serif Collection" panose="020B050204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2331EF-AB33-8AD3-2F3A-D85D81EB4125}"/>
              </a:ext>
            </a:extLst>
          </p:cNvPr>
          <p:cNvSpPr txBox="1"/>
          <p:nvPr/>
        </p:nvSpPr>
        <p:spPr>
          <a:xfrm>
            <a:off x="4401178" y="2645826"/>
            <a:ext cx="4577025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9F20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algn="just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cancellation items are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Sarees, Trousers, Jeans, Jumpsuits, and Dupattas. 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Assam/Silk Saree, MP/Formal Trousers, Gujarat/Men's Jeans, and Karnataka/Jumpsuit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cancellation hotspots.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Punjab, Telangana, Goa, and MP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repeated product cancellation issues.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quality, stock, or delay issues behind these product-state pairs.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1E36109C-511A-B1BB-96B5-D8D9A20F7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630" y="0"/>
            <a:ext cx="928370" cy="87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1688</Words>
  <Application>Microsoft Office PowerPoint</Application>
  <PresentationFormat>On-screen Show (4:3)</PresentationFormat>
  <Paragraphs>509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Meesho Order Analytics Using SQL</vt:lpstr>
      <vt:lpstr>PowerPoint Presentation</vt:lpstr>
      <vt:lpstr>PowerPoint Presentation</vt:lpstr>
      <vt:lpstr>PowerPoint Presentation</vt:lpstr>
      <vt:lpstr>1. The Order Status Breakdown</vt:lpstr>
      <vt:lpstr>PowerPoint Presentation</vt:lpstr>
      <vt:lpstr>3. RTO Hotspots: Product &amp; State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Pratheepa</dc:creator>
  <cp:keywords/>
  <dc:description>generated using python-pptx</dc:description>
  <cp:lastModifiedBy>AFSAR MUAZZAM</cp:lastModifiedBy>
  <cp:revision>49</cp:revision>
  <dcterms:created xsi:type="dcterms:W3CDTF">2013-01-27T09:14:16Z</dcterms:created>
  <dcterms:modified xsi:type="dcterms:W3CDTF">2025-10-25T08:44:11Z</dcterms:modified>
  <cp:category/>
</cp:coreProperties>
</file>