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51206400" cy="32918400"/>
  <p:notesSz cx="6858000" cy="9144000"/>
  <p:defaultTextStyle>
    <a:defPPr>
      <a:defRPr lang="en-US"/>
    </a:defPPr>
    <a:lvl1pPr algn="l" defTabSz="5014913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2506663" indent="-2049463" algn="l" defTabSz="5014913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5014913" indent="-4100513" algn="l" defTabSz="5014913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7523163" indent="-6151563" algn="l" defTabSz="5014913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0031413" indent="-8202613" algn="l" defTabSz="5014913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40" autoAdjust="0"/>
    <p:restoredTop sz="95678" autoAdjust="0"/>
  </p:normalViewPr>
  <p:slideViewPr>
    <p:cSldViewPr snapToGrid="0" snapToObjects="1" showGuides="1">
      <p:cViewPr>
        <p:scale>
          <a:sx n="50" d="100"/>
          <a:sy n="50" d="100"/>
        </p:scale>
        <p:origin x="8256" y="4602"/>
      </p:cViewPr>
      <p:guideLst>
        <p:guide orient="horz" pos="3318"/>
        <p:guide orient="horz" pos="288"/>
        <p:guide orient="horz" pos="20160"/>
        <p:guide orient="horz"/>
        <p:guide pos="678"/>
        <p:guide pos="315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01588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01588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4766A8-2453-4D11-B0DC-C50DB852D1DA}" type="datetimeFigureOut">
              <a:rPr lang="en-US"/>
              <a:pPr>
                <a:defRPr/>
              </a:pPr>
              <a:t>4/19/2012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01588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01588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64C5C9-8908-41AA-A679-DA3363EBE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6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014913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06663" algn="l" defTabSz="5014913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14913" algn="l" defTabSz="5014913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23163" algn="l" defTabSz="5014913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31413" algn="l" defTabSz="5014913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39716" algn="l" defTabSz="50158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47660" algn="l" defTabSz="50158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55602" algn="l" defTabSz="50158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63546" algn="l" defTabSz="50158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54884" y="6420045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76062" y="5507184"/>
            <a:ext cx="11723688" cy="857368"/>
          </a:xfrm>
          <a:prstGeom prst="rect">
            <a:avLst/>
          </a:prstGeom>
          <a:noFill/>
        </p:spPr>
        <p:txBody>
          <a:bodyPr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66800" y="11430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983400" y="12192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76062" y="14461896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3518359" y="6412107"/>
            <a:ext cx="11723686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3518358" y="5507184"/>
            <a:ext cx="11723688" cy="857368"/>
          </a:xfrm>
          <a:prstGeom prst="rect">
            <a:avLst/>
          </a:prstGeom>
          <a:noFill/>
        </p:spPr>
        <p:txBody>
          <a:bodyPr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25968063" y="6420045"/>
            <a:ext cx="11723686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5958800" y="5507184"/>
            <a:ext cx="11734800" cy="857368"/>
          </a:xfrm>
          <a:prstGeom prst="rect">
            <a:avLst/>
          </a:prstGeom>
          <a:noFill/>
        </p:spPr>
        <p:txBody>
          <a:bodyPr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8414201" y="5507184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8414201" y="6420045"/>
            <a:ext cx="1172152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8414201" y="14522120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8411265" y="15427043"/>
            <a:ext cx="1172739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414201" y="25928784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8411265" y="26833707"/>
            <a:ext cx="1172739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1096448" y="15367193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2122486" y="19831050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6733309" y="3318347"/>
            <a:ext cx="37739782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6733309" y="2038187"/>
            <a:ext cx="37739782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6733309" y="400213"/>
            <a:ext cx="37739782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54885" y="6420045"/>
            <a:ext cx="1585649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76061" y="5515122"/>
            <a:ext cx="15835314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66800" y="11430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983400" y="12192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76061" y="18319649"/>
            <a:ext cx="1585834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99092" y="17492356"/>
            <a:ext cx="15835312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679990" y="21674253"/>
            <a:ext cx="15833456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7679990" y="20822790"/>
            <a:ext cx="15833456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7689252" y="6420045"/>
            <a:ext cx="15833456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7679989" y="5515122"/>
            <a:ext cx="15842722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4295031" y="5515122"/>
            <a:ext cx="1583870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4295031" y="6420045"/>
            <a:ext cx="1583870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295031" y="17460248"/>
            <a:ext cx="1583870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4292096" y="18406735"/>
            <a:ext cx="1584457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4295031" y="25928784"/>
            <a:ext cx="1583870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4292096" y="26833707"/>
            <a:ext cx="1584457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6210538" y="21847515"/>
            <a:ext cx="1583740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6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7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8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9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0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6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7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6203130" y="17806905"/>
            <a:ext cx="15837408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6733309" y="3318347"/>
            <a:ext cx="37739782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6733309" y="2038187"/>
            <a:ext cx="37739782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6733309" y="400213"/>
            <a:ext cx="37739782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54884" y="6332959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76062" y="5430015"/>
            <a:ext cx="11723688" cy="857368"/>
          </a:xfrm>
          <a:prstGeom prst="rect">
            <a:avLst/>
          </a:prstGeom>
          <a:noFill/>
        </p:spPr>
        <p:txBody>
          <a:bodyPr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66800" y="11430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983400" y="1219200"/>
            <a:ext cx="5156200" cy="2514600"/>
          </a:xfrm>
          <a:prstGeom prst="rect">
            <a:avLst/>
          </a:prstGeom>
        </p:spPr>
        <p:txBody>
          <a:bodyPr lIns="104498" tIns="52248" rIns="104498" bIns="52248" anchor="ctr"/>
          <a:lstStyle>
            <a:lvl1pPr algn="ctr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53032" y="15332732"/>
            <a:ext cx="1173480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76062" y="1442033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3559921" y="6325021"/>
            <a:ext cx="2417339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3518358" y="5430015"/>
            <a:ext cx="24173392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3518358" y="22141965"/>
            <a:ext cx="2417339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3518356" y="21282564"/>
            <a:ext cx="24173392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8454424" y="5430015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8454424" y="6332959"/>
            <a:ext cx="11721520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8454424" y="14480556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8451488" y="15339957"/>
            <a:ext cx="1172739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454424" y="25887220"/>
            <a:ext cx="1172152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8451488" y="26790164"/>
            <a:ext cx="11727392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391866" indent="-391866">
              <a:buNone/>
              <a:defRPr sz="280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2129894" y="23604281"/>
            <a:ext cx="11732948" cy="958478"/>
          </a:xfrm>
          <a:prstGeom prst="rect">
            <a:avLst/>
          </a:prstGeom>
        </p:spPr>
        <p:txBody>
          <a:bodyPr wrap="square" lIns="261244" tIns="261244" rIns="261244" bIns="261244">
            <a:spAutoFit/>
          </a:bodyPr>
          <a:lstStyle>
            <a:lvl1pPr marL="0" indent="0">
              <a:buNone/>
              <a:defRPr sz="2800" baseline="0">
                <a:latin typeface="Trebuchet MS" pitchFamily="34" charset="0"/>
              </a:defRPr>
            </a:lvl1pPr>
            <a:lvl2pPr marL="1698086" indent="-653110">
              <a:defRPr sz="2800">
                <a:latin typeface="Trebuchet MS" pitchFamily="34" charset="0"/>
              </a:defRPr>
            </a:lvl2pPr>
            <a:lvl3pPr marL="2351196" indent="-653110">
              <a:defRPr sz="2800">
                <a:latin typeface="Trebuchet MS" pitchFamily="34" charset="0"/>
              </a:defRPr>
            </a:lvl3pPr>
            <a:lvl4pPr marL="3069618" indent="-718422">
              <a:defRPr sz="2800">
                <a:latin typeface="Trebuchet MS" pitchFamily="34" charset="0"/>
              </a:defRPr>
            </a:lvl4pPr>
            <a:lvl5pPr marL="3592106" indent="-522488">
              <a:defRPr sz="28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095891" y="27163893"/>
            <a:ext cx="5255414" cy="37041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104498" tIns="52248" rIns="104498" bIns="52248" anchor="ctr"/>
          <a:lstStyle>
            <a:lvl1pPr marL="0" indent="0" algn="ctr">
              <a:buNone/>
              <a:defRPr sz="4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2122486" y="1995574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algn="ctr">
              <a:buNone/>
              <a:defRPr sz="4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6733309" y="3318347"/>
            <a:ext cx="37739782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6733309" y="2038187"/>
            <a:ext cx="37739782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6733309" y="400213"/>
            <a:ext cx="37739782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2136438" y="-19050"/>
            <a:ext cx="117252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This PowerPoint 2007 template produces a 36”x56” professional  poster. It will save you valuable time placing titles, subtitles, text, and graphics.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it to create your presentation. Then send it to </a:t>
            </a:r>
            <a:r>
              <a:rPr lang="en-US" sz="3600" b="1" dirty="0">
                <a:latin typeface="Trebuchet MS" pitchFamily="34" charset="0"/>
              </a:rPr>
              <a:t>PosterPresentations.com</a:t>
            </a:r>
            <a:r>
              <a:rPr lang="en-US" sz="3600" dirty="0">
                <a:latin typeface="Trebuchet MS" pitchFamily="34" charset="0"/>
              </a:rPr>
              <a:t> for premium quality, same day affordable printing.</a:t>
            </a:r>
            <a:br>
              <a:rPr lang="en-US" sz="3600" dirty="0">
                <a:latin typeface="Trebuchet MS" pitchFamily="34" charset="0"/>
              </a:rPr>
            </a:b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We provide a series of </a:t>
            </a:r>
            <a:r>
              <a:rPr lang="en-US" sz="3600" b="1" dirty="0">
                <a:latin typeface="Trebuchet MS" pitchFamily="34" charset="0"/>
              </a:rPr>
              <a:t>online tutorials</a:t>
            </a:r>
            <a:r>
              <a:rPr lang="en-US" sz="36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View our online tutorials at:</a:t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600" dirty="0">
                <a:latin typeface="Trebuchet MS" pitchFamily="34" charset="0"/>
              </a:rPr>
              <a:t/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latin typeface="Trebuchet MS" pitchFamily="34" charset="0"/>
              </a:rPr>
              <a:t>(copy and paste the link into your web browser).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For assistance and to order your printed poster</a:t>
            </a:r>
            <a:r>
              <a:rPr lang="en-US" sz="36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600" dirty="0">
                <a:latin typeface="Trebuchet MS" pitchFamily="34" charset="0"/>
              </a:rPr>
              <a:t>at </a:t>
            </a: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section headers to separate topics or concepts within your presentation.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512064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2078038" y="32315150"/>
            <a:ext cx="2933700" cy="38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0" tIns="52140" rIns="104300" bIns="52140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 dirty="0" smtClean="0">
                <a:solidFill>
                  <a:srgbClr val="BFBFBF"/>
                </a:solidFill>
                <a:latin typeface="Arial" charset="0"/>
              </a:rPr>
              <a:t>RESEARCH POSTER PRESENTATION DESIGN © 2012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BFBFBF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92163" y="0"/>
            <a:ext cx="117252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>
              <a:lnSpc>
                <a:spcPts val="4200"/>
              </a:lnSpc>
              <a:defRPr/>
            </a:pPr>
            <a:endParaRPr lang="en-US" sz="36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>
              <a:lnSpc>
                <a:spcPts val="4200"/>
              </a:lnSpc>
              <a:defRPr/>
            </a:pP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36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2098338" y="23720425"/>
            <a:ext cx="11687175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863" y="15217775"/>
            <a:ext cx="553085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25" y="12334875"/>
            <a:ext cx="688975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43"/>
          <p:cNvSpPr txBox="1">
            <a:spLocks noChangeArrowheads="1"/>
          </p:cNvSpPr>
          <p:nvPr/>
        </p:nvSpPr>
        <p:spPr bwMode="auto">
          <a:xfrm>
            <a:off x="52036663" y="30870525"/>
            <a:ext cx="106870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8" tIns="52248" rIns="104498" bIns="52248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   </a:t>
            </a:r>
            <a:r>
              <a:rPr lang="en-US" sz="3600" dirty="0" smtClean="0">
                <a:solidFill>
                  <a:schemeClr val="bg1"/>
                </a:solidFill>
              </a:rPr>
              <a:t>2117 Fourth Street , Unit C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Berkeley  CA  94710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600" b="1" dirty="0" smtClean="0">
                <a:solidFill>
                  <a:srgbClr val="FFFF00"/>
                </a:solidFill>
              </a:rPr>
              <a:t>posterpresenter@gmail.com</a:t>
            </a:r>
            <a:endParaRPr lang="en-US" sz="4000" b="1" dirty="0" smtClean="0">
              <a:solidFill>
                <a:srgbClr val="FFFF00"/>
              </a:solidFill>
            </a:endParaRPr>
          </a:p>
        </p:txBody>
      </p:sp>
      <p:grpSp>
        <p:nvGrpSpPr>
          <p:cNvPr id="1035" name="Group 26"/>
          <p:cNvGrpSpPr>
            <a:grpSpLocks/>
          </p:cNvGrpSpPr>
          <p:nvPr/>
        </p:nvGrpSpPr>
        <p:grpSpPr bwMode="auto">
          <a:xfrm>
            <a:off x="-11617325" y="31149925"/>
            <a:ext cx="10772775" cy="1289050"/>
            <a:chOff x="44242388" y="28054064"/>
            <a:chExt cx="9771400" cy="1090621"/>
          </a:xfrm>
        </p:grpSpPr>
        <p:sp>
          <p:nvSpPr>
            <p:cNvPr id="28" name="Rounded Rectangle 27"/>
            <p:cNvSpPr/>
            <p:nvPr userDrawn="1"/>
          </p:nvSpPr>
          <p:spPr>
            <a:xfrm>
              <a:off x="44242388" y="28054064"/>
              <a:ext cx="9771400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44" name="Picture 32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2"/>
            <p:cNvSpPr txBox="1"/>
            <p:nvPr userDrawn="1"/>
          </p:nvSpPr>
          <p:spPr>
            <a:xfrm>
              <a:off x="45342498" y="28153456"/>
              <a:ext cx="8671290" cy="808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</a:t>
              </a:r>
              <a:r>
                <a:rPr lang="en-US" sz="280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800" u="sng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2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51592163" y="44418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592163" y="306292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12082463" y="132302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 userDrawn="1"/>
        </p:nvSpPr>
        <p:spPr>
          <a:xfrm>
            <a:off x="1089025" y="5424488"/>
            <a:ext cx="117221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3527088" y="5424488"/>
            <a:ext cx="117221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5966738" y="5424488"/>
            <a:ext cx="117221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8404800" y="5424488"/>
            <a:ext cx="117221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12136438" y="19965842"/>
            <a:ext cx="11687175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5014913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2pPr>
      <a:lvl3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3pPr>
      <a:lvl4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4pPr>
      <a:lvl5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5pPr>
      <a:lvl6pPr marL="4572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6pPr>
      <a:lvl7pPr marL="9144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7pPr>
      <a:lvl8pPr marL="13716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8pPr>
      <a:lvl9pPr marL="18288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9pPr>
    </p:titleStyle>
    <p:bodyStyle>
      <a:lvl1pPr marL="1879600" indent="-1879600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13" indent="-1566863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0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28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55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3688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1630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9574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7516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944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88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383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177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971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766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560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354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512064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52" name="Text Box 14"/>
          <p:cNvSpPr txBox="1">
            <a:spLocks noChangeArrowheads="1"/>
          </p:cNvSpPr>
          <p:nvPr/>
        </p:nvSpPr>
        <p:spPr bwMode="auto">
          <a:xfrm>
            <a:off x="1952625" y="32358013"/>
            <a:ext cx="2933700" cy="38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0" tIns="52140" rIns="104300" bIns="52140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 dirty="0" smtClean="0">
                <a:solidFill>
                  <a:srgbClr val="BFBFBF"/>
                </a:solidFill>
                <a:latin typeface="Arial" charset="0"/>
              </a:rPr>
              <a:t>RESEARCH POSTER PRESENTATION DESIGN © 2012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BFBFBF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6238538" y="0"/>
            <a:ext cx="158273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This PowerPoint 2007 template produces a 36”x56” professional  poster. It will save you valuable time placing titles, subtitles, text, and graphics.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it to create your presentation. Then send it to </a:t>
            </a:r>
            <a:r>
              <a:rPr lang="en-US" sz="3600" b="1" dirty="0">
                <a:latin typeface="Trebuchet MS" pitchFamily="34" charset="0"/>
              </a:rPr>
              <a:t>PosterPresentations.com</a:t>
            </a:r>
            <a:r>
              <a:rPr lang="en-US" sz="3600" dirty="0">
                <a:latin typeface="Trebuchet MS" pitchFamily="34" charset="0"/>
              </a:rPr>
              <a:t> for premium quality, same day affordable printing.</a:t>
            </a:r>
            <a:br>
              <a:rPr lang="en-US" sz="3600" dirty="0">
                <a:latin typeface="Trebuchet MS" pitchFamily="34" charset="0"/>
              </a:rPr>
            </a:b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We provide a series of </a:t>
            </a:r>
            <a:r>
              <a:rPr lang="en-US" sz="3600" b="1" dirty="0">
                <a:latin typeface="Trebuchet MS" pitchFamily="34" charset="0"/>
              </a:rPr>
              <a:t>online tutorials</a:t>
            </a:r>
            <a:r>
              <a:rPr lang="en-US" sz="36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View our online tutorials at:</a:t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600" dirty="0">
                <a:latin typeface="Trebuchet MS" pitchFamily="34" charset="0"/>
              </a:rPr>
              <a:t/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latin typeface="Trebuchet MS" pitchFamily="34" charset="0"/>
              </a:rPr>
              <a:t>(copy and paste the link into your web browser).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For assistance and to order your printed poster</a:t>
            </a:r>
            <a:r>
              <a:rPr lang="en-US" sz="36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600" dirty="0">
                <a:latin typeface="Trebuchet MS" pitchFamily="34" charset="0"/>
              </a:rPr>
              <a:t>at </a:t>
            </a: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section headers to separate topics or concepts within your presentation.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592163" y="0"/>
            <a:ext cx="117252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>
              <a:lnSpc>
                <a:spcPts val="4200"/>
              </a:lnSpc>
              <a:defRPr/>
            </a:pPr>
            <a:endParaRPr lang="en-US" sz="36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>
              <a:lnSpc>
                <a:spcPts val="4200"/>
              </a:lnSpc>
              <a:defRPr/>
            </a:pP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36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6238538" y="17891919"/>
            <a:ext cx="15779171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725" y="15220950"/>
            <a:ext cx="5532438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763" y="12334875"/>
            <a:ext cx="688975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31"/>
          <p:cNvSpPr txBox="1">
            <a:spLocks noChangeArrowheads="1"/>
          </p:cNvSpPr>
          <p:nvPr/>
        </p:nvSpPr>
        <p:spPr bwMode="auto">
          <a:xfrm>
            <a:off x="52036663" y="30913388"/>
            <a:ext cx="106870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8" tIns="52248" rIns="104498" bIns="52248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   </a:t>
            </a:r>
            <a:r>
              <a:rPr lang="en-US" sz="3600" dirty="0" smtClean="0">
                <a:solidFill>
                  <a:schemeClr val="bg1"/>
                </a:solidFill>
              </a:rPr>
              <a:t>2117 Fourth Street , Unit C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Berkeley  CA  94710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600" b="1" dirty="0" smtClean="0">
                <a:solidFill>
                  <a:srgbClr val="FFFF00"/>
                </a:solidFill>
              </a:rPr>
              <a:t>posterpresenter@gmail.com</a:t>
            </a:r>
            <a:endParaRPr lang="en-US" sz="4000" b="1" dirty="0" smtClean="0">
              <a:solidFill>
                <a:srgbClr val="FFFF00"/>
              </a:solidFill>
            </a:endParaRPr>
          </a:p>
        </p:txBody>
      </p:sp>
      <p:grpSp>
        <p:nvGrpSpPr>
          <p:cNvPr id="2059" name="Group 32"/>
          <p:cNvGrpSpPr>
            <a:grpSpLocks/>
          </p:cNvGrpSpPr>
          <p:nvPr/>
        </p:nvGrpSpPr>
        <p:grpSpPr bwMode="auto">
          <a:xfrm>
            <a:off x="-11617325" y="31149925"/>
            <a:ext cx="10772775" cy="1289050"/>
            <a:chOff x="44242388" y="28054064"/>
            <a:chExt cx="9771400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400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067" name="Picture 34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2"/>
            <p:cNvSpPr txBox="1"/>
            <p:nvPr userDrawn="1"/>
          </p:nvSpPr>
          <p:spPr>
            <a:xfrm>
              <a:off x="45342498" y="28153456"/>
              <a:ext cx="8671290" cy="808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</a:t>
              </a:r>
              <a:r>
                <a:rPr lang="en-US" sz="280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800" u="sng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2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1592163" y="44418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592163" y="30672088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-16238538" y="11986491"/>
            <a:ext cx="157791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1089025" y="5465763"/>
            <a:ext cx="15827375" cy="26736675"/>
          </a:xfrm>
          <a:prstGeom prst="roundRect">
            <a:avLst>
              <a:gd name="adj" fmla="val 686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7697450" y="5465763"/>
            <a:ext cx="15827375" cy="26736675"/>
          </a:xfrm>
          <a:prstGeom prst="roundRect">
            <a:avLst>
              <a:gd name="adj" fmla="val 686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34305875" y="5465763"/>
            <a:ext cx="15828963" cy="26736675"/>
          </a:xfrm>
          <a:prstGeom prst="roundRect">
            <a:avLst>
              <a:gd name="adj" fmla="val 686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6238539" y="22034428"/>
            <a:ext cx="15779171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5014913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2pPr>
      <a:lvl3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3pPr>
      <a:lvl4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4pPr>
      <a:lvl5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5pPr>
      <a:lvl6pPr marL="4572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6pPr>
      <a:lvl7pPr marL="9144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7pPr>
      <a:lvl8pPr marL="13716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8pPr>
      <a:lvl9pPr marL="18288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9pPr>
    </p:titleStyle>
    <p:bodyStyle>
      <a:lvl1pPr marL="1879600" indent="-1879600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13" indent="-1566863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0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28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55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3688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1630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9574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7516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944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88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383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177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971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766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560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354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512064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104498" tIns="52248" rIns="104498" bIns="52248" anchor="ctr"/>
          <a:lstStyle/>
          <a:p>
            <a:pPr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955675" y="32358013"/>
            <a:ext cx="29337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0" tIns="52140" rIns="104300" bIns="52140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 dirty="0" smtClean="0">
                <a:solidFill>
                  <a:srgbClr val="BFBFBF"/>
                </a:solidFill>
                <a:latin typeface="Arial" charset="0"/>
              </a:rPr>
              <a:t>RESEARCH POSTER PRESENTATION DESIGN © 2012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BFBFBF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2136438" y="-19050"/>
            <a:ext cx="117252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This PowerPoint 2007 template produces a 36”x56” professional  poster. It will save you valuable time placing titles, subtitles, text, and graphics.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it to create your presentation. Then send it to </a:t>
            </a:r>
            <a:r>
              <a:rPr lang="en-US" sz="3600" b="1" dirty="0">
                <a:latin typeface="Trebuchet MS" pitchFamily="34" charset="0"/>
              </a:rPr>
              <a:t>PosterPresentations.com</a:t>
            </a:r>
            <a:r>
              <a:rPr lang="en-US" sz="3600" dirty="0">
                <a:latin typeface="Trebuchet MS" pitchFamily="34" charset="0"/>
              </a:rPr>
              <a:t> for premium quality, same day affordable printing.</a:t>
            </a:r>
            <a:br>
              <a:rPr lang="en-US" sz="3600" dirty="0">
                <a:latin typeface="Trebuchet MS" pitchFamily="34" charset="0"/>
              </a:rPr>
            </a:b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We provide a series of </a:t>
            </a:r>
            <a:r>
              <a:rPr lang="en-US" sz="3600" b="1" dirty="0">
                <a:latin typeface="Trebuchet MS" pitchFamily="34" charset="0"/>
              </a:rPr>
              <a:t>online tutorials</a:t>
            </a:r>
            <a:r>
              <a:rPr lang="en-US" sz="36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View our online tutorials at:</a:t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600" dirty="0">
                <a:latin typeface="Trebuchet MS" pitchFamily="34" charset="0"/>
              </a:rPr>
              <a:t/>
            </a:r>
            <a:br>
              <a:rPr lang="en-US" sz="3600" dirty="0">
                <a:latin typeface="Trebuchet MS" pitchFamily="34" charset="0"/>
              </a:rPr>
            </a:br>
            <a:r>
              <a:rPr lang="en-US" sz="3600" dirty="0">
                <a:latin typeface="Trebuchet MS" pitchFamily="34" charset="0"/>
              </a:rPr>
              <a:t>(copy and paste the link into your web browser).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For assistance and to order your printed poster</a:t>
            </a:r>
            <a:r>
              <a:rPr lang="en-US" sz="36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6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600" dirty="0">
                <a:latin typeface="Trebuchet MS" pitchFamily="34" charset="0"/>
              </a:rPr>
              <a:t>at </a:t>
            </a:r>
            <a:r>
              <a:rPr lang="en-US" sz="46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Use section headers to separate topics or concepts within your presentation. 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50162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592163" y="0"/>
            <a:ext cx="11725275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96" tIns="417990" rIns="208996" bIns="208996"/>
          <a:lstStyle/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>
              <a:lnSpc>
                <a:spcPts val="4800"/>
              </a:lnSpc>
              <a:defRPr/>
            </a:pPr>
            <a:r>
              <a:rPr lang="en-US" sz="48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48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600">
                <a:solidFill>
                  <a:srgbClr val="FFFFFF"/>
                </a:solidFill>
                <a:latin typeface="Trebuchet MS" pitchFamily="34" charset="0"/>
              </a:rPr>
            </a:b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>
              <a:lnSpc>
                <a:spcPts val="4200"/>
              </a:lnSpc>
              <a:defRPr/>
            </a:pPr>
            <a:endParaRPr lang="en-US" sz="3600" b="1">
              <a:solidFill>
                <a:srgbClr val="FFFF00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>
              <a:lnSpc>
                <a:spcPts val="4200"/>
              </a:lnSpc>
              <a:defRPr/>
            </a:pP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>
              <a:lnSpc>
                <a:spcPts val="4200"/>
              </a:lnSpc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>
              <a:lnSpc>
                <a:spcPts val="4200"/>
              </a:lnSpc>
              <a:defRPr/>
            </a:pPr>
            <a:r>
              <a:rPr lang="en-US" sz="36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36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sz="36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>
              <a:defRPr/>
            </a:pPr>
            <a:r>
              <a:rPr lang="en-US" sz="36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>
              <a:solidFill>
                <a:srgbClr val="FFFFFF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  <a:p>
            <a:pPr>
              <a:lnSpc>
                <a:spcPts val="4200"/>
              </a:lnSpc>
              <a:defRPr/>
            </a:pPr>
            <a:endParaRPr lang="en-US" sz="2400" b="1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4200"/>
              </a:lnSpc>
              <a:defRPr/>
            </a:pPr>
            <a:endParaRPr lang="en-US" sz="36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2098338" y="23720425"/>
            <a:ext cx="11687175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725" y="15263813"/>
            <a:ext cx="553085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188" y="12334875"/>
            <a:ext cx="688975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Box 35"/>
          <p:cNvSpPr txBox="1">
            <a:spLocks noChangeArrowheads="1"/>
          </p:cNvSpPr>
          <p:nvPr/>
        </p:nvSpPr>
        <p:spPr bwMode="auto">
          <a:xfrm>
            <a:off x="52036663" y="30956250"/>
            <a:ext cx="106870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8" tIns="52248" rIns="104498" bIns="52248">
            <a:spAutoFit/>
          </a:bodyPr>
          <a:lstStyle>
            <a:lvl1pPr>
              <a:defRPr sz="9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9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9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014913" fontAlgn="base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   </a:t>
            </a:r>
            <a:r>
              <a:rPr lang="en-US" sz="3600" dirty="0" smtClean="0">
                <a:solidFill>
                  <a:schemeClr val="bg1"/>
                </a:solidFill>
              </a:rPr>
              <a:t>2117 Fourth Street , Unit C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Berkeley  CA  94710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600" b="1" dirty="0" smtClean="0">
                <a:solidFill>
                  <a:srgbClr val="FFFF00"/>
                </a:solidFill>
              </a:rPr>
              <a:t>posterpresenter@gmail.com</a:t>
            </a:r>
            <a:endParaRPr lang="en-US" sz="4000" b="1" dirty="0" smtClean="0">
              <a:solidFill>
                <a:srgbClr val="FFFF00"/>
              </a:solidFill>
            </a:endParaRPr>
          </a:p>
        </p:txBody>
      </p:sp>
      <p:grpSp>
        <p:nvGrpSpPr>
          <p:cNvPr id="3083" name="Group 36"/>
          <p:cNvGrpSpPr>
            <a:grpSpLocks/>
          </p:cNvGrpSpPr>
          <p:nvPr/>
        </p:nvGrpSpPr>
        <p:grpSpPr bwMode="auto">
          <a:xfrm>
            <a:off x="-11617325" y="31149925"/>
            <a:ext cx="10772775" cy="1289050"/>
            <a:chOff x="44242388" y="28054064"/>
            <a:chExt cx="9771400" cy="1090621"/>
          </a:xfrm>
        </p:grpSpPr>
        <p:sp>
          <p:nvSpPr>
            <p:cNvPr id="38" name="Rounded Rectangle 37"/>
            <p:cNvSpPr/>
            <p:nvPr userDrawn="1"/>
          </p:nvSpPr>
          <p:spPr>
            <a:xfrm>
              <a:off x="44242388" y="28054064"/>
              <a:ext cx="9771400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091" name="Picture 38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2"/>
            <p:cNvSpPr txBox="1"/>
            <p:nvPr userDrawn="1"/>
          </p:nvSpPr>
          <p:spPr>
            <a:xfrm>
              <a:off x="45342498" y="28153456"/>
              <a:ext cx="8671290" cy="808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</a:t>
              </a:r>
              <a:r>
                <a:rPr lang="en-US" sz="280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800" u="sng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80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2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51592163" y="44418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592163" y="30672088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-12082463" y="13230225"/>
            <a:ext cx="11725275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1089025" y="5383213"/>
            <a:ext cx="11712575" cy="26736675"/>
          </a:xfrm>
          <a:prstGeom prst="roundRect">
            <a:avLst>
              <a:gd name="adj" fmla="val 686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395275" y="5383213"/>
            <a:ext cx="11712575" cy="26736675"/>
          </a:xfrm>
          <a:prstGeom prst="roundRect">
            <a:avLst>
              <a:gd name="adj" fmla="val 686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3508038" y="5383213"/>
            <a:ext cx="24179212" cy="26736675"/>
          </a:xfrm>
          <a:prstGeom prst="roundRect">
            <a:avLst>
              <a:gd name="adj" fmla="val 3256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2074526" y="20090534"/>
            <a:ext cx="11687175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8" rIns="104498" bIns="52248" anchor="ctr"/>
          <a:lstStyle/>
          <a:p>
            <a:pPr algn="ctr" defTabSz="50158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5014913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2pPr>
      <a:lvl3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3pPr>
      <a:lvl4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4pPr>
      <a:lvl5pPr algn="ctr" defTabSz="5014913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5pPr>
      <a:lvl6pPr marL="4572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6pPr>
      <a:lvl7pPr marL="9144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7pPr>
      <a:lvl8pPr marL="13716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8pPr>
      <a:lvl9pPr marL="1828800" algn="ctr" defTabSz="5014913" rtl="0" fontAlgn="base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Trebuchet MS" pitchFamily="34" charset="0"/>
        </a:defRPr>
      </a:lvl9pPr>
    </p:titleStyle>
    <p:bodyStyle>
      <a:lvl1pPr marL="1879600" indent="-1879600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13" indent="-1566863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0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28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5538" indent="-1252538" algn="l" defTabSz="50149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3688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1630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9574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7516" indent="-1253972" algn="l" defTabSz="501588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944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88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383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177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971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7660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5602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3546" algn="l" defTabSz="5015886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54884" y="6420045"/>
            <a:ext cx="11732948" cy="66461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Memory model constraints limit multiprocessor performance.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Sequential consistency, the most intuitive model, is not practically implementable due to concomitant performance penalties compared to other relaxed memory models.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/>
              <a:t>Reactive SC </a:t>
            </a:r>
            <a:r>
              <a:rPr lang="en-US" dirty="0" smtClean="0"/>
              <a:t>classifies memory accesses into safe and unsafe types and relaxes consistency constraints for safe accesses.</a:t>
            </a:r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Memory ordering only matters for shared data!</a:t>
            </a:r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Private and read-only accesses can be safely reordered as we can guarantee there will be no conflicting accesses.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Experimental results show that Reactive SC closes the performance gap between SC and TSO.</a:t>
            </a:r>
            <a:endParaRPr lang="en-US" dirty="0"/>
          </a:p>
          <a:p>
            <a:pPr marL="2155286" lvl="1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3779289" y="15164536"/>
            <a:ext cx="5379241" cy="2251139"/>
          </a:xfrm>
        </p:spPr>
        <p:txBody>
          <a:bodyPr/>
          <a:lstStyle/>
          <a:p>
            <a:r>
              <a:rPr lang="en-US" dirty="0" smtClean="0"/>
              <a:t>Leverage Directory in the cache coherence protocol to store access classification information.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3531638" y="13792442"/>
            <a:ext cx="11723688" cy="857368"/>
          </a:xfrm>
        </p:spPr>
        <p:txBody>
          <a:bodyPr/>
          <a:lstStyle/>
          <a:p>
            <a:r>
              <a:rPr lang="en-US" dirty="0" smtClean="0"/>
              <a:t>Directory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25961077" y="23247069"/>
            <a:ext cx="11734800" cy="857368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5974357" y="24488162"/>
            <a:ext cx="11721520" cy="138936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Simulated on cycle accurate, </a:t>
            </a:r>
            <a:r>
              <a:rPr lang="en-US" dirty="0" err="1" smtClean="0"/>
              <a:t>simics</a:t>
            </a:r>
            <a:r>
              <a:rPr lang="en-US" dirty="0" smtClean="0"/>
              <a:t>-based, full-system simulator called FeS2.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>
          <a:xfrm>
            <a:off x="38483295" y="12085279"/>
            <a:ext cx="11732948" cy="4319398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n-US" dirty="0" smtClean="0"/>
              <a:t>SC: Large number of stalls from store buffer drain due to loads</a:t>
            </a:r>
            <a:r>
              <a:rPr lang="en-US" dirty="0"/>
              <a:t> </a:t>
            </a:r>
            <a:r>
              <a:rPr lang="en-US" dirty="0" smtClean="0"/>
              <a:t>at retire stage.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Reactive SC: Minimal store buffer drain stalls due to loads at retire stage!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Reactive SC: Closes the performance gap between SC and TSO!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Reactive SC: Comes close to ideal global cache data structure implementation!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>
          <a:xfrm>
            <a:off x="13540898" y="25699909"/>
            <a:ext cx="11732948" cy="190642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Status cached </a:t>
            </a:r>
            <a:r>
              <a:rPr lang="en-US" dirty="0" smtClean="0"/>
              <a:t>locally by processors.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Safe exclusive implies read-only, loads have status hits, stores send request and stall.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>
          <a:xfrm>
            <a:off x="13480539" y="9534262"/>
            <a:ext cx="11732948" cy="345762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Load/stores retire from ROB only when type status is known.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Store buffers with bypassing capabilities for safe loads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Store buffers with bypassing capabilities for unsafe loads (shared FIFO buffer is empty)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Overlapping and coalescing unordered store buffer for safe stores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LSQ snooped for status downgrade messages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>
          <a:xfrm>
            <a:off x="13531638" y="22020222"/>
            <a:ext cx="11732948" cy="27682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Stores sends access requests, loads piggyback access request on coherence messages.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Safe to unsafe transition: Directory sends status </a:t>
            </a:r>
            <a:r>
              <a:rPr lang="en-US" dirty="0"/>
              <a:t>d</a:t>
            </a:r>
            <a:r>
              <a:rPr lang="en-US" dirty="0" smtClean="0"/>
              <a:t>owngrade messages; processors drain store buffers and send acknowledgement back.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46075955" y="7565302"/>
            <a:ext cx="4026783" cy="3716156"/>
          </a:xfrm>
        </p:spPr>
        <p:txBody>
          <a:bodyPr/>
          <a:lstStyle/>
          <a:p>
            <a:r>
              <a:rPr lang="en-US" dirty="0" smtClean="0"/>
              <a:t>Execution cycle stack composed of stall cycles in commit stage due to various reasons.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1115498" y="13943475"/>
            <a:ext cx="11732948" cy="440557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Private</a:t>
            </a:r>
            <a:r>
              <a:rPr lang="en-US" dirty="0" smtClean="0"/>
              <a:t>: Accessed by one thread up to current point in execution.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Shared read-only</a:t>
            </a:r>
            <a:r>
              <a:rPr lang="en-US" dirty="0" smtClean="0"/>
              <a:t>: Accesses by multiple threads but only read after being initialized.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Shared read write</a:t>
            </a:r>
            <a:r>
              <a:rPr lang="en-US" dirty="0" smtClean="0"/>
              <a:t>:  Accessed by multiple threads with at least one write access.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Safe Access</a:t>
            </a:r>
            <a:r>
              <a:rPr lang="en-US" dirty="0" smtClean="0"/>
              <a:t>: Private or Shared read-only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Unsafe Access</a:t>
            </a:r>
            <a:r>
              <a:rPr lang="en-US" dirty="0" smtClean="0"/>
              <a:t>: Shared read write</a:t>
            </a:r>
            <a:endParaRPr lang="en-US" dirty="0"/>
          </a:p>
        </p:txBody>
      </p:sp>
      <p:graphicFrame>
        <p:nvGraphicFramePr>
          <p:cNvPr id="67" name="Picture Placeholder 66"/>
          <p:cNvGraphicFramePr>
            <a:graphicFrameLocks noGrp="1"/>
          </p:cNvGraphicFramePr>
          <p:nvPr>
            <p:ph type="pic" sz="quarter" idx="115"/>
          </p:nvPr>
        </p:nvGraphicFramePr>
        <p:xfrm>
          <a:off x="-8271669" y="27521059"/>
          <a:ext cx="3606800" cy="2988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203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16-core CMP, 2GHz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Fetch/Exec/Commit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instructions (max 2 loads or 1 store) per cycle per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FIFO Store Buffer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 entry FIFO buffer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Unordered Store Buffer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entry unordered, coalescing store buffer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 Cache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 KB per-core, 4-way set associative, 64B block size, 1-cycle hit latency, write-back, write up to 8 bytes per cycle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 Cache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512KB per-core, 4-way set associative, 64B block size, 10 cycle hit latency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Coherence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MOESI directory protocol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Interconnection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Torus-2D topology, 512-but link width, 8-cycle link latency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80-cycle DRAM lookup latency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5961077" y="5476664"/>
            <a:ext cx="11725540" cy="857368"/>
          </a:xfrm>
        </p:spPr>
        <p:txBody>
          <a:bodyPr/>
          <a:lstStyle/>
          <a:p>
            <a:r>
              <a:rPr lang="en-US" dirty="0" smtClean="0"/>
              <a:t>Execution Example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 err="1"/>
              <a:t>Shaizeen</a:t>
            </a:r>
            <a:r>
              <a:rPr lang="en-US" dirty="0"/>
              <a:t> Aga, Cory Perry, Aaron Tami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Speculatively relaxing memory consistency model constraints using dynamic classification of cache blocks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Reactive SC </a:t>
            </a:r>
            <a:endParaRPr lang="en-US" b="1" i="1" dirty="0"/>
          </a:p>
        </p:txBody>
      </p:sp>
      <p:sp>
        <p:nvSpPr>
          <p:cNvPr id="61" name="Picture Placeholder 60"/>
          <p:cNvSpPr>
            <a:spLocks noGrp="1"/>
          </p:cNvSpPr>
          <p:nvPr>
            <p:ph type="pic" sz="quarter" idx="135"/>
          </p:nvPr>
        </p:nvSpPr>
        <p:spPr/>
      </p:sp>
      <p:pic>
        <p:nvPicPr>
          <p:cNvPr id="1027" name="Picture 3" descr="H:\Private\570\570_repo\paper\plots\DirE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232" y="14139081"/>
            <a:ext cx="7765008" cy="34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tami\Downloads\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240" y="6580827"/>
            <a:ext cx="11723687" cy="52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tami\Downloads\fsm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637" y="18240820"/>
            <a:ext cx="11681850" cy="305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 Placeholder 5"/>
          <p:cNvSpPr txBox="1">
            <a:spLocks/>
          </p:cNvSpPr>
          <p:nvPr/>
        </p:nvSpPr>
        <p:spPr>
          <a:xfrm>
            <a:off x="1054884" y="13126578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marL="1879600" indent="-1879600" algn="ctr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42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5113" indent="-1566863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6903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7728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8553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93688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01630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09574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17516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Access Classifications</a:t>
            </a:r>
            <a:endParaRPr lang="en-US" dirty="0"/>
          </a:p>
        </p:txBody>
      </p:sp>
      <p:sp>
        <p:nvSpPr>
          <p:cNvPr id="76" name="Text Placeholder 5"/>
          <p:cNvSpPr txBox="1">
            <a:spLocks/>
          </p:cNvSpPr>
          <p:nvPr/>
        </p:nvSpPr>
        <p:spPr>
          <a:xfrm>
            <a:off x="1256256" y="19126082"/>
            <a:ext cx="11725540" cy="857368"/>
          </a:xfrm>
          <a:prstGeom prst="rect">
            <a:avLst/>
          </a:prstGeom>
          <a:noFill/>
        </p:spPr>
        <p:txBody>
          <a:bodyPr wrap="square" lIns="104498" tIns="104498" rIns="104498" bIns="104498" anchor="ctr" anchorCtr="0">
            <a:spAutoFit/>
          </a:bodyPr>
          <a:lstStyle>
            <a:lvl1pPr marL="1879600" indent="-1879600" algn="ctr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42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75113" indent="-1566863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6903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7728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85538" indent="-1252538" algn="l" defTabSz="50149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93688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01630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09574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17516" indent="-1253972" algn="l" defTabSz="50158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Untapped Opportunity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1096963" y="19894550"/>
            <a:ext cx="11733212" cy="492264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/>
              <a:t>End to End Sequential Consistency (ISCA  2012)</a:t>
            </a:r>
            <a:endParaRPr lang="en-US" dirty="0" smtClean="0"/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Relaxing memory model constraints based on classification of memory accesses.</a:t>
            </a:r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Memory access classification done at </a:t>
            </a:r>
            <a:r>
              <a:rPr lang="en-US" b="1" i="1" dirty="0" smtClean="0"/>
              <a:t>PAGE LEVEL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Does </a:t>
            </a:r>
            <a:r>
              <a:rPr lang="en-US" b="1" i="1" dirty="0" smtClean="0"/>
              <a:t>PAGE LEVEL</a:t>
            </a:r>
            <a:r>
              <a:rPr lang="en-US" dirty="0" smtClean="0"/>
              <a:t> classification suffice?</a:t>
            </a:r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NO!</a:t>
            </a:r>
          </a:p>
          <a:p>
            <a:pPr marL="2155286" lvl="1" indent="-457200">
              <a:buFont typeface="Wingdings" pitchFamily="2" charset="2"/>
              <a:buChar char="Ø"/>
            </a:pPr>
            <a:r>
              <a:rPr lang="en-US" dirty="0" smtClean="0"/>
              <a:t>Much more safe accesses observed at </a:t>
            </a:r>
            <a:r>
              <a:rPr lang="en-US" b="1" i="1" dirty="0" smtClean="0"/>
              <a:t>CACHE LEVEL </a:t>
            </a:r>
            <a:r>
              <a:rPr lang="en-US" dirty="0" smtClean="0"/>
              <a:t>than at </a:t>
            </a:r>
            <a:r>
              <a:rPr lang="en-US" b="1" i="1" dirty="0" smtClean="0"/>
              <a:t>PAGE LEVEL</a:t>
            </a:r>
          </a:p>
          <a:p>
            <a:pPr marL="2155286" lvl="1" indent="-4572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86" name="Picture 15" descr="C:\Users\atami\Downloads\um_sea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67" y="628649"/>
            <a:ext cx="3458810" cy="33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8" descr="C:\Users\atami\Downloads\EECS_logo_no_backgrou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746" y="954088"/>
            <a:ext cx="3482975" cy="28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/>
          <p:cNvSpPr txBox="1"/>
          <p:nvPr/>
        </p:nvSpPr>
        <p:spPr>
          <a:xfrm>
            <a:off x="46245199" y="8900160"/>
            <a:ext cx="374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47" name="TextBox 1046"/>
          <p:cNvSpPr txBox="1"/>
          <p:nvPr/>
        </p:nvSpPr>
        <p:spPr>
          <a:xfrm>
            <a:off x="46939200" y="10658475"/>
            <a:ext cx="1847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6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38488938" y="16987728"/>
            <a:ext cx="4254940" cy="3285268"/>
          </a:xfrm>
        </p:spPr>
        <p:txBody>
          <a:bodyPr/>
          <a:lstStyle/>
          <a:p>
            <a:r>
              <a:rPr lang="en-US" dirty="0" smtClean="0"/>
              <a:t>Safe access classification observed </a:t>
            </a:r>
            <a:r>
              <a:rPr lang="en-US" dirty="0" smtClean="0"/>
              <a:t>with </a:t>
            </a:r>
            <a:r>
              <a:rPr lang="en-US" dirty="0" err="1" smtClean="0"/>
              <a:t>pintool</a:t>
            </a:r>
            <a:r>
              <a:rPr lang="en-US" dirty="0" smtClean="0"/>
              <a:t> vs. simulated with FeS2.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Text Placeholder 18"/>
          <p:cNvSpPr>
            <a:spLocks noGrp="1"/>
          </p:cNvSpPr>
          <p:nvPr>
            <p:ph type="body" sz="quarter" idx="107"/>
          </p:nvPr>
        </p:nvSpPr>
        <p:spPr>
          <a:xfrm>
            <a:off x="38307080" y="21299193"/>
            <a:ext cx="11732948" cy="1906429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n-US" dirty="0" smtClean="0"/>
              <a:t>Page level classification misses a considerable percentage of safe accesses due to false sharing.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Reactive SC successfully classifies additional safe accesses!</a:t>
            </a: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3540898" y="24901722"/>
            <a:ext cx="11723688" cy="857368"/>
          </a:xfrm>
        </p:spPr>
        <p:txBody>
          <a:bodyPr/>
          <a:lstStyle/>
          <a:p>
            <a:r>
              <a:rPr lang="en-US" dirty="0" smtClean="0"/>
              <a:t>Cache Controller Protocol</a:t>
            </a:r>
            <a:endParaRPr lang="en-US" dirty="0"/>
          </a:p>
        </p:txBody>
      </p:sp>
      <p:sp>
        <p:nvSpPr>
          <p:cNvPr id="9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3467259" y="5404528"/>
            <a:ext cx="11723688" cy="857368"/>
          </a:xfrm>
        </p:spPr>
        <p:txBody>
          <a:bodyPr/>
          <a:lstStyle/>
          <a:p>
            <a:r>
              <a:rPr lang="en-US" dirty="0" smtClean="0"/>
              <a:t>Processor Modifications</a:t>
            </a:r>
            <a:endParaRPr lang="en-US" dirty="0"/>
          </a:p>
        </p:txBody>
      </p:sp>
      <p:sp>
        <p:nvSpPr>
          <p:cNvPr id="10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9885345" y="16967214"/>
            <a:ext cx="5379241" cy="896922"/>
          </a:xfrm>
        </p:spPr>
        <p:txBody>
          <a:bodyPr/>
          <a:lstStyle/>
          <a:p>
            <a:r>
              <a:rPr lang="en-US" sz="2400" b="1" u="sng" dirty="0" smtClean="0"/>
              <a:t>Augmented Directory Entry</a:t>
            </a:r>
            <a:endParaRPr lang="en-US" sz="2400" b="1" u="sng" dirty="0"/>
          </a:p>
        </p:txBody>
      </p:sp>
      <p:sp>
        <p:nvSpPr>
          <p:cNvPr id="10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9824826" y="20204389"/>
            <a:ext cx="5826812" cy="896922"/>
          </a:xfrm>
        </p:spPr>
        <p:txBody>
          <a:bodyPr/>
          <a:lstStyle/>
          <a:p>
            <a:r>
              <a:rPr lang="en-US" sz="2400" b="1" u="sng" dirty="0" smtClean="0"/>
              <a:t>Directory Controller State Machine</a:t>
            </a:r>
            <a:endParaRPr lang="en-US" sz="2400" b="1" u="sng" dirty="0"/>
          </a:p>
        </p:txBody>
      </p:sp>
      <p:pic>
        <p:nvPicPr>
          <p:cNvPr id="1049" name="Picture 19" descr="C:\Users\atami\Downloads\hi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79" y="24388506"/>
            <a:ext cx="9087193" cy="68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45849914" y="23941620"/>
            <a:ext cx="4254940" cy="3285268"/>
          </a:xfrm>
        </p:spPr>
        <p:txBody>
          <a:bodyPr/>
          <a:lstStyle/>
          <a:p>
            <a:r>
              <a:rPr lang="en-US" dirty="0" smtClean="0"/>
              <a:t>Saved loads: do not cause SB drain</a:t>
            </a:r>
          </a:p>
          <a:p>
            <a:r>
              <a:rPr lang="en-US" dirty="0" smtClean="0"/>
              <a:t>Delayed loads: cause SB drain</a:t>
            </a:r>
          </a:p>
          <a:p>
            <a:r>
              <a:rPr lang="en-US" dirty="0" smtClean="0"/>
              <a:t>Safe </a:t>
            </a:r>
            <a:r>
              <a:rPr lang="en-US" smtClean="0"/>
              <a:t>stores: coalesced </a:t>
            </a:r>
            <a:r>
              <a:rPr lang="en-US" dirty="0" smtClean="0"/>
              <a:t>in Reactive SC</a:t>
            </a:r>
            <a:endParaRPr lang="en-US" dirty="0"/>
          </a:p>
        </p:txBody>
      </p:sp>
      <p:sp>
        <p:nvSpPr>
          <p:cNvPr id="106" name="Text Placeholder 18"/>
          <p:cNvSpPr>
            <a:spLocks noGrp="1"/>
          </p:cNvSpPr>
          <p:nvPr>
            <p:ph type="body" sz="quarter" idx="107"/>
          </p:nvPr>
        </p:nvSpPr>
        <p:spPr>
          <a:xfrm>
            <a:off x="38371906" y="29297472"/>
            <a:ext cx="11732948" cy="2337317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n-US" dirty="0" smtClean="0"/>
              <a:t>SC has large number of delayed loads, TSO has no coalescing stores.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Reactive SC reduces number of delayed loads and coalesces safe stores!</a:t>
            </a:r>
          </a:p>
        </p:txBody>
      </p:sp>
      <p:sp>
        <p:nvSpPr>
          <p:cNvPr id="1052" name="Text Placeholder 1051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" name="Picture 22" descr="C:\Users\atami\Downloads\Untitleddrawing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8" y="6361420"/>
            <a:ext cx="98393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Placeholder 24"/>
          <p:cNvSpPr>
            <a:spLocks noGrp="1"/>
          </p:cNvSpPr>
          <p:nvPr>
            <p:ph type="body" sz="quarter" idx="121"/>
          </p:nvPr>
        </p:nvSpPr>
        <p:spPr>
          <a:xfrm>
            <a:off x="25961077" y="12639413"/>
            <a:ext cx="11694850" cy="1362656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SC Execution:</a:t>
            </a:r>
          </a:p>
          <a:p>
            <a:pPr marL="2155286" lvl="1" indent="-457200">
              <a:buBlip>
                <a:blip r:embed="rId2"/>
              </a:buBlip>
            </a:pPr>
            <a:r>
              <a:rPr lang="en-US" dirty="0" smtClean="0"/>
              <a:t>Store hits do not retire until they reach head of the store buffer</a:t>
            </a:r>
          </a:p>
          <a:p>
            <a:pPr marL="2155286" lvl="1" indent="-457200">
              <a:buBlip>
                <a:blip r:embed="rId2"/>
              </a:buBlip>
            </a:pPr>
            <a:r>
              <a:rPr lang="en-US" dirty="0" smtClean="0"/>
              <a:t>Loads at retire stall until store buffer drains</a:t>
            </a:r>
          </a:p>
          <a:p>
            <a:pPr marL="2155286" lvl="1" indent="-457200">
              <a:buBlip>
                <a:blip r:embed="rId2"/>
              </a:buBlip>
            </a:pPr>
            <a:r>
              <a:rPr lang="en-US" dirty="0" smtClean="0"/>
              <a:t>Stores to same location are not coalesced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TSO Execution</a:t>
            </a:r>
          </a:p>
          <a:p>
            <a:pPr marL="2155286" lvl="1" indent="-457200">
              <a:buBlip>
                <a:blip r:embed="rId2"/>
              </a:buBlip>
            </a:pPr>
            <a:r>
              <a:rPr lang="en-US" dirty="0"/>
              <a:t>Store hits </a:t>
            </a:r>
            <a:r>
              <a:rPr lang="en-US" dirty="0" smtClean="0"/>
              <a:t>do not retire until they </a:t>
            </a:r>
            <a:r>
              <a:rPr lang="en-US" dirty="0"/>
              <a:t>reach head of store buffer</a:t>
            </a:r>
          </a:p>
          <a:p>
            <a:pPr marL="2155286" lvl="1" indent="-457200">
              <a:buFont typeface="Wingdings" pitchFamily="2" charset="2"/>
              <a:buChar char="ü"/>
            </a:pPr>
            <a:r>
              <a:rPr lang="en-US" dirty="0"/>
              <a:t>Loads </a:t>
            </a:r>
            <a:r>
              <a:rPr lang="en-US" i="1" dirty="0" smtClean="0"/>
              <a:t>can</a:t>
            </a:r>
            <a:r>
              <a:rPr lang="en-US" dirty="0" smtClean="0"/>
              <a:t> retire without store buffer drain</a:t>
            </a:r>
            <a:endParaRPr lang="en-US" dirty="0"/>
          </a:p>
          <a:p>
            <a:pPr marL="2155286" lvl="1" indent="-457200">
              <a:buBlip>
                <a:blip r:embed="rId2"/>
              </a:buBlip>
            </a:pPr>
            <a:r>
              <a:rPr lang="en-US" dirty="0"/>
              <a:t>Stores to same location not </a:t>
            </a:r>
            <a:r>
              <a:rPr lang="en-US" dirty="0" smtClean="0"/>
              <a:t>coalesced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Reactive SC Execution</a:t>
            </a:r>
          </a:p>
          <a:p>
            <a:pPr marL="2155286" lvl="1" indent="-457200">
              <a:buFont typeface="Wingdings" pitchFamily="2" charset="2"/>
              <a:buChar char="ü"/>
            </a:pPr>
            <a:r>
              <a:rPr lang="en-US" dirty="0" smtClean="0"/>
              <a:t>Safe store hits </a:t>
            </a:r>
            <a:r>
              <a:rPr lang="en-US" i="1" dirty="0" smtClean="0"/>
              <a:t>can</a:t>
            </a:r>
            <a:r>
              <a:rPr lang="en-US" dirty="0" smtClean="0"/>
              <a:t> retire out of order</a:t>
            </a:r>
            <a:endParaRPr lang="en-US" dirty="0"/>
          </a:p>
          <a:p>
            <a:pPr marL="2155286" lvl="1" indent="-457200">
              <a:buFont typeface="Wingdings" pitchFamily="2" charset="2"/>
              <a:buChar char="ü"/>
            </a:pPr>
            <a:r>
              <a:rPr lang="en-US" dirty="0" smtClean="0"/>
              <a:t>Safe loads </a:t>
            </a:r>
            <a:r>
              <a:rPr lang="en-US" i="1" dirty="0"/>
              <a:t>can</a:t>
            </a:r>
            <a:r>
              <a:rPr lang="en-US" dirty="0"/>
              <a:t> retire without </a:t>
            </a:r>
            <a:r>
              <a:rPr lang="en-US" dirty="0" smtClean="0"/>
              <a:t>any store buffer drain</a:t>
            </a:r>
          </a:p>
          <a:p>
            <a:pPr marL="2155286" lvl="1" indent="-457200">
              <a:buFont typeface="Wingdings" pitchFamily="2" charset="2"/>
              <a:buChar char="ü"/>
            </a:pPr>
            <a:r>
              <a:rPr lang="en-US" dirty="0" smtClean="0"/>
              <a:t>Unsafe loads </a:t>
            </a:r>
            <a:r>
              <a:rPr lang="en-US" i="1" dirty="0" smtClean="0"/>
              <a:t>can</a:t>
            </a:r>
            <a:r>
              <a:rPr lang="en-US" dirty="0" smtClean="0"/>
              <a:t> retire when FIFO store buffer is empty without safe store buffer drain</a:t>
            </a:r>
            <a:endParaRPr lang="en-US" dirty="0"/>
          </a:p>
          <a:p>
            <a:pPr marL="2155286" lvl="1" indent="-457200">
              <a:buFont typeface="Wingdings" pitchFamily="2" charset="2"/>
              <a:buChar char="ü"/>
            </a:pPr>
            <a:r>
              <a:rPr lang="en-US" dirty="0" smtClean="0"/>
              <a:t>Safe stores </a:t>
            </a:r>
            <a:r>
              <a:rPr lang="en-US" dirty="0"/>
              <a:t>to same location </a:t>
            </a:r>
            <a:r>
              <a:rPr lang="en-US" i="1" dirty="0" smtClean="0"/>
              <a:t>are</a:t>
            </a:r>
            <a:r>
              <a:rPr lang="en-US" dirty="0" smtClean="0"/>
              <a:t> coalesced</a:t>
            </a:r>
          </a:p>
          <a:p>
            <a:pPr marL="2155286" lvl="1" indent="-457200">
              <a:buBlip>
                <a:blip r:embed="rId2"/>
              </a:buBlip>
            </a:pPr>
            <a:r>
              <a:rPr lang="en-US" dirty="0" smtClean="0"/>
              <a:t>Unsafe accesses behave like SC</a:t>
            </a:r>
          </a:p>
          <a:p>
            <a:pPr marL="2155286" lvl="1" indent="-457200">
              <a:buFont typeface="Arial" pitchFamily="34" charset="0"/>
              <a:buChar char="•"/>
            </a:pPr>
            <a:endParaRPr lang="en-US" dirty="0"/>
          </a:p>
          <a:p>
            <a:pPr marL="2155286" lvl="1" indent="-457200">
              <a:buFont typeface="Arial" pitchFamily="34" charset="0"/>
              <a:buChar char="•"/>
            </a:pPr>
            <a:endParaRPr lang="en-US" dirty="0" smtClean="0"/>
          </a:p>
          <a:p>
            <a:pPr marL="2155286" lvl="1" indent="-457200">
              <a:buFont typeface="Arial" pitchFamily="34" charset="0"/>
              <a:buChar char="•"/>
            </a:pPr>
            <a:endParaRPr lang="en-US" dirty="0"/>
          </a:p>
          <a:p>
            <a:pPr marL="2155286" lvl="1" indent="-457200">
              <a:buFont typeface="Arial" pitchFamily="34" charset="0"/>
              <a:buChar char="•"/>
            </a:pPr>
            <a:endParaRPr lang="en-US" dirty="0" smtClean="0"/>
          </a:p>
          <a:p>
            <a:pPr marL="2155286" lvl="1" indent="-457200">
              <a:buFont typeface="Arial" pitchFamily="34" charset="0"/>
              <a:buChar char="•"/>
            </a:pPr>
            <a:endParaRPr lang="en-US" dirty="0"/>
          </a:p>
          <a:p>
            <a:pPr marL="2155286" lvl="1" indent="-457200">
              <a:buFont typeface="Arial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1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463" y="26121310"/>
            <a:ext cx="9406165" cy="519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7" descr="C:\Users\atami\Downloads\commit (2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084" y="64223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8" descr="C:\Users\atami\Downloads\safe_unsafe (2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243" y="1538332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9" descr="C:\Users\atami\Downloads\sav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084" y="2320562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0" descr="C:\Users\atami\Downloads\fsm-cach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289" y="27991707"/>
            <a:ext cx="10988932" cy="25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9824826" y="30061543"/>
            <a:ext cx="5826812" cy="896922"/>
          </a:xfrm>
        </p:spPr>
        <p:txBody>
          <a:bodyPr/>
          <a:lstStyle/>
          <a:p>
            <a:r>
              <a:rPr lang="en-US" sz="2400" b="1" u="sng" dirty="0" smtClean="0"/>
              <a:t>Cache Controller State Machine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859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56-Template-V3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PosterPresentations.com-36x56-Template-V3</Template>
  <TotalTime>220</TotalTime>
  <Words>734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PosterPresentations.com-36x56-Template-V3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cp:lastModifiedBy>Tami, Aaron</cp:lastModifiedBy>
  <cp:revision>39</cp:revision>
  <dcterms:created xsi:type="dcterms:W3CDTF">2012-02-04T00:31:01Z</dcterms:created>
  <dcterms:modified xsi:type="dcterms:W3CDTF">2012-04-20T05:54:33Z</dcterms:modified>
</cp:coreProperties>
</file>