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Gill Sans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GillSans-bold.fntdata"/><Relationship Id="rId16" Type="http://schemas.openxmlformats.org/officeDocument/2006/relationships/font" Target="fonts/GillSans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0d8207b9c_12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f0d8207b9c_12_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Selected Topic: California WildFire</a:t>
            </a:r>
            <a:endParaRPr/>
          </a:p>
        </p:txBody>
      </p:sp>
      <p:sp>
        <p:nvSpPr>
          <p:cNvPr id="227" name="Google Shape;227;gf0d8207b9c_12_8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0d8207b9c_12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f0d8207b9c_12_10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Reasons the topic was selected.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gf0d8207b9c_12_10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f0d8207b9c_12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f0d8207b9c_12_9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Talk about the authenticity of CA gov data, how kaggle data has enumerous amouts of imp info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gf0d8207b9c_12_9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0d8207b9c_12_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f0d8207b9c_12_1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Questions team are going to get addressed from the datasets.</a:t>
            </a:r>
            <a:endParaRPr/>
          </a:p>
        </p:txBody>
      </p:sp>
      <p:sp>
        <p:nvSpPr>
          <p:cNvPr id="266" name="Google Shape;266;gf0d8207b9c_12_1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f0b003363a_2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f0b003363a_2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Project Roadmap Flow Chart</a:t>
            </a:r>
            <a:endParaRPr/>
          </a:p>
        </p:txBody>
      </p:sp>
      <p:sp>
        <p:nvSpPr>
          <p:cNvPr id="293" name="Google Shape;293;gf0b003363a_2_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f2a3122685_9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f2a3122685_9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AutoNum type="arabicPeriod"/>
            </a:pPr>
            <a:r>
              <a:rPr b="0" i="0" lang="en-GB" sz="130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Data load : Python pandas to load data from 2 sources into different dataframe.</a:t>
            </a:r>
            <a:endParaRPr sz="6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AutoNum type="arabicPeriod"/>
            </a:pPr>
            <a:r>
              <a:rPr b="0" i="0" lang="en-GB" sz="130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Removal of data duplication : Consolidated the data from various sources by removing duplicates to maintain accuracy and to avoid misleading statistics. </a:t>
            </a:r>
            <a:endParaRPr sz="6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AutoNum type="arabicPeriod"/>
            </a:pPr>
            <a:r>
              <a:rPr b="0" i="0" lang="en-GB" sz="130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Handling null values : To maintain performance and accuracy of ML model replaced/dropped the null values with some appropriate values based on the column type </a:t>
            </a:r>
            <a:endParaRPr sz="6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AutoNum type="arabicPeriod"/>
            </a:pPr>
            <a:r>
              <a:rPr b="0" i="0" lang="en-GB" sz="130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Treat missing values : Filled in some missing values required for our analysis using a python library called MeteoStat and by loading a new dataset</a:t>
            </a:r>
            <a:endParaRPr sz="6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AutoNum type="arabicPeriod"/>
            </a:pPr>
            <a:r>
              <a:rPr b="0" i="0" lang="en-GB" sz="130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Merge/Join Dataset : Combined data sources on two common columns by incorporating majority of the columns for the main dataset. </a:t>
            </a:r>
            <a:endParaRPr b="0" i="0" sz="1300" u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AutoNum type="arabicPeriod"/>
            </a:pPr>
            <a:r>
              <a:rPr lang="en-GB" sz="1300">
                <a:solidFill>
                  <a:srgbClr val="595959"/>
                </a:solidFill>
              </a:rPr>
              <a:t>Statistical Summary: Statistical description on the final dataset.</a:t>
            </a:r>
            <a:endParaRPr sz="1300">
              <a:solidFill>
                <a:srgbClr val="59595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f2a3122685_9_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f0d8207b9c_2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gf0d8207b9c_22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Talk about min, max, mean temp, max acres burned and develop some relation.</a:t>
            </a:r>
            <a:endParaRPr/>
          </a:p>
        </p:txBody>
      </p:sp>
      <p:sp>
        <p:nvSpPr>
          <p:cNvPr id="371" name="Google Shape;371;gf0d8207b9c_22_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f2a3122685_4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2" name="Google Shape;392;gf2a3122685_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435893" y="765323"/>
            <a:ext cx="8245162" cy="110626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Gill Sans"/>
              <a:buNone/>
              <a:defRPr sz="27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435895" y="1871584"/>
            <a:ext cx="8245159" cy="4427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200" cap="none">
                <a:solidFill>
                  <a:schemeClr val="accent2"/>
                </a:solidFill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00"/>
              </a:spcBef>
              <a:spcAft>
                <a:spcPts val="500"/>
              </a:spcAft>
              <a:buSzPts val="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5704463" y="446710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BBC7AD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BBC7AD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7918725" y="4467103"/>
            <a:ext cx="762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35894" y="1635372"/>
            <a:ext cx="8272211" cy="2758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7918725" y="4467103"/>
            <a:ext cx="7893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335863" y="3856480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435895" y="2282932"/>
            <a:ext cx="8272211" cy="112313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Gill Sans"/>
              <a:buNone/>
              <a:defRPr b="0" sz="27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435894" y="3406063"/>
            <a:ext cx="8272211" cy="4504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4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BBC7AD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BBC7AD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334486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type="title"/>
          </p:nvPr>
        </p:nvSpPr>
        <p:spPr>
          <a:xfrm>
            <a:off x="435895" y="547244"/>
            <a:ext cx="8272212" cy="74124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435895" y="1671002"/>
            <a:ext cx="4066792" cy="2724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4641313" y="1671002"/>
            <a:ext cx="4066794" cy="2724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334486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435895" y="547244"/>
            <a:ext cx="8272212" cy="74124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665414" y="1688169"/>
            <a:ext cx="3815306" cy="40200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b="0" sz="17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100"/>
              <a:buNone/>
              <a:defRPr b="1" sz="1200"/>
            </a:lvl9pPr>
          </a:lstStyle>
          <a:p/>
        </p:txBody>
      </p:sp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435895" y="2194539"/>
            <a:ext cx="4044825" cy="2201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3" type="body"/>
          </p:nvPr>
        </p:nvSpPr>
        <p:spPr>
          <a:xfrm>
            <a:off x="4892801" y="1688169"/>
            <a:ext cx="3815305" cy="41503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b="0" sz="17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100"/>
              <a:buNone/>
              <a:defRPr b="1" sz="1200"/>
            </a:lvl9pPr>
          </a:lstStyle>
          <a:p/>
        </p:txBody>
      </p:sp>
      <p:sp>
        <p:nvSpPr>
          <p:cNvPr id="98" name="Google Shape;98;p19"/>
          <p:cNvSpPr txBox="1"/>
          <p:nvPr>
            <p:ph idx="4" type="body"/>
          </p:nvPr>
        </p:nvSpPr>
        <p:spPr>
          <a:xfrm>
            <a:off x="4663282" y="2194539"/>
            <a:ext cx="4044825" cy="2201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/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type="title"/>
          </p:nvPr>
        </p:nvSpPr>
        <p:spPr>
          <a:xfrm>
            <a:off x="431920" y="547244"/>
            <a:ext cx="8272212" cy="74124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/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type="title"/>
          </p:nvPr>
        </p:nvSpPr>
        <p:spPr>
          <a:xfrm>
            <a:off x="435894" y="3946722"/>
            <a:ext cx="3682084" cy="51713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BBC7AD"/>
              </a:buClr>
              <a:buSzPts val="1500"/>
              <a:buFont typeface="Gill Sans"/>
              <a:buNone/>
              <a:defRPr b="0" sz="1500">
                <a:solidFill>
                  <a:srgbClr val="BBC7AD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35862" y="450900"/>
            <a:ext cx="846963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◼"/>
              <a:defRPr sz="1500">
                <a:solidFill>
                  <a:schemeClr val="dk2"/>
                </a:solidFill>
              </a:defRPr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spcBef>
                <a:spcPts val="500"/>
              </a:spcBef>
              <a:spcAft>
                <a:spcPts val="0"/>
              </a:spcAft>
              <a:buSzPts val="1100"/>
              <a:buChar char="◼"/>
              <a:defRPr sz="1200">
                <a:solidFill>
                  <a:schemeClr val="dk2"/>
                </a:solidFill>
              </a:defRPr>
            </a:lvl3pPr>
            <a:lvl4pPr indent="-292100" lvl="3" marL="18288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4pPr>
            <a:lvl5pPr indent="-292100" lvl="4" marL="22860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5pPr>
            <a:lvl6pPr indent="-292100" lvl="5" marL="27432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6pPr>
            <a:lvl7pPr indent="-292100" lvl="6" marL="32004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7pPr>
            <a:lvl8pPr indent="-292100" lvl="7" marL="36576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8pPr>
            <a:lvl9pPr indent="-292100" lvl="8" marL="4114800" algn="l">
              <a:spcBef>
                <a:spcPts val="500"/>
              </a:spcBef>
              <a:spcAft>
                <a:spcPts val="50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2" type="body"/>
          </p:nvPr>
        </p:nvSpPr>
        <p:spPr>
          <a:xfrm>
            <a:off x="4305617" y="3946722"/>
            <a:ext cx="4402490" cy="517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r">
              <a:spcBef>
                <a:spcPts val="20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600"/>
              <a:buNone/>
              <a:defRPr sz="700"/>
            </a:lvl9pPr>
          </a:lstStyle>
          <a:p/>
        </p:txBody>
      </p:sp>
      <p:sp>
        <p:nvSpPr>
          <p:cNvPr id="113" name="Google Shape;113;p21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BBC7AD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BBC7AD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435895" y="3520042"/>
            <a:ext cx="8272212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Gill Sans"/>
              <a:buNone/>
              <a:defRPr b="0" sz="18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2"/>
          <p:cNvSpPr/>
          <p:nvPr>
            <p:ph idx="2" type="pic"/>
          </p:nvPr>
        </p:nvSpPr>
        <p:spPr>
          <a:xfrm>
            <a:off x="335863" y="449794"/>
            <a:ext cx="8468144" cy="2667939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435894" y="3945095"/>
            <a:ext cx="8272213" cy="449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9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600"/>
              <a:buNone/>
              <a:defRPr sz="700"/>
            </a:lvl9pPr>
          </a:lstStyle>
          <a:p/>
        </p:txBody>
      </p:sp>
      <p:sp>
        <p:nvSpPr>
          <p:cNvPr id="120" name="Google Shape;120;p22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/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 rot="5400000">
            <a:off x="3250952" y="-1063056"/>
            <a:ext cx="2642096" cy="82722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298450" lvl="1" marL="914400" algn="l">
              <a:spcBef>
                <a:spcPts val="500"/>
              </a:spcBef>
              <a:spcAft>
                <a:spcPts val="0"/>
              </a:spcAft>
              <a:buSzPts val="1100"/>
              <a:buChar char="◼"/>
              <a:defRPr/>
            </a:lvl2pPr>
            <a:lvl3pPr indent="-292100" lvl="2" marL="13716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/>
            </a:lvl3pPr>
            <a:lvl4pPr indent="-279400" lvl="3" marL="1828800" algn="l"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4pPr>
            <a:lvl5pPr indent="-279400" lvl="4" marL="2286000" algn="l"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/>
          <p:nvPr/>
        </p:nvSpPr>
        <p:spPr>
          <a:xfrm>
            <a:off x="6629401" y="449794"/>
            <a:ext cx="2180113" cy="4362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type="title"/>
          </p:nvPr>
        </p:nvSpPr>
        <p:spPr>
          <a:xfrm rot="5400000">
            <a:off x="5437310" y="1698885"/>
            <a:ext cx="3887305" cy="150312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 rot="5400000">
            <a:off x="1598645" y="-510658"/>
            <a:ext cx="3887305" cy="59222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0" type="dt"/>
          </p:nvPr>
        </p:nvSpPr>
        <p:spPr>
          <a:xfrm>
            <a:off x="6745254" y="4467103"/>
            <a:ext cx="9961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BBC7AD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1" type="ftr"/>
          </p:nvPr>
        </p:nvSpPr>
        <p:spPr>
          <a:xfrm>
            <a:off x="581192" y="4463858"/>
            <a:ext cx="5922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2" type="sldNum"/>
          </p:nvPr>
        </p:nvSpPr>
        <p:spPr>
          <a:xfrm>
            <a:off x="7834961" y="4467103"/>
            <a:ext cx="87314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6"/>
          <p:cNvSpPr txBox="1"/>
          <p:nvPr>
            <p:ph type="ctrTitle"/>
          </p:nvPr>
        </p:nvSpPr>
        <p:spPr>
          <a:xfrm>
            <a:off x="435893" y="765323"/>
            <a:ext cx="8245162" cy="110626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Gill Sans"/>
              <a:buNone/>
              <a:defRPr sz="27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1" type="subTitle"/>
          </p:nvPr>
        </p:nvSpPr>
        <p:spPr>
          <a:xfrm>
            <a:off x="435895" y="1871584"/>
            <a:ext cx="8245159" cy="4427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200" cap="none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0" name="Google Shape;150;p26"/>
          <p:cNvSpPr txBox="1"/>
          <p:nvPr>
            <p:ph idx="10" type="dt"/>
          </p:nvPr>
        </p:nvSpPr>
        <p:spPr>
          <a:xfrm>
            <a:off x="5704463" y="446710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BBC7A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26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BBC7A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7918725" y="4467103"/>
            <a:ext cx="762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27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27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/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8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435894" y="1635372"/>
            <a:ext cx="8272211" cy="2758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161" name="Google Shape;161;p28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28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28"/>
          <p:cNvSpPr txBox="1"/>
          <p:nvPr>
            <p:ph idx="12" type="sldNum"/>
          </p:nvPr>
        </p:nvSpPr>
        <p:spPr>
          <a:xfrm>
            <a:off x="7918725" y="4467103"/>
            <a:ext cx="7893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/>
          <p:nvPr/>
        </p:nvSpPr>
        <p:spPr>
          <a:xfrm>
            <a:off x="335863" y="3856480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9"/>
          <p:cNvSpPr txBox="1"/>
          <p:nvPr>
            <p:ph type="title"/>
          </p:nvPr>
        </p:nvSpPr>
        <p:spPr>
          <a:xfrm>
            <a:off x="435895" y="2282932"/>
            <a:ext cx="8272211" cy="112313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Gill Sans"/>
              <a:buNone/>
              <a:defRPr b="0" sz="270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435894" y="3406063"/>
            <a:ext cx="8272211" cy="4504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4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8" name="Google Shape;168;p29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BBC7A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9" name="Google Shape;169;p29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BBC7A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29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/>
          <p:nvPr/>
        </p:nvSpPr>
        <p:spPr>
          <a:xfrm>
            <a:off x="334486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0"/>
          <p:cNvSpPr txBox="1"/>
          <p:nvPr>
            <p:ph type="title"/>
          </p:nvPr>
        </p:nvSpPr>
        <p:spPr>
          <a:xfrm>
            <a:off x="435895" y="547244"/>
            <a:ext cx="8272212" cy="74124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435895" y="1671002"/>
            <a:ext cx="4066792" cy="2724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175" name="Google Shape;175;p30"/>
          <p:cNvSpPr txBox="1"/>
          <p:nvPr>
            <p:ph idx="2" type="body"/>
          </p:nvPr>
        </p:nvSpPr>
        <p:spPr>
          <a:xfrm>
            <a:off x="4641313" y="1671002"/>
            <a:ext cx="4066794" cy="2724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176" name="Google Shape;176;p30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7" name="Google Shape;177;p30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8" name="Google Shape;178;p30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/>
          <p:nvPr/>
        </p:nvSpPr>
        <p:spPr>
          <a:xfrm>
            <a:off x="334486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1"/>
          <p:cNvSpPr txBox="1"/>
          <p:nvPr>
            <p:ph type="title"/>
          </p:nvPr>
        </p:nvSpPr>
        <p:spPr>
          <a:xfrm>
            <a:off x="435895" y="547244"/>
            <a:ext cx="8272212" cy="74124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665414" y="1688169"/>
            <a:ext cx="3815306" cy="40200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b="0" sz="17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100"/>
              <a:buNone/>
              <a:defRPr b="1" sz="1200"/>
            </a:lvl9pPr>
          </a:lstStyle>
          <a:p/>
        </p:txBody>
      </p:sp>
      <p:sp>
        <p:nvSpPr>
          <p:cNvPr id="183" name="Google Shape;183;p31"/>
          <p:cNvSpPr txBox="1"/>
          <p:nvPr>
            <p:ph idx="2" type="body"/>
          </p:nvPr>
        </p:nvSpPr>
        <p:spPr>
          <a:xfrm>
            <a:off x="435895" y="2194539"/>
            <a:ext cx="4044825" cy="2201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184" name="Google Shape;184;p31"/>
          <p:cNvSpPr txBox="1"/>
          <p:nvPr>
            <p:ph idx="3" type="body"/>
          </p:nvPr>
        </p:nvSpPr>
        <p:spPr>
          <a:xfrm>
            <a:off x="4892801" y="1688169"/>
            <a:ext cx="3815305" cy="41503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b="0" sz="17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100"/>
              <a:buNone/>
              <a:defRPr b="1" sz="1200"/>
            </a:lvl9pPr>
          </a:lstStyle>
          <a:p/>
        </p:txBody>
      </p:sp>
      <p:sp>
        <p:nvSpPr>
          <p:cNvPr id="185" name="Google Shape;185;p31"/>
          <p:cNvSpPr txBox="1"/>
          <p:nvPr>
            <p:ph idx="4" type="body"/>
          </p:nvPr>
        </p:nvSpPr>
        <p:spPr>
          <a:xfrm>
            <a:off x="4663282" y="2194539"/>
            <a:ext cx="4044825" cy="2201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186" name="Google Shape;186;p31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7" name="Google Shape;187;p31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8" name="Google Shape;188;p31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/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2"/>
          <p:cNvSpPr txBox="1"/>
          <p:nvPr>
            <p:ph type="title"/>
          </p:nvPr>
        </p:nvSpPr>
        <p:spPr>
          <a:xfrm>
            <a:off x="431920" y="547244"/>
            <a:ext cx="8272212" cy="74124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2" name="Google Shape;192;p32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3" name="Google Shape;193;p32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" name="Google Shape;194;p32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/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3"/>
          <p:cNvSpPr txBox="1"/>
          <p:nvPr>
            <p:ph type="title"/>
          </p:nvPr>
        </p:nvSpPr>
        <p:spPr>
          <a:xfrm>
            <a:off x="435894" y="3946722"/>
            <a:ext cx="3682084" cy="51713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C7AD"/>
              </a:buClr>
              <a:buSzPts val="1500"/>
              <a:buFont typeface="Gill Sans"/>
              <a:buNone/>
              <a:defRPr b="0" sz="1500">
                <a:solidFill>
                  <a:srgbClr val="BBC7A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335862" y="450900"/>
            <a:ext cx="846963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◼"/>
              <a:defRPr sz="15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◼"/>
              <a:defRPr sz="1200">
                <a:solidFill>
                  <a:schemeClr val="dk2"/>
                </a:solidFill>
              </a:defRPr>
            </a:lvl3pPr>
            <a:lvl4pPr indent="-2921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5pPr>
            <a:lvl6pPr indent="-2921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6pPr>
            <a:lvl7pPr indent="-2921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7pPr>
            <a:lvl8pPr indent="-2921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8pPr>
            <a:lvl9pPr indent="-2921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9" name="Google Shape;199;p33"/>
          <p:cNvSpPr txBox="1"/>
          <p:nvPr>
            <p:ph idx="2" type="body"/>
          </p:nvPr>
        </p:nvSpPr>
        <p:spPr>
          <a:xfrm>
            <a:off x="4305617" y="3946722"/>
            <a:ext cx="4402490" cy="517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600"/>
              <a:buNone/>
              <a:defRPr sz="700"/>
            </a:lvl9pPr>
          </a:lstStyle>
          <a:p/>
        </p:txBody>
      </p:sp>
      <p:sp>
        <p:nvSpPr>
          <p:cNvPr id="200" name="Google Shape;200;p33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BBC7A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1" name="Google Shape;201;p33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BBC7A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2" name="Google Shape;202;p33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435895" y="3520042"/>
            <a:ext cx="8272212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Gill Sans"/>
              <a:buNone/>
              <a:defRPr b="0"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5" name="Google Shape;205;p34"/>
          <p:cNvSpPr/>
          <p:nvPr>
            <p:ph idx="2" type="pic"/>
          </p:nvPr>
        </p:nvSpPr>
        <p:spPr>
          <a:xfrm>
            <a:off x="335863" y="449794"/>
            <a:ext cx="8468144" cy="2667939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435894" y="3945095"/>
            <a:ext cx="8272213" cy="449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9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600"/>
              <a:buNone/>
              <a:defRPr sz="700"/>
            </a:lvl9pPr>
          </a:lstStyle>
          <a:p/>
        </p:txBody>
      </p:sp>
      <p:sp>
        <p:nvSpPr>
          <p:cNvPr id="207" name="Google Shape;207;p34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8" name="Google Shape;208;p34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9" name="Google Shape;209;p34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/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5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3" name="Google Shape;213;p35"/>
          <p:cNvSpPr txBox="1"/>
          <p:nvPr>
            <p:ph idx="1" type="body"/>
          </p:nvPr>
        </p:nvSpPr>
        <p:spPr>
          <a:xfrm rot="5400000">
            <a:off x="3250952" y="-1063056"/>
            <a:ext cx="2642096" cy="82722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2984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◼"/>
              <a:defRPr/>
            </a:lvl2pPr>
            <a:lvl3pPr indent="-2921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Char char="◼"/>
              <a:defRPr/>
            </a:lvl3pPr>
            <a:lvl4pPr indent="-2794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4pPr>
            <a:lvl5pPr indent="-2794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5pPr>
            <a:lvl6pPr indent="-3048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214" name="Google Shape;214;p35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5" name="Google Shape;215;p35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6" name="Google Shape;216;p35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/>
          <p:nvPr/>
        </p:nvSpPr>
        <p:spPr>
          <a:xfrm>
            <a:off x="6629401" y="449794"/>
            <a:ext cx="2180113" cy="4362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6"/>
          <p:cNvSpPr txBox="1"/>
          <p:nvPr>
            <p:ph type="title"/>
          </p:nvPr>
        </p:nvSpPr>
        <p:spPr>
          <a:xfrm rot="5400000">
            <a:off x="5437310" y="1698885"/>
            <a:ext cx="3887305" cy="150312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0" name="Google Shape;220;p36"/>
          <p:cNvSpPr txBox="1"/>
          <p:nvPr>
            <p:ph idx="1" type="body"/>
          </p:nvPr>
        </p:nvSpPr>
        <p:spPr>
          <a:xfrm rot="5400000">
            <a:off x="1598645" y="-510658"/>
            <a:ext cx="3887305" cy="59222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221" name="Google Shape;221;p36"/>
          <p:cNvSpPr txBox="1"/>
          <p:nvPr>
            <p:ph idx="10" type="dt"/>
          </p:nvPr>
        </p:nvSpPr>
        <p:spPr>
          <a:xfrm>
            <a:off x="6745254" y="4467103"/>
            <a:ext cx="9961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BBC7A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2" name="Google Shape;222;p36"/>
          <p:cNvSpPr txBox="1"/>
          <p:nvPr>
            <p:ph idx="11" type="ftr"/>
          </p:nvPr>
        </p:nvSpPr>
        <p:spPr>
          <a:xfrm>
            <a:off x="581192" y="4463858"/>
            <a:ext cx="5922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3" name="Google Shape;223;p36"/>
          <p:cNvSpPr txBox="1"/>
          <p:nvPr>
            <p:ph idx="12" type="sldNum"/>
          </p:nvPr>
        </p:nvSpPr>
        <p:spPr>
          <a:xfrm>
            <a:off x="7834961" y="4467103"/>
            <a:ext cx="87314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BBC7AD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35894" y="528843"/>
            <a:ext cx="8272212" cy="8921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35894" y="1752002"/>
            <a:ext cx="8272212" cy="2642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984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921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b="0" i="0" sz="11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794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794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794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794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794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7940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34900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435894" y="528843"/>
            <a:ext cx="8272212" cy="8921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435894" y="1752002"/>
            <a:ext cx="8272212" cy="2642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b="0" i="0" sz="11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794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794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794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794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794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794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0" name="Google Shape;140;p25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1" name="Google Shape;141;p25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3" name="Google Shape;143;p25"/>
          <p:cNvSpPr/>
          <p:nvPr/>
        </p:nvSpPr>
        <p:spPr>
          <a:xfrm>
            <a:off x="334900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5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5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ananthu017/california-wildfire-incidents-20132020" TargetMode="External"/><Relationship Id="rId4" Type="http://schemas.openxmlformats.org/officeDocument/2006/relationships/hyperlink" Target="https://www.kaggle.com/ananthu017/california-wildfire-incidents-20132020" TargetMode="External"/><Relationship Id="rId5" Type="http://schemas.openxmlformats.org/officeDocument/2006/relationships/hyperlink" Target="https://gis.data.ca.gov/datasets/CALFIRE-Forestry::recent-large-fire-perimeters-5000-acres/about" TargetMode="External"/><Relationship Id="rId6" Type="http://schemas.openxmlformats.org/officeDocument/2006/relationships/hyperlink" Target="https://simplemaps.com/data/us-countie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type="ctrTitle"/>
          </p:nvPr>
        </p:nvSpPr>
        <p:spPr>
          <a:xfrm>
            <a:off x="414572" y="606413"/>
            <a:ext cx="8245162" cy="110626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91C"/>
              </a:buClr>
              <a:buSzPts val="2700"/>
              <a:buFont typeface="Gill Sans"/>
              <a:buNone/>
            </a:pPr>
            <a:r>
              <a:rPr lang="en-GB" sz="2500">
                <a:solidFill>
                  <a:srgbClr val="33391C"/>
                </a:solidFill>
              </a:rPr>
              <a:t>CALIFORNIA WILDFIRE</a:t>
            </a:r>
            <a:endParaRPr sz="2500">
              <a:solidFill>
                <a:srgbClr val="33391C"/>
              </a:solidFill>
            </a:endParaRPr>
          </a:p>
        </p:txBody>
      </p:sp>
      <p:sp>
        <p:nvSpPr>
          <p:cNvPr id="230" name="Google Shape;230;p37"/>
          <p:cNvSpPr txBox="1"/>
          <p:nvPr>
            <p:ph idx="1" type="subTitle"/>
          </p:nvPr>
        </p:nvSpPr>
        <p:spPr>
          <a:xfrm>
            <a:off x="317809" y="2492297"/>
            <a:ext cx="8438687" cy="232502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GB" sz="1900"/>
              <a:t>	</a:t>
            </a:r>
            <a:r>
              <a:rPr lang="en-GB" sz="1900" cap="none">
                <a:solidFill>
                  <a:srgbClr val="33391C"/>
                </a:solidFill>
              </a:rPr>
              <a:t>UC Berkeley Extension Bootcamp </a:t>
            </a:r>
            <a:endParaRPr sz="1100"/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rPr i="1" lang="en-GB" sz="1900" cap="none">
                <a:solidFill>
                  <a:srgbClr val="33391C"/>
                </a:solidFill>
              </a:rPr>
              <a:t>Data Analytics and Visualizations</a:t>
            </a:r>
            <a:endParaRPr sz="1100"/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rPr lang="en-GB" sz="1900" cap="none">
                <a:solidFill>
                  <a:srgbClr val="33391C"/>
                </a:solidFill>
              </a:rPr>
              <a:t>Fall 202</a:t>
            </a:r>
            <a:r>
              <a:rPr lang="en-GB" sz="1900">
                <a:solidFill>
                  <a:srgbClr val="33391C"/>
                </a:solidFill>
              </a:rPr>
              <a:t>1</a:t>
            </a:r>
            <a:endParaRPr sz="1100"/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rPr lang="en-GB" sz="1900" cap="none">
                <a:solidFill>
                  <a:srgbClr val="33391C"/>
                </a:solidFill>
              </a:rPr>
              <a:t>Due Date: 10/07/2021</a:t>
            </a:r>
            <a:endParaRPr sz="1900" cap="none">
              <a:solidFill>
                <a:srgbClr val="33391C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rPr i="1" lang="en-GB" sz="1900" cap="none">
                <a:solidFill>
                  <a:srgbClr val="33391C"/>
                </a:solidFill>
              </a:rPr>
              <a:t>Presented By:  Taravat Sharafat</a:t>
            </a:r>
            <a:r>
              <a:rPr i="1" lang="en-GB" sz="1900" cap="none">
                <a:solidFill>
                  <a:srgbClr val="33391C"/>
                </a:solidFill>
                <a:latin typeface="Calibri"/>
                <a:ea typeface="Calibri"/>
                <a:cs typeface="Calibri"/>
                <a:sym typeface="Calibri"/>
              </a:rPr>
              <a:t>, Dhivya Ram, </a:t>
            </a:r>
            <a:r>
              <a:rPr i="1" lang="en-GB" sz="1900" cap="none">
                <a:solidFill>
                  <a:srgbClr val="33391C"/>
                </a:solidFill>
              </a:rPr>
              <a:t>Shailee Madhani,  Anupriya Sarkar</a:t>
            </a:r>
            <a:endParaRPr i="1" sz="1900">
              <a:solidFill>
                <a:srgbClr val="33391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pic>
        <p:nvPicPr>
          <p:cNvPr id="231" name="Google Shape;23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1910" y="513744"/>
            <a:ext cx="1744586" cy="1744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38"/>
          <p:cNvGrpSpPr/>
          <p:nvPr/>
        </p:nvGrpSpPr>
        <p:grpSpPr>
          <a:xfrm>
            <a:off x="604238" y="1289837"/>
            <a:ext cx="8272463" cy="2050018"/>
            <a:chOff x="0" y="13643"/>
            <a:chExt cx="11029950" cy="2733357"/>
          </a:xfrm>
        </p:grpSpPr>
        <p:sp>
          <p:nvSpPr>
            <p:cNvPr id="238" name="Google Shape;238;p38"/>
            <p:cNvSpPr/>
            <p:nvPr/>
          </p:nvSpPr>
          <p:spPr>
            <a:xfrm>
              <a:off x="0" y="13643"/>
              <a:ext cx="11029950" cy="1308095"/>
            </a:xfrm>
            <a:prstGeom prst="roundRect">
              <a:avLst>
                <a:gd fmla="val 10000" name="adj"/>
              </a:avLst>
            </a:prstGeom>
            <a:solidFill>
              <a:srgbClr val="A5B492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8"/>
            <p:cNvSpPr txBox="1"/>
            <p:nvPr/>
          </p:nvSpPr>
          <p:spPr>
            <a:xfrm>
              <a:off x="2336799" y="13643"/>
              <a:ext cx="8693150" cy="13080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425" lIns="51425" spcFirstLastPara="1" rIns="51425" wrap="square" tIns="5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Wildfires are becoming major concern year by year which drove us to dig deeper into this area.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8"/>
            <p:cNvSpPr/>
            <p:nvPr/>
          </p:nvSpPr>
          <p:spPr>
            <a:xfrm>
              <a:off x="101514" y="138134"/>
              <a:ext cx="2205990" cy="1046476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stretch>
                <a:fillRect b="0" l="-10996" r="-10997" t="0"/>
              </a:stretch>
            </a:blip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8"/>
            <p:cNvSpPr/>
            <p:nvPr/>
          </p:nvSpPr>
          <p:spPr>
            <a:xfrm>
              <a:off x="0" y="1438905"/>
              <a:ext cx="11029950" cy="1308095"/>
            </a:xfrm>
            <a:prstGeom prst="roundRect">
              <a:avLst>
                <a:gd fmla="val 10000" name="adj"/>
              </a:avLst>
            </a:prstGeom>
            <a:solidFill>
              <a:srgbClr val="A5B492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8"/>
            <p:cNvSpPr txBox="1"/>
            <p:nvPr/>
          </p:nvSpPr>
          <p:spPr>
            <a:xfrm>
              <a:off x="2336799" y="1438905"/>
              <a:ext cx="8693150" cy="13080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425" lIns="51425" spcFirstLastPara="1" rIns="51425" wrap="square" tIns="5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 Analyze impacts, causes and trends of wildfires between 2013-2019.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8"/>
            <p:cNvSpPr/>
            <p:nvPr/>
          </p:nvSpPr>
          <p:spPr>
            <a:xfrm>
              <a:off x="130809" y="1569714"/>
              <a:ext cx="2205990" cy="1046476"/>
            </a:xfrm>
            <a:prstGeom prst="roundRect">
              <a:avLst>
                <a:gd fmla="val 10000" name="adj"/>
              </a:avLst>
            </a:prstGeom>
            <a:blipFill rotWithShape="1">
              <a:blip r:embed="rId4">
                <a:alphaModFix/>
              </a:blip>
              <a:stretch>
                <a:fillRect b="-19996" l="0" r="0" t="-19994"/>
              </a:stretch>
            </a:blip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4" name="Google Shape;244;p38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100"/>
              <a:t>9/11/2021</a:t>
            </a:r>
            <a:endParaRPr sz="1100"/>
          </a:p>
        </p:txBody>
      </p:sp>
      <p:sp>
        <p:nvSpPr>
          <p:cNvPr id="245" name="Google Shape;245;p38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100"/>
              <a:t>LECTURER: HUGO RAMOS</a:t>
            </a:r>
            <a:endParaRPr sz="1100"/>
          </a:p>
        </p:txBody>
      </p:sp>
      <p:sp>
        <p:nvSpPr>
          <p:cNvPr id="246" name="Google Shape;246;p38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grpSp>
        <p:nvGrpSpPr>
          <p:cNvPr id="247" name="Google Shape;247;p38"/>
          <p:cNvGrpSpPr/>
          <p:nvPr/>
        </p:nvGrpSpPr>
        <p:grpSpPr>
          <a:xfrm>
            <a:off x="604238" y="3400501"/>
            <a:ext cx="8272463" cy="952613"/>
            <a:chOff x="0" y="1266970"/>
            <a:chExt cx="11029950" cy="1469349"/>
          </a:xfrm>
        </p:grpSpPr>
        <p:sp>
          <p:nvSpPr>
            <p:cNvPr id="248" name="Google Shape;248;p38"/>
            <p:cNvSpPr/>
            <p:nvPr/>
          </p:nvSpPr>
          <p:spPr>
            <a:xfrm>
              <a:off x="0" y="1306807"/>
              <a:ext cx="11029950" cy="1429512"/>
            </a:xfrm>
            <a:prstGeom prst="roundRect">
              <a:avLst>
                <a:gd fmla="val 10000" name="adj"/>
              </a:avLst>
            </a:prstGeom>
            <a:solidFill>
              <a:srgbClr val="A5B492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8"/>
            <p:cNvSpPr txBox="1"/>
            <p:nvPr/>
          </p:nvSpPr>
          <p:spPr>
            <a:xfrm>
              <a:off x="2299178" y="1266970"/>
              <a:ext cx="8681008" cy="1429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50" lIns="71450" spcFirstLastPara="1" rIns="71450" wrap="square" tIns="71450">
              <a:noAutofit/>
            </a:bodyPr>
            <a:lstStyle/>
            <a:p>
              <a:pPr indent="0" lvl="0" marL="0" marR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t/>
              </a:r>
              <a:endParaRPr b="1" i="0" sz="1900" u="none" cap="none" strike="noStrike">
                <a:solidFill>
                  <a:srgbClr val="33391C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50" name="Google Shape;250;p38"/>
          <p:cNvSpPr txBox="1"/>
          <p:nvPr/>
        </p:nvSpPr>
        <p:spPr>
          <a:xfrm>
            <a:off x="2335583" y="3529189"/>
            <a:ext cx="63726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Predicting the severity of the wildfire.</a:t>
            </a:r>
            <a:r>
              <a:rPr b="0" i="0" lang="en-GB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0376" y="3470667"/>
            <a:ext cx="1655207" cy="78645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8"/>
          <p:cNvSpPr/>
          <p:nvPr/>
        </p:nvSpPr>
        <p:spPr>
          <a:xfrm>
            <a:off x="1184275" y="441325"/>
            <a:ext cx="6604000" cy="51117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22225">
            <a:solidFill>
              <a:srgbClr val="788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rgbClr val="33391C"/>
                </a:solidFill>
                <a:latin typeface="Gill Sans"/>
                <a:ea typeface="Gill Sans"/>
                <a:cs typeface="Gill Sans"/>
                <a:sym typeface="Gill Sans"/>
              </a:rPr>
              <a:t>WHY CALIFORNIA WILDFIRES?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100"/>
              <a:t>9/11/2021</a:t>
            </a:r>
            <a:endParaRPr sz="1100"/>
          </a:p>
        </p:txBody>
      </p:sp>
      <p:sp>
        <p:nvSpPr>
          <p:cNvPr id="259" name="Google Shape;259;p39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100"/>
              <a:t>LECTURER: HUGO RAMOS</a:t>
            </a:r>
            <a:endParaRPr sz="1100"/>
          </a:p>
        </p:txBody>
      </p:sp>
      <p:sp>
        <p:nvSpPr>
          <p:cNvPr id="260" name="Google Shape;260;p39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sp>
        <p:nvSpPr>
          <p:cNvPr id="261" name="Google Shape;261;p39"/>
          <p:cNvSpPr txBox="1"/>
          <p:nvPr>
            <p:ph idx="4294967295" type="body"/>
          </p:nvPr>
        </p:nvSpPr>
        <p:spPr>
          <a:xfrm>
            <a:off x="311700" y="1050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AutoNum type="arabicPeriod"/>
            </a:pPr>
            <a:r>
              <a:rPr lang="en-GB"/>
              <a:t>Kaggle :</a:t>
            </a:r>
            <a:r>
              <a:rPr lang="en-GB" u="sng">
                <a:solidFill>
                  <a:schemeClr val="hlink"/>
                </a:solidFill>
                <a:hlinkClick r:id="rId3"/>
              </a:rPr>
              <a:t> </a:t>
            </a:r>
            <a:r>
              <a:rPr lang="en-GB" sz="1600" u="sng">
                <a:solidFill>
                  <a:schemeClr val="hlink"/>
                </a:solidFill>
                <a:hlinkClick r:id="rId4"/>
              </a:rPr>
              <a:t>https://www.kaggle.com/ananthu017/california-wildfire-incidents-20132020</a:t>
            </a:r>
            <a:endParaRPr sz="16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/>
              <a:t>Fires, impacts, location, duration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AutoNum type="arabicPeriod"/>
            </a:pPr>
            <a:r>
              <a:rPr lang="en-GB"/>
              <a:t>CA Gov : </a:t>
            </a:r>
            <a:r>
              <a:rPr lang="en-GB" sz="1391" u="sng">
                <a:solidFill>
                  <a:schemeClr val="hlink"/>
                </a:solidFill>
                <a:hlinkClick r:id="rId5"/>
              </a:rPr>
              <a:t>https://gis.data.ca.gov/datasets/CALFIRE-Forestry::recent-large-fire-perimeters-5000-acres/about</a:t>
            </a:r>
            <a:endParaRPr sz="1391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/>
              <a:t>Fires, causes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048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AutoNum type="arabicPeriod"/>
            </a:pPr>
            <a:r>
              <a:rPr lang="en-GB"/>
              <a:t>SimpleMaps </a:t>
            </a:r>
            <a:r>
              <a:rPr lang="en-GB">
                <a:solidFill>
                  <a:schemeClr val="dk1"/>
                </a:solidFill>
              </a:rPr>
              <a:t>:</a:t>
            </a:r>
            <a:r>
              <a:rPr lang="en-GB" u="sng">
                <a:solidFill>
                  <a:schemeClr val="hlink"/>
                </a:solidFill>
                <a:hlinkClick r:id="rId6"/>
              </a:rPr>
              <a:t> https://simplemaps.com/data/us-counties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1200"/>
              </a:spcAft>
              <a:buNone/>
            </a:pPr>
            <a:r>
              <a:rPr lang="en-GB"/>
              <a:t>List of california counties and its geographic coordinates</a:t>
            </a:r>
            <a:endParaRPr/>
          </a:p>
        </p:txBody>
      </p:sp>
      <p:sp>
        <p:nvSpPr>
          <p:cNvPr id="262" name="Google Shape;262;p39"/>
          <p:cNvSpPr/>
          <p:nvPr/>
        </p:nvSpPr>
        <p:spPr>
          <a:xfrm>
            <a:off x="1184275" y="441325"/>
            <a:ext cx="6603900" cy="511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22225">
            <a:solidFill>
              <a:srgbClr val="788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rgbClr val="33391C"/>
                </a:solidFill>
                <a:latin typeface="Gill Sans"/>
                <a:ea typeface="Gill Sans"/>
                <a:cs typeface="Gill Sans"/>
                <a:sym typeface="Gill Sans"/>
              </a:rPr>
              <a:t>DATA SOURCE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40"/>
          <p:cNvGrpSpPr/>
          <p:nvPr/>
        </p:nvGrpSpPr>
        <p:grpSpPr>
          <a:xfrm>
            <a:off x="1211039" y="1189152"/>
            <a:ext cx="5989314" cy="3274130"/>
            <a:chOff x="0" y="5093"/>
            <a:chExt cx="7985752" cy="4365507"/>
          </a:xfrm>
        </p:grpSpPr>
        <p:sp>
          <p:nvSpPr>
            <p:cNvPr id="269" name="Google Shape;269;p40"/>
            <p:cNvSpPr/>
            <p:nvPr/>
          </p:nvSpPr>
          <p:spPr>
            <a:xfrm rot="5400000">
              <a:off x="-180257" y="185350"/>
              <a:ext cx="1201713" cy="841199"/>
            </a:xfrm>
            <a:prstGeom prst="chevron">
              <a:avLst>
                <a:gd fmla="val 50000" name="adj"/>
              </a:avLst>
            </a:prstGeom>
            <a:solidFill>
              <a:srgbClr val="A5B492"/>
            </a:solidFill>
            <a:ln cap="rnd" cmpd="sng" w="22225">
              <a:solidFill>
                <a:srgbClr val="A5B4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40"/>
            <p:cNvSpPr txBox="1"/>
            <p:nvPr/>
          </p:nvSpPr>
          <p:spPr>
            <a:xfrm>
              <a:off x="1" y="425693"/>
              <a:ext cx="841199" cy="3605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91C"/>
                </a:buClr>
                <a:buSzPts val="2300"/>
                <a:buFont typeface="Gill Sans"/>
                <a:buNone/>
              </a:pPr>
              <a:r>
                <a:rPr b="1" i="0" lang="en-GB" sz="2300" u="none" cap="none" strike="noStrike">
                  <a:solidFill>
                    <a:srgbClr val="33391C"/>
                  </a:solidFill>
                  <a:latin typeface="Gill Sans"/>
                  <a:ea typeface="Gill Sans"/>
                  <a:cs typeface="Gill Sans"/>
                  <a:sym typeface="Gill Sans"/>
                </a:rPr>
                <a:t>1</a:t>
              </a:r>
              <a:r>
                <a:rPr b="0" i="0" lang="en-GB" sz="1100" u="none" cap="none" strike="noStrike">
                  <a:solidFill>
                    <a:srgbClr val="33391C"/>
                  </a:solidFill>
                  <a:latin typeface="Gill Sans"/>
                  <a:ea typeface="Gill Sans"/>
                  <a:cs typeface="Gill Sans"/>
                  <a:sym typeface="Gill Sans"/>
                </a:rPr>
                <a:t> </a:t>
              </a:r>
              <a:endParaRPr b="0" i="0" sz="1100" u="none" cap="none" strike="noStrike">
                <a:solidFill>
                  <a:srgbClr val="33391C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1" name="Google Shape;271;p40"/>
            <p:cNvSpPr/>
            <p:nvPr/>
          </p:nvSpPr>
          <p:spPr>
            <a:xfrm rot="5400000">
              <a:off x="4022713" y="-3176421"/>
              <a:ext cx="781524" cy="7144553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411"/>
              </a:schemeClr>
            </a:solidFill>
            <a:ln cap="rnd" cmpd="sng" w="22225">
              <a:solidFill>
                <a:srgbClr val="A5B4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40"/>
            <p:cNvSpPr txBox="1"/>
            <p:nvPr/>
          </p:nvSpPr>
          <p:spPr>
            <a:xfrm>
              <a:off x="841199" y="43244"/>
              <a:ext cx="7106402" cy="7052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75" lIns="96000" spcFirstLastPara="1" rIns="8575" wrap="square" tIns="857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>
                  <a:solidFill>
                    <a:srgbClr val="444D26"/>
                  </a:solidFill>
                  <a:latin typeface="Gill Sans"/>
                  <a:ea typeface="Gill Sans"/>
                  <a:cs typeface="Gill Sans"/>
                  <a:sym typeface="Gill Sans"/>
                </a:rPr>
                <a:t>Yearly wildfire </a:t>
              </a:r>
              <a:r>
                <a:rPr b="0" i="0" lang="en-GB" sz="1400" u="none" cap="none" strike="noStrike">
                  <a:solidFill>
                    <a:srgbClr val="444D26"/>
                  </a:solidFill>
                  <a:latin typeface="Gill Sans"/>
                  <a:ea typeface="Gill Sans"/>
                  <a:cs typeface="Gill Sans"/>
                  <a:sym typeface="Gill Sans"/>
                </a:rPr>
                <a:t>impact</a:t>
              </a:r>
              <a:r>
                <a:rPr lang="en-GB">
                  <a:solidFill>
                    <a:srgbClr val="444D26"/>
                  </a:solidFill>
                  <a:latin typeface="Gill Sans"/>
                  <a:ea typeface="Gill Sans"/>
                  <a:cs typeface="Gill Sans"/>
                  <a:sym typeface="Gill Sans"/>
                </a:rPr>
                <a:t>s </a:t>
              </a:r>
              <a:r>
                <a:rPr b="0" i="0" lang="en-GB" sz="1400" u="none" cap="none" strike="noStrike">
                  <a:solidFill>
                    <a:srgbClr val="444D26"/>
                  </a:solidFill>
                  <a:latin typeface="Gill Sans"/>
                  <a:ea typeface="Gill Sans"/>
                  <a:cs typeface="Gill Sans"/>
                  <a:sym typeface="Gill Sans"/>
                </a:rPr>
                <a:t>.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40"/>
            <p:cNvSpPr/>
            <p:nvPr/>
          </p:nvSpPr>
          <p:spPr>
            <a:xfrm rot="5400000">
              <a:off x="-180257" y="1239948"/>
              <a:ext cx="1201713" cy="841199"/>
            </a:xfrm>
            <a:prstGeom prst="chevron">
              <a:avLst>
                <a:gd fmla="val 50000" name="adj"/>
              </a:avLst>
            </a:prstGeom>
            <a:solidFill>
              <a:srgbClr val="A5B492"/>
            </a:solidFill>
            <a:ln cap="rnd" cmpd="sng" w="22225">
              <a:solidFill>
                <a:srgbClr val="A5B4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40"/>
            <p:cNvSpPr txBox="1"/>
            <p:nvPr/>
          </p:nvSpPr>
          <p:spPr>
            <a:xfrm>
              <a:off x="1" y="1480291"/>
              <a:ext cx="841199" cy="3605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91C"/>
                </a:buClr>
                <a:buSzPts val="1800"/>
                <a:buFont typeface="Gill Sans"/>
                <a:buNone/>
              </a:pPr>
              <a:r>
                <a:rPr b="1" i="0" lang="en-GB" sz="1800" u="none" cap="none" strike="noStrike">
                  <a:solidFill>
                    <a:srgbClr val="33391C"/>
                  </a:solidFill>
                  <a:latin typeface="Gill Sans"/>
                  <a:ea typeface="Gill Sans"/>
                  <a:cs typeface="Gill Sans"/>
                  <a:sym typeface="Gill Sans"/>
                </a:rPr>
                <a:t>2</a:t>
              </a:r>
              <a:endParaRPr b="1" i="0" sz="1800" u="none" cap="none" strike="noStrike">
                <a:solidFill>
                  <a:srgbClr val="33391C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5" name="Google Shape;275;p40"/>
            <p:cNvSpPr/>
            <p:nvPr/>
          </p:nvSpPr>
          <p:spPr>
            <a:xfrm rot="5400000">
              <a:off x="4022919" y="-2122028"/>
              <a:ext cx="781113" cy="7144553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411"/>
              </a:schemeClr>
            </a:solidFill>
            <a:ln cap="rnd" cmpd="sng" w="22225">
              <a:solidFill>
                <a:srgbClr val="A5B4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40"/>
            <p:cNvSpPr txBox="1"/>
            <p:nvPr/>
          </p:nvSpPr>
          <p:spPr>
            <a:xfrm>
              <a:off x="841200" y="1097822"/>
              <a:ext cx="7106422" cy="7048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75" lIns="96000" spcFirstLastPara="1" rIns="8575" wrap="square" tIns="857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2"/>
                  </a:solidFill>
                  <a:latin typeface="Gill Sans"/>
                  <a:ea typeface="Gill Sans"/>
                  <a:cs typeface="Gill Sans"/>
                  <a:sym typeface="Gill Sans"/>
                </a:rPr>
                <a:t>Relation of weather condition versus wildfire</a:t>
              </a:r>
              <a:r>
                <a:rPr b="0" i="0" lang="en-GB" sz="18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rgbClr val="444D26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7" name="Google Shape;277;p40"/>
            <p:cNvSpPr/>
            <p:nvPr/>
          </p:nvSpPr>
          <p:spPr>
            <a:xfrm rot="5400000">
              <a:off x="-180257" y="2294546"/>
              <a:ext cx="1201713" cy="841199"/>
            </a:xfrm>
            <a:prstGeom prst="chevron">
              <a:avLst>
                <a:gd fmla="val 50000" name="adj"/>
              </a:avLst>
            </a:prstGeom>
            <a:solidFill>
              <a:srgbClr val="A5B492"/>
            </a:solidFill>
            <a:ln cap="rnd" cmpd="sng" w="22225">
              <a:solidFill>
                <a:srgbClr val="A5B4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40"/>
            <p:cNvSpPr txBox="1"/>
            <p:nvPr/>
          </p:nvSpPr>
          <p:spPr>
            <a:xfrm>
              <a:off x="1" y="2534889"/>
              <a:ext cx="841199" cy="3605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91C"/>
                </a:buClr>
                <a:buSzPts val="1800"/>
                <a:buFont typeface="Gill Sans"/>
                <a:buNone/>
              </a:pPr>
              <a:r>
                <a:rPr b="1" i="0" lang="en-GB" sz="1800" u="none" cap="none" strike="noStrike">
                  <a:solidFill>
                    <a:srgbClr val="33391C"/>
                  </a:solidFill>
                  <a:latin typeface="Gill Sans"/>
                  <a:ea typeface="Gill Sans"/>
                  <a:cs typeface="Gill Sans"/>
                  <a:sym typeface="Gill Sans"/>
                </a:rPr>
                <a:t>3</a:t>
              </a:r>
              <a:endParaRPr b="1" i="0" sz="1800" u="none" cap="none" strike="noStrike">
                <a:solidFill>
                  <a:srgbClr val="33391C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9" name="Google Shape;279;p40"/>
            <p:cNvSpPr/>
            <p:nvPr/>
          </p:nvSpPr>
          <p:spPr>
            <a:xfrm rot="5400000">
              <a:off x="4022919" y="-1067430"/>
              <a:ext cx="781113" cy="7144553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411"/>
              </a:schemeClr>
            </a:solidFill>
            <a:ln cap="rnd" cmpd="sng" w="22225">
              <a:solidFill>
                <a:srgbClr val="A5B4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40"/>
            <p:cNvSpPr txBox="1"/>
            <p:nvPr/>
          </p:nvSpPr>
          <p:spPr>
            <a:xfrm>
              <a:off x="841200" y="2152420"/>
              <a:ext cx="7106422" cy="7048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75" lIns="96000" spcFirstLastPara="1" rIns="8575" wrap="square" tIns="857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2"/>
                  </a:solidFill>
                  <a:latin typeface="Gill Sans"/>
                  <a:ea typeface="Gill Sans"/>
                  <a:cs typeface="Gill Sans"/>
                  <a:sym typeface="Gill Sans"/>
                </a:rPr>
                <a:t>California’s most affected counties.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40"/>
            <p:cNvSpPr/>
            <p:nvPr/>
          </p:nvSpPr>
          <p:spPr>
            <a:xfrm rot="5400000">
              <a:off x="-180257" y="3349144"/>
              <a:ext cx="1201713" cy="841199"/>
            </a:xfrm>
            <a:prstGeom prst="chevron">
              <a:avLst>
                <a:gd fmla="val 50000" name="adj"/>
              </a:avLst>
            </a:prstGeom>
            <a:solidFill>
              <a:srgbClr val="A5B492"/>
            </a:solidFill>
            <a:ln cap="rnd" cmpd="sng" w="22225">
              <a:solidFill>
                <a:srgbClr val="A5B4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40"/>
            <p:cNvSpPr txBox="1"/>
            <p:nvPr/>
          </p:nvSpPr>
          <p:spPr>
            <a:xfrm>
              <a:off x="1" y="3589487"/>
              <a:ext cx="841199" cy="3605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300" lIns="14300" spcFirstLastPara="1" rIns="14300" wrap="square" tIns="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91C"/>
                </a:buClr>
                <a:buSzPts val="2300"/>
                <a:buFont typeface="Gill Sans"/>
                <a:buNone/>
              </a:pPr>
              <a:r>
                <a:rPr b="1" i="0" lang="en-GB" sz="2300" u="none" cap="none" strike="noStrike">
                  <a:solidFill>
                    <a:srgbClr val="33391C"/>
                  </a:solidFill>
                  <a:latin typeface="Gill Sans"/>
                  <a:ea typeface="Gill Sans"/>
                  <a:cs typeface="Gill Sans"/>
                  <a:sym typeface="Gill Sans"/>
                </a:rPr>
                <a:t>4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40"/>
            <p:cNvSpPr/>
            <p:nvPr/>
          </p:nvSpPr>
          <p:spPr>
            <a:xfrm rot="5400000">
              <a:off x="4022919" y="-12832"/>
              <a:ext cx="781113" cy="7144553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411"/>
              </a:schemeClr>
            </a:solidFill>
            <a:ln cap="rnd" cmpd="sng" w="22225">
              <a:solidFill>
                <a:srgbClr val="A5B4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40"/>
            <p:cNvSpPr txBox="1"/>
            <p:nvPr/>
          </p:nvSpPr>
          <p:spPr>
            <a:xfrm>
              <a:off x="841200" y="3207019"/>
              <a:ext cx="7106422" cy="7048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75" lIns="96000" spcFirstLastPara="1" rIns="8575" wrap="square" tIns="857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2"/>
                  </a:solidFill>
                  <a:latin typeface="Gill Sans"/>
                  <a:ea typeface="Gill Sans"/>
                  <a:cs typeface="Gill Sans"/>
                  <a:sym typeface="Gill Sans"/>
                </a:rPr>
                <a:t>Various causes leading to wildfire</a:t>
              </a:r>
              <a:r>
                <a:rPr b="0" i="0" lang="en-GB" sz="18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rgbClr val="444D26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85" name="Google Shape;285;p40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100"/>
              <a:t>9/11/2021</a:t>
            </a:r>
            <a:endParaRPr sz="1100"/>
          </a:p>
        </p:txBody>
      </p:sp>
      <p:sp>
        <p:nvSpPr>
          <p:cNvPr id="286" name="Google Shape;286;p40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100"/>
              <a:t>LECTURER: HUGO RAMOS</a:t>
            </a:r>
            <a:endParaRPr sz="1100"/>
          </a:p>
        </p:txBody>
      </p:sp>
      <p:sp>
        <p:nvSpPr>
          <p:cNvPr id="287" name="Google Shape;287;p40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pic>
        <p:nvPicPr>
          <p:cNvPr descr="Question Marks transparent PNG images - StickPNG" id="288" name="Google Shape;28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1016" y="1349279"/>
            <a:ext cx="1639873" cy="2439004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0"/>
          <p:cNvSpPr/>
          <p:nvPr/>
        </p:nvSpPr>
        <p:spPr>
          <a:xfrm>
            <a:off x="1184275" y="441325"/>
            <a:ext cx="6604000" cy="51117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22225">
            <a:solidFill>
              <a:srgbClr val="788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rgbClr val="33391C"/>
                </a:solidFill>
                <a:latin typeface="Gill Sans"/>
                <a:ea typeface="Gill Sans"/>
                <a:cs typeface="Gill Sans"/>
                <a:sym typeface="Gill Sans"/>
              </a:rPr>
              <a:t>WHAT QUESTIONS IS OUR DATA ANSWERING?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/>
          <p:nvPr>
            <p:ph idx="10" type="dt"/>
          </p:nvPr>
        </p:nvSpPr>
        <p:spPr>
          <a:xfrm>
            <a:off x="5704463" y="446710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9/11/2021</a:t>
            </a:r>
            <a:endParaRPr sz="1100"/>
          </a:p>
        </p:txBody>
      </p:sp>
      <p:sp>
        <p:nvSpPr>
          <p:cNvPr id="296" name="Google Shape;296;p41"/>
          <p:cNvSpPr txBox="1"/>
          <p:nvPr>
            <p:ph idx="11" type="ftr"/>
          </p:nvPr>
        </p:nvSpPr>
        <p:spPr>
          <a:xfrm>
            <a:off x="435894" y="4463858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LECTURER: HUGO RAMOS</a:t>
            </a:r>
            <a:endParaRPr sz="1100"/>
          </a:p>
        </p:txBody>
      </p:sp>
      <p:sp>
        <p:nvSpPr>
          <p:cNvPr id="297" name="Google Shape;297;p41"/>
          <p:cNvSpPr txBox="1"/>
          <p:nvPr>
            <p:ph idx="12" type="sldNum"/>
          </p:nvPr>
        </p:nvSpPr>
        <p:spPr>
          <a:xfrm>
            <a:off x="7918725" y="4467103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grpSp>
        <p:nvGrpSpPr>
          <p:cNvPr id="298" name="Google Shape;298;p41"/>
          <p:cNvGrpSpPr/>
          <p:nvPr/>
        </p:nvGrpSpPr>
        <p:grpSpPr>
          <a:xfrm>
            <a:off x="238565" y="1372839"/>
            <a:ext cx="8559442" cy="1502936"/>
            <a:chOff x="1507" y="2876398"/>
            <a:chExt cx="11412589" cy="2003914"/>
          </a:xfrm>
        </p:grpSpPr>
        <p:sp>
          <p:nvSpPr>
            <p:cNvPr id="299" name="Google Shape;299;p41"/>
            <p:cNvSpPr/>
            <p:nvPr/>
          </p:nvSpPr>
          <p:spPr>
            <a:xfrm>
              <a:off x="1507" y="2876398"/>
              <a:ext cx="1894500" cy="1013400"/>
            </a:xfrm>
            <a:prstGeom prst="roundRect">
              <a:avLst>
                <a:gd fmla="val 10000" name="adj"/>
              </a:avLst>
            </a:prstGeom>
            <a:solidFill>
              <a:srgbClr val="A5B492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41"/>
            <p:cNvSpPr txBox="1"/>
            <p:nvPr/>
          </p:nvSpPr>
          <p:spPr>
            <a:xfrm>
              <a:off x="1507" y="2876398"/>
              <a:ext cx="18945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1425" lIns="96000" spcFirstLastPara="1" rIns="96000" wrap="square" tIns="96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Gill Sans"/>
                <a:buNone/>
              </a:pPr>
              <a:r>
                <a:rPr b="0" i="0" lang="en-GB" sz="14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Loading Data</a:t>
              </a:r>
              <a:endParaRPr sz="1100"/>
            </a:p>
          </p:txBody>
        </p:sp>
        <p:sp>
          <p:nvSpPr>
            <p:cNvPr id="301" name="Google Shape;301;p41"/>
            <p:cNvSpPr/>
            <p:nvPr/>
          </p:nvSpPr>
          <p:spPr>
            <a:xfrm>
              <a:off x="389544" y="3551912"/>
              <a:ext cx="1894500" cy="13284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0"/>
              </a:schemeClr>
            </a:solidFill>
            <a:ln cap="rnd" cmpd="sng" w="22225">
              <a:solidFill>
                <a:srgbClr val="A5B4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41"/>
            <p:cNvSpPr txBox="1"/>
            <p:nvPr/>
          </p:nvSpPr>
          <p:spPr>
            <a:xfrm>
              <a:off x="428452" y="3590820"/>
              <a:ext cx="1816800" cy="125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6000" lIns="96000" spcFirstLastPara="1" rIns="96000" wrap="square" tIns="96000">
              <a:noAutofit/>
            </a:bodyPr>
            <a:lstStyle/>
            <a:p>
              <a:pPr indent="-127000" lvl="1" marL="1270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4D26"/>
                </a:buClr>
                <a:buSzPts val="1400"/>
                <a:buFont typeface="Gill Sans"/>
                <a:buChar char="•"/>
              </a:pPr>
              <a:r>
                <a:rPr b="0" i="0" lang="en-GB" sz="1400" u="none" cap="none" strike="noStrike">
                  <a:solidFill>
                    <a:srgbClr val="444D26"/>
                  </a:solidFill>
                  <a:latin typeface="Gill Sans"/>
                  <a:ea typeface="Gill Sans"/>
                  <a:cs typeface="Gill Sans"/>
                  <a:sym typeface="Gill Sans"/>
                </a:rPr>
                <a:t>California Fire Incidents</a:t>
              </a:r>
              <a:endParaRPr sz="1100"/>
            </a:p>
            <a:p>
              <a:pPr indent="-127000" lvl="1" marL="1270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rgbClr val="444D26"/>
                </a:buClr>
                <a:buSzPts val="1400"/>
                <a:buFont typeface="Gill Sans"/>
                <a:buChar char="•"/>
              </a:pPr>
              <a:r>
                <a:rPr b="0" i="0" lang="en-GB" sz="1400" u="none" cap="none" strike="noStrike">
                  <a:solidFill>
                    <a:srgbClr val="444D26"/>
                  </a:solidFill>
                  <a:latin typeface="Gill Sans"/>
                  <a:ea typeface="Gill Sans"/>
                  <a:cs typeface="Gill Sans"/>
                  <a:sym typeface="Gill Sans"/>
                </a:rPr>
                <a:t>California Fire Perimeters</a:t>
              </a:r>
              <a:endParaRPr sz="1100"/>
            </a:p>
          </p:txBody>
        </p:sp>
        <p:sp>
          <p:nvSpPr>
            <p:cNvPr id="303" name="Google Shape;303;p41"/>
            <p:cNvSpPr/>
            <p:nvPr/>
          </p:nvSpPr>
          <p:spPr>
            <a:xfrm>
              <a:off x="2183245" y="2978313"/>
              <a:ext cx="609000" cy="4716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CFD6C6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41"/>
            <p:cNvSpPr txBox="1"/>
            <p:nvPr/>
          </p:nvSpPr>
          <p:spPr>
            <a:xfrm>
              <a:off x="2183245" y="3072650"/>
              <a:ext cx="467400" cy="28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Gill Sans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5" name="Google Shape;305;p41"/>
            <p:cNvSpPr/>
            <p:nvPr/>
          </p:nvSpPr>
          <p:spPr>
            <a:xfrm>
              <a:off x="3044858" y="2876398"/>
              <a:ext cx="1894500" cy="1013400"/>
            </a:xfrm>
            <a:prstGeom prst="roundRect">
              <a:avLst>
                <a:gd fmla="val 10000" name="adj"/>
              </a:avLst>
            </a:prstGeom>
            <a:solidFill>
              <a:srgbClr val="A5B492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41"/>
            <p:cNvSpPr txBox="1"/>
            <p:nvPr/>
          </p:nvSpPr>
          <p:spPr>
            <a:xfrm>
              <a:off x="3044858" y="2876398"/>
              <a:ext cx="18945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1425" lIns="96000" spcFirstLastPara="1" rIns="96000" wrap="square" tIns="96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Gill Sans"/>
                <a:buNone/>
              </a:pPr>
              <a:r>
                <a:rPr b="0" i="0" lang="en-GB" sz="14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Cleaning Data</a:t>
              </a:r>
              <a:endParaRPr sz="1100"/>
            </a:p>
          </p:txBody>
        </p:sp>
        <p:sp>
          <p:nvSpPr>
            <p:cNvPr id="307" name="Google Shape;307;p41"/>
            <p:cNvSpPr/>
            <p:nvPr/>
          </p:nvSpPr>
          <p:spPr>
            <a:xfrm>
              <a:off x="3432895" y="3551912"/>
              <a:ext cx="1894500" cy="13284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0"/>
              </a:schemeClr>
            </a:solidFill>
            <a:ln cap="rnd" cmpd="sng" w="22225">
              <a:solidFill>
                <a:srgbClr val="A5B4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41"/>
            <p:cNvSpPr txBox="1"/>
            <p:nvPr/>
          </p:nvSpPr>
          <p:spPr>
            <a:xfrm>
              <a:off x="3471803" y="3590820"/>
              <a:ext cx="1816800" cy="125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6000" lIns="96000" spcFirstLastPara="1" rIns="96000" wrap="square" tIns="96000">
              <a:noAutofit/>
            </a:bodyPr>
            <a:lstStyle/>
            <a:p>
              <a:pPr indent="-127000" lvl="1" marL="1270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4D26"/>
                </a:buClr>
                <a:buSzPts val="1400"/>
                <a:buFont typeface="Gill Sans"/>
                <a:buChar char="•"/>
              </a:pPr>
              <a:r>
                <a:rPr b="0" i="0" lang="en-GB" sz="1400" u="none" cap="none" strike="noStrike">
                  <a:solidFill>
                    <a:srgbClr val="444D26"/>
                  </a:solidFill>
                  <a:latin typeface="Gill Sans"/>
                  <a:ea typeface="Gill Sans"/>
                  <a:cs typeface="Gill Sans"/>
                  <a:sym typeface="Gill Sans"/>
                </a:rPr>
                <a:t>Python</a:t>
              </a:r>
              <a:endParaRPr sz="1100"/>
            </a:p>
            <a:p>
              <a:pPr indent="-127000" lvl="1" marL="1270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rgbClr val="444D26"/>
                </a:buClr>
                <a:buSzPts val="1400"/>
                <a:buFont typeface="Gill Sans"/>
                <a:buChar char="•"/>
              </a:pPr>
              <a:r>
                <a:rPr b="0" i="0" lang="en-GB" sz="1400" u="none" cap="none" strike="noStrike">
                  <a:solidFill>
                    <a:srgbClr val="444D26"/>
                  </a:solidFill>
                  <a:latin typeface="Gill Sans"/>
                  <a:ea typeface="Gill Sans"/>
                  <a:cs typeface="Gill Sans"/>
                  <a:sym typeface="Gill Sans"/>
                </a:rPr>
                <a:t>Pandas</a:t>
              </a:r>
              <a:endParaRPr sz="1100"/>
            </a:p>
          </p:txBody>
        </p:sp>
        <p:sp>
          <p:nvSpPr>
            <p:cNvPr id="309" name="Google Shape;309;p41"/>
            <p:cNvSpPr/>
            <p:nvPr/>
          </p:nvSpPr>
          <p:spPr>
            <a:xfrm>
              <a:off x="5226595" y="2978313"/>
              <a:ext cx="609000" cy="4716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CFD6C6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41"/>
            <p:cNvSpPr txBox="1"/>
            <p:nvPr/>
          </p:nvSpPr>
          <p:spPr>
            <a:xfrm>
              <a:off x="5226595" y="3072650"/>
              <a:ext cx="467400" cy="28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Gill Sans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1" name="Google Shape;311;p41"/>
            <p:cNvSpPr/>
            <p:nvPr/>
          </p:nvSpPr>
          <p:spPr>
            <a:xfrm>
              <a:off x="6088208" y="2876398"/>
              <a:ext cx="1894500" cy="1013400"/>
            </a:xfrm>
            <a:prstGeom prst="roundRect">
              <a:avLst>
                <a:gd fmla="val 10000" name="adj"/>
              </a:avLst>
            </a:prstGeom>
            <a:solidFill>
              <a:srgbClr val="A5B492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41"/>
            <p:cNvSpPr txBox="1"/>
            <p:nvPr/>
          </p:nvSpPr>
          <p:spPr>
            <a:xfrm>
              <a:off x="6088208" y="2876398"/>
              <a:ext cx="18945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1425" lIns="96000" spcFirstLastPara="1" rIns="96000" wrap="square" tIns="96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Gill Sans"/>
                <a:buNone/>
              </a:pPr>
              <a:r>
                <a:rPr b="0" i="0" lang="en-GB" sz="14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Storing Data</a:t>
              </a:r>
              <a:endParaRPr sz="1100"/>
            </a:p>
          </p:txBody>
        </p:sp>
        <p:sp>
          <p:nvSpPr>
            <p:cNvPr id="313" name="Google Shape;313;p41"/>
            <p:cNvSpPr/>
            <p:nvPr/>
          </p:nvSpPr>
          <p:spPr>
            <a:xfrm>
              <a:off x="6476245" y="3551912"/>
              <a:ext cx="1894500" cy="13284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0"/>
              </a:schemeClr>
            </a:solidFill>
            <a:ln cap="rnd" cmpd="sng" w="22225">
              <a:solidFill>
                <a:srgbClr val="A5B4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41"/>
            <p:cNvSpPr txBox="1"/>
            <p:nvPr/>
          </p:nvSpPr>
          <p:spPr>
            <a:xfrm>
              <a:off x="6515153" y="3590820"/>
              <a:ext cx="1816800" cy="125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6000" lIns="96000" spcFirstLastPara="1" rIns="96000" wrap="square" tIns="96000">
              <a:noAutofit/>
            </a:bodyPr>
            <a:lstStyle/>
            <a:p>
              <a:pPr indent="-127000" lvl="1" marL="1270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4D26"/>
                </a:buClr>
                <a:buSzPts val="1400"/>
                <a:buFont typeface="Gill Sans"/>
                <a:buChar char="•"/>
              </a:pPr>
              <a:r>
                <a:rPr b="0" i="0" lang="en-GB" sz="1400" u="none" cap="none" strike="noStrike">
                  <a:solidFill>
                    <a:srgbClr val="444D26"/>
                  </a:solidFill>
                  <a:latin typeface="Gill Sans"/>
                  <a:ea typeface="Gill Sans"/>
                  <a:cs typeface="Gill Sans"/>
                  <a:sym typeface="Gill Sans"/>
                </a:rPr>
                <a:t>PostgreSQL</a:t>
              </a:r>
              <a:endParaRPr sz="1100"/>
            </a:p>
            <a:p>
              <a:pPr indent="-38100" lvl="2" marL="2540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Gill Sans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5" name="Google Shape;315;p41"/>
            <p:cNvSpPr/>
            <p:nvPr/>
          </p:nvSpPr>
          <p:spPr>
            <a:xfrm>
              <a:off x="8269946" y="2978313"/>
              <a:ext cx="609000" cy="4716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CFD6C6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41"/>
            <p:cNvSpPr txBox="1"/>
            <p:nvPr/>
          </p:nvSpPr>
          <p:spPr>
            <a:xfrm>
              <a:off x="8269946" y="3072650"/>
              <a:ext cx="467400" cy="28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Gill Sans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7" name="Google Shape;317;p41"/>
            <p:cNvSpPr/>
            <p:nvPr/>
          </p:nvSpPr>
          <p:spPr>
            <a:xfrm>
              <a:off x="9131559" y="2876398"/>
              <a:ext cx="1894500" cy="1013400"/>
            </a:xfrm>
            <a:prstGeom prst="roundRect">
              <a:avLst>
                <a:gd fmla="val 10000" name="adj"/>
              </a:avLst>
            </a:prstGeom>
            <a:solidFill>
              <a:srgbClr val="A5B492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41"/>
            <p:cNvSpPr txBox="1"/>
            <p:nvPr/>
          </p:nvSpPr>
          <p:spPr>
            <a:xfrm>
              <a:off x="9131553" y="2876413"/>
              <a:ext cx="2282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1425" lIns="96000" spcFirstLastPara="1" rIns="96000" wrap="square" tIns="96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Gill Sans"/>
                <a:buNone/>
              </a:pPr>
              <a:r>
                <a:rPr b="0" i="0" lang="en-GB" sz="14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Machine Learning Modeling</a:t>
              </a:r>
              <a:endParaRPr sz="1100"/>
            </a:p>
          </p:txBody>
        </p:sp>
        <p:sp>
          <p:nvSpPr>
            <p:cNvPr id="319" name="Google Shape;319;p41"/>
            <p:cNvSpPr/>
            <p:nvPr/>
          </p:nvSpPr>
          <p:spPr>
            <a:xfrm>
              <a:off x="9519596" y="3551912"/>
              <a:ext cx="1894500" cy="13284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0"/>
              </a:schemeClr>
            </a:solidFill>
            <a:ln cap="rnd" cmpd="sng" w="22225">
              <a:solidFill>
                <a:srgbClr val="A5B4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41"/>
            <p:cNvSpPr txBox="1"/>
            <p:nvPr/>
          </p:nvSpPr>
          <p:spPr>
            <a:xfrm>
              <a:off x="9558504" y="3590820"/>
              <a:ext cx="1816800" cy="125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6000" lIns="96000" spcFirstLastPara="1" rIns="96000" wrap="square" tIns="96000">
              <a:noAutofit/>
            </a:bodyPr>
            <a:lstStyle/>
            <a:p>
              <a:pPr indent="-127000" lvl="1" marL="1270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4D26"/>
                </a:buClr>
                <a:buSzPts val="1400"/>
                <a:buFont typeface="Gill Sans"/>
                <a:buChar char="•"/>
              </a:pPr>
              <a:r>
                <a:rPr b="0" i="0" lang="en-GB" sz="1400" u="none" cap="none" strike="noStrike">
                  <a:solidFill>
                    <a:srgbClr val="444D26"/>
                  </a:solidFill>
                  <a:latin typeface="Gill Sans"/>
                  <a:ea typeface="Gill Sans"/>
                  <a:cs typeface="Gill Sans"/>
                  <a:sym typeface="Gill Sans"/>
                </a:rPr>
                <a:t>Logistic Regression</a:t>
              </a:r>
              <a:endParaRPr sz="1100"/>
            </a:p>
          </p:txBody>
        </p:sp>
      </p:grpSp>
      <p:grpSp>
        <p:nvGrpSpPr>
          <p:cNvPr id="321" name="Google Shape;321;p41"/>
          <p:cNvGrpSpPr/>
          <p:nvPr/>
        </p:nvGrpSpPr>
        <p:grpSpPr>
          <a:xfrm>
            <a:off x="3350253" y="2705057"/>
            <a:ext cx="4272247" cy="2208979"/>
            <a:chOff x="814022" y="664960"/>
            <a:chExt cx="5696330" cy="2945305"/>
          </a:xfrm>
        </p:grpSpPr>
        <p:sp>
          <p:nvSpPr>
            <p:cNvPr id="322" name="Google Shape;322;p41"/>
            <p:cNvSpPr/>
            <p:nvPr/>
          </p:nvSpPr>
          <p:spPr>
            <a:xfrm>
              <a:off x="814022" y="1057565"/>
              <a:ext cx="2466900" cy="2552700"/>
            </a:xfrm>
            <a:custGeom>
              <a:rect b="b" l="l" r="r" t="t"/>
              <a:pathLst>
                <a:path extrusionOk="0" h="120000" w="120000">
                  <a:moveTo>
                    <a:pt x="85177" y="18789"/>
                  </a:moveTo>
                  <a:lnTo>
                    <a:pt x="94673" y="11411"/>
                  </a:lnTo>
                  <a:lnTo>
                    <a:pt x="102188" y="17770"/>
                  </a:lnTo>
                  <a:lnTo>
                    <a:pt x="95875" y="27841"/>
                  </a:lnTo>
                  <a:lnTo>
                    <a:pt x="95875" y="27841"/>
                  </a:lnTo>
                  <a:cubicBezTo>
                    <a:pt x="100207" y="32756"/>
                    <a:pt x="103501" y="38509"/>
                    <a:pt x="105555" y="44750"/>
                  </a:cubicBezTo>
                  <a:lnTo>
                    <a:pt x="117740" y="44834"/>
                  </a:lnTo>
                  <a:lnTo>
                    <a:pt x="119460" y="54671"/>
                  </a:lnTo>
                  <a:lnTo>
                    <a:pt x="107980" y="58619"/>
                  </a:lnTo>
                  <a:cubicBezTo>
                    <a:pt x="108167" y="65192"/>
                    <a:pt x="107023" y="71734"/>
                    <a:pt x="104618" y="77846"/>
                  </a:cubicBezTo>
                  <a:lnTo>
                    <a:pt x="114094" y="85249"/>
                  </a:lnTo>
                  <a:lnTo>
                    <a:pt x="109160" y="93868"/>
                  </a:lnTo>
                  <a:lnTo>
                    <a:pt x="97636" y="90042"/>
                  </a:lnTo>
                  <a:cubicBezTo>
                    <a:pt x="93588" y="95198"/>
                    <a:pt x="88542" y="99468"/>
                    <a:pt x="82804" y="102592"/>
                  </a:cubicBezTo>
                  <a:lnTo>
                    <a:pt x="85087" y="114159"/>
                  </a:lnTo>
                  <a:lnTo>
                    <a:pt x="75919" y="117524"/>
                  </a:lnTo>
                  <a:lnTo>
                    <a:pt x="69681" y="107409"/>
                  </a:lnTo>
                  <a:cubicBezTo>
                    <a:pt x="63294" y="108735"/>
                    <a:pt x="56706" y="108735"/>
                    <a:pt x="50319" y="107409"/>
                  </a:cubicBezTo>
                  <a:lnTo>
                    <a:pt x="44081" y="117524"/>
                  </a:lnTo>
                  <a:lnTo>
                    <a:pt x="34913" y="114159"/>
                  </a:lnTo>
                  <a:lnTo>
                    <a:pt x="37196" y="102592"/>
                  </a:lnTo>
                  <a:lnTo>
                    <a:pt x="37196" y="102592"/>
                  </a:lnTo>
                  <a:cubicBezTo>
                    <a:pt x="31458" y="99468"/>
                    <a:pt x="26412" y="95198"/>
                    <a:pt x="22364" y="90042"/>
                  </a:cubicBezTo>
                  <a:lnTo>
                    <a:pt x="10840" y="93868"/>
                  </a:lnTo>
                  <a:lnTo>
                    <a:pt x="5906" y="85249"/>
                  </a:lnTo>
                  <a:lnTo>
                    <a:pt x="15382" y="77846"/>
                  </a:lnTo>
                  <a:cubicBezTo>
                    <a:pt x="12977" y="71734"/>
                    <a:pt x="11833" y="65192"/>
                    <a:pt x="12020" y="58619"/>
                  </a:cubicBezTo>
                  <a:lnTo>
                    <a:pt x="540" y="54671"/>
                  </a:lnTo>
                  <a:lnTo>
                    <a:pt x="2260" y="44834"/>
                  </a:lnTo>
                  <a:lnTo>
                    <a:pt x="14445" y="44750"/>
                  </a:lnTo>
                  <a:lnTo>
                    <a:pt x="14445" y="44750"/>
                  </a:lnTo>
                  <a:cubicBezTo>
                    <a:pt x="16499" y="38509"/>
                    <a:pt x="19793" y="32756"/>
                    <a:pt x="24125" y="27841"/>
                  </a:cubicBezTo>
                  <a:lnTo>
                    <a:pt x="17812" y="17770"/>
                  </a:lnTo>
                  <a:lnTo>
                    <a:pt x="25327" y="11411"/>
                  </a:lnTo>
                  <a:lnTo>
                    <a:pt x="34823" y="18789"/>
                  </a:lnTo>
                  <a:lnTo>
                    <a:pt x="34823" y="18789"/>
                  </a:lnTo>
                  <a:cubicBezTo>
                    <a:pt x="40375" y="15340"/>
                    <a:pt x="46566" y="13068"/>
                    <a:pt x="53017" y="12112"/>
                  </a:cubicBezTo>
                  <a:lnTo>
                    <a:pt x="55133" y="515"/>
                  </a:lnTo>
                  <a:lnTo>
                    <a:pt x="64867" y="515"/>
                  </a:lnTo>
                  <a:lnTo>
                    <a:pt x="66983" y="12112"/>
                  </a:lnTo>
                  <a:lnTo>
                    <a:pt x="66983" y="12112"/>
                  </a:lnTo>
                  <a:cubicBezTo>
                    <a:pt x="73434" y="13068"/>
                    <a:pt x="79625" y="15340"/>
                    <a:pt x="85177" y="18789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222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1"/>
            <p:cNvSpPr txBox="1"/>
            <p:nvPr/>
          </p:nvSpPr>
          <p:spPr>
            <a:xfrm>
              <a:off x="1309962" y="1649842"/>
              <a:ext cx="1474800" cy="13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4D26"/>
                </a:buClr>
                <a:buSzPts val="1400"/>
                <a:buFont typeface="Gill Sans"/>
                <a:buNone/>
              </a:pPr>
              <a:r>
                <a:rPr b="0" i="0" lang="en-GB" sz="1400" u="none" cap="none" strike="noStrike">
                  <a:solidFill>
                    <a:srgbClr val="444D26"/>
                  </a:solidFill>
                  <a:latin typeface="Gill Sans"/>
                  <a:ea typeface="Gill Sans"/>
                  <a:cs typeface="Gill Sans"/>
                  <a:sym typeface="Gill Sans"/>
                </a:rPr>
                <a:t>Dashboard</a:t>
              </a:r>
              <a:endParaRPr sz="1100"/>
            </a:p>
          </p:txBody>
        </p:sp>
        <p:sp>
          <p:nvSpPr>
            <p:cNvPr id="324" name="Google Shape;324;p41"/>
            <p:cNvSpPr/>
            <p:nvPr/>
          </p:nvSpPr>
          <p:spPr>
            <a:xfrm rot="4269765">
              <a:off x="3966014" y="992939"/>
              <a:ext cx="2269876" cy="2203940"/>
            </a:xfrm>
            <a:custGeom>
              <a:rect b="b" l="l" r="r" t="t"/>
              <a:pathLst>
                <a:path extrusionOk="0" h="120000" w="120000">
                  <a:moveTo>
                    <a:pt x="45111" y="5906"/>
                  </a:moveTo>
                  <a:lnTo>
                    <a:pt x="45111" y="5906"/>
                  </a:lnTo>
                  <a:cubicBezTo>
                    <a:pt x="71152" y="-1233"/>
                    <a:pt x="98600" y="11119"/>
                    <a:pt x="110480" y="35322"/>
                  </a:cubicBezTo>
                  <a:cubicBezTo>
                    <a:pt x="122360" y="59525"/>
                    <a:pt x="115315" y="88739"/>
                    <a:pt x="93701" y="104897"/>
                  </a:cubicBezTo>
                  <a:lnTo>
                    <a:pt x="95749" y="108175"/>
                  </a:lnTo>
                  <a:lnTo>
                    <a:pt x="88207" y="105138"/>
                  </a:lnTo>
                  <a:lnTo>
                    <a:pt x="88572" y="96690"/>
                  </a:lnTo>
                  <a:lnTo>
                    <a:pt x="90620" y="99967"/>
                  </a:lnTo>
                  <a:cubicBezTo>
                    <a:pt x="109861" y="85390"/>
                    <a:pt x="116015" y="59298"/>
                    <a:pt x="105296" y="37735"/>
                  </a:cubicBezTo>
                  <a:cubicBezTo>
                    <a:pt x="94577" y="16172"/>
                    <a:pt x="69993" y="5189"/>
                    <a:pt x="46662" y="11538"/>
                  </a:cubicBezTo>
                  <a:close/>
                </a:path>
              </a:pathLst>
            </a:custGeom>
            <a:solidFill>
              <a:srgbClr val="F2A346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" name="Google Shape;325;p41"/>
          <p:cNvSpPr/>
          <p:nvPr/>
        </p:nvSpPr>
        <p:spPr>
          <a:xfrm>
            <a:off x="1184275" y="441325"/>
            <a:ext cx="6603900" cy="511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22225">
            <a:solidFill>
              <a:srgbClr val="788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100" u="none" cap="none" strike="noStrike">
                <a:solidFill>
                  <a:srgbClr val="33391C"/>
                </a:solidFill>
                <a:latin typeface="Gill Sans"/>
                <a:ea typeface="Gill Sans"/>
                <a:cs typeface="Gill Sans"/>
                <a:sym typeface="Gill Sans"/>
              </a:rPr>
              <a:t>DATA ANALYSIS FLOW DIAGRAM 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2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9/19/2021</a:t>
            </a:r>
            <a:endParaRPr sz="1100"/>
          </a:p>
        </p:txBody>
      </p:sp>
      <p:sp>
        <p:nvSpPr>
          <p:cNvPr id="332" name="Google Shape;332;p42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LECTURER: HUGO RAMOS</a:t>
            </a:r>
            <a:endParaRPr sz="1100"/>
          </a:p>
        </p:txBody>
      </p:sp>
      <p:sp>
        <p:nvSpPr>
          <p:cNvPr id="333" name="Google Shape;333;p42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grpSp>
        <p:nvGrpSpPr>
          <p:cNvPr id="334" name="Google Shape;334;p42"/>
          <p:cNvGrpSpPr/>
          <p:nvPr/>
        </p:nvGrpSpPr>
        <p:grpSpPr>
          <a:xfrm>
            <a:off x="317311" y="1661882"/>
            <a:ext cx="8110847" cy="1694063"/>
            <a:chOff x="0" y="1435872"/>
            <a:chExt cx="10814463" cy="2258750"/>
          </a:xfrm>
        </p:grpSpPr>
        <p:sp>
          <p:nvSpPr>
            <p:cNvPr id="335" name="Google Shape;335;p42"/>
            <p:cNvSpPr/>
            <p:nvPr/>
          </p:nvSpPr>
          <p:spPr>
            <a:xfrm>
              <a:off x="0" y="2165870"/>
              <a:ext cx="1374789" cy="89539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rnd" cmpd="sng" w="22225">
              <a:solidFill>
                <a:srgbClr val="A5B492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42"/>
            <p:cNvSpPr txBox="1"/>
            <p:nvPr/>
          </p:nvSpPr>
          <p:spPr>
            <a:xfrm>
              <a:off x="20605" y="2186475"/>
              <a:ext cx="1333579" cy="6623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2875" lIns="92875" spcFirstLastPara="1" rIns="92875" wrap="square" tIns="92875">
              <a:noAutofit/>
            </a:bodyPr>
            <a:lstStyle/>
            <a:p>
              <a:pPr indent="-127000" lvl="1" marL="12700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Gill Sans"/>
                <a:buNone/>
              </a:pPr>
              <a:r>
                <a:t/>
              </a:r>
              <a:endParaRPr b="0" i="0" sz="1400" u="none" cap="none" strike="noStrike">
                <a:solidFill>
                  <a:srgbClr val="444D26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-127000" lvl="1" marL="127000" marR="0" rtl="0" algn="ctr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rgbClr val="444D26"/>
                </a:buClr>
                <a:buSzPts val="1200"/>
                <a:buFont typeface="Gill Sans"/>
                <a:buNone/>
              </a:pPr>
              <a:r>
                <a:rPr b="0" i="0" lang="en-GB" sz="1200" u="none" cap="none" strike="noStrike">
                  <a:solidFill>
                    <a:srgbClr val="444D26"/>
                  </a:solidFill>
                  <a:latin typeface="Gill Sans"/>
                  <a:ea typeface="Gill Sans"/>
                  <a:cs typeface="Gill Sans"/>
                  <a:sym typeface="Gill Sans"/>
                </a:rPr>
                <a:t>Data load </a:t>
              </a:r>
              <a:endParaRPr sz="1100"/>
            </a:p>
          </p:txBody>
        </p:sp>
        <p:sp>
          <p:nvSpPr>
            <p:cNvPr id="337" name="Google Shape;337;p42"/>
            <p:cNvSpPr/>
            <p:nvPr/>
          </p:nvSpPr>
          <p:spPr>
            <a:xfrm>
              <a:off x="724527" y="2018873"/>
              <a:ext cx="1647085" cy="1647085"/>
            </a:xfrm>
            <a:custGeom>
              <a:rect b="b" l="l" r="r" t="t"/>
              <a:pathLst>
                <a:path extrusionOk="0" h="120000" w="120000">
                  <a:moveTo>
                    <a:pt x="9520" y="88667"/>
                  </a:moveTo>
                  <a:lnTo>
                    <a:pt x="12059" y="87225"/>
                  </a:lnTo>
                  <a:lnTo>
                    <a:pt x="12059" y="87225"/>
                  </a:lnTo>
                  <a:cubicBezTo>
                    <a:pt x="21428" y="103723"/>
                    <a:pt x="38622" y="114244"/>
                    <a:pt x="57576" y="115078"/>
                  </a:cubicBezTo>
                  <a:cubicBezTo>
                    <a:pt x="76530" y="115912"/>
                    <a:pt x="94582" y="106942"/>
                    <a:pt x="105364" y="91331"/>
                  </a:cubicBezTo>
                  <a:lnTo>
                    <a:pt x="103675" y="90372"/>
                  </a:lnTo>
                  <a:lnTo>
                    <a:pt x="109210" y="87946"/>
                  </a:lnTo>
                  <a:lnTo>
                    <a:pt x="109602" y="93738"/>
                  </a:lnTo>
                  <a:lnTo>
                    <a:pt x="107913" y="92779"/>
                  </a:lnTo>
                  <a:cubicBezTo>
                    <a:pt x="96607" y="109305"/>
                    <a:pt x="77582" y="118838"/>
                    <a:pt x="57576" y="118002"/>
                  </a:cubicBezTo>
                  <a:cubicBezTo>
                    <a:pt x="37570" y="117166"/>
                    <a:pt x="19408" y="106079"/>
                    <a:pt x="9520" y="88667"/>
                  </a:cubicBezTo>
                  <a:close/>
                </a:path>
              </a:pathLst>
            </a:custGeom>
            <a:solidFill>
              <a:srgbClr val="9CAB8B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42"/>
            <p:cNvSpPr/>
            <p:nvPr/>
          </p:nvSpPr>
          <p:spPr>
            <a:xfrm>
              <a:off x="387226" y="2843908"/>
              <a:ext cx="964975" cy="383738"/>
            </a:xfrm>
            <a:prstGeom prst="roundRect">
              <a:avLst>
                <a:gd fmla="val 10000" name="adj"/>
              </a:avLst>
            </a:prstGeom>
            <a:solidFill>
              <a:srgbClr val="A5B492">
                <a:alpha val="89803"/>
              </a:srgbClr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42"/>
            <p:cNvSpPr txBox="1"/>
            <p:nvPr/>
          </p:nvSpPr>
          <p:spPr>
            <a:xfrm>
              <a:off x="398465" y="2855147"/>
              <a:ext cx="942497" cy="3612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25700" spcFirstLastPara="1" rIns="25700" wrap="square" tIns="17150">
              <a:noAutofit/>
            </a:bodyPr>
            <a:lstStyle/>
            <a:p>
              <a:pPr indent="-127000" lvl="1" marL="12700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4D26"/>
                </a:buClr>
                <a:buSzPts val="1400"/>
                <a:buFont typeface="Gill Sans"/>
                <a:buNone/>
              </a:pPr>
              <a:r>
                <a:rPr b="0" i="0" lang="en-GB" sz="1400" u="none" cap="none" strike="noStrike">
                  <a:solidFill>
                    <a:srgbClr val="444D26"/>
                  </a:solidFill>
                  <a:latin typeface="Gill Sans"/>
                  <a:ea typeface="Gill Sans"/>
                  <a:cs typeface="Gill Sans"/>
                  <a:sym typeface="Gill Sans"/>
                </a:rPr>
                <a:t>1</a:t>
              </a:r>
              <a:endParaRPr sz="1100"/>
            </a:p>
          </p:txBody>
        </p:sp>
        <p:sp>
          <p:nvSpPr>
            <p:cNvPr id="340" name="Google Shape;340;p42"/>
            <p:cNvSpPr/>
            <p:nvPr/>
          </p:nvSpPr>
          <p:spPr>
            <a:xfrm>
              <a:off x="1567090" y="2140387"/>
              <a:ext cx="1789097" cy="89539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rnd" cmpd="sng" w="22225">
              <a:solidFill>
                <a:srgbClr val="A5B492">
                  <a:alpha val="8196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2"/>
            <p:cNvSpPr txBox="1"/>
            <p:nvPr/>
          </p:nvSpPr>
          <p:spPr>
            <a:xfrm>
              <a:off x="1587695" y="2352862"/>
              <a:ext cx="1747887" cy="6623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2875" lIns="92875" spcFirstLastPara="1" rIns="92875" wrap="square" tIns="92875">
              <a:noAutofit/>
            </a:bodyPr>
            <a:lstStyle/>
            <a:p>
              <a:pPr indent="-127000" lvl="1" marL="12700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4D26"/>
                </a:buClr>
                <a:buSzPts val="1200"/>
                <a:buFont typeface="Gill Sans"/>
                <a:buNone/>
              </a:pPr>
              <a:r>
                <a:rPr b="0" i="0" lang="en-GB" sz="1200" u="none" cap="none" strike="noStrike">
                  <a:solidFill>
                    <a:srgbClr val="444D26"/>
                  </a:solidFill>
                  <a:latin typeface="Gill Sans"/>
                  <a:ea typeface="Gill Sans"/>
                  <a:cs typeface="Gill Sans"/>
                  <a:sym typeface="Gill Sans"/>
                </a:rPr>
                <a:t>Data Duplication Removal</a:t>
              </a:r>
              <a:endParaRPr sz="1100"/>
            </a:p>
          </p:txBody>
        </p:sp>
        <p:sp>
          <p:nvSpPr>
            <p:cNvPr id="342" name="Google Shape;342;p42"/>
            <p:cNvSpPr/>
            <p:nvPr/>
          </p:nvSpPr>
          <p:spPr>
            <a:xfrm>
              <a:off x="2478019" y="1435872"/>
              <a:ext cx="1941805" cy="1941805"/>
            </a:xfrm>
            <a:custGeom>
              <a:rect b="b" l="l" r="r" t="t"/>
              <a:pathLst>
                <a:path extrusionOk="0" h="120000" w="120000">
                  <a:moveTo>
                    <a:pt x="9272" y="31171"/>
                  </a:moveTo>
                  <a:lnTo>
                    <a:pt x="9272" y="31171"/>
                  </a:lnTo>
                  <a:cubicBezTo>
                    <a:pt x="19282" y="13556"/>
                    <a:pt x="37713" y="2395"/>
                    <a:pt x="57961" y="1687"/>
                  </a:cubicBezTo>
                  <a:cubicBezTo>
                    <a:pt x="78209" y="980"/>
                    <a:pt x="97375" y="10826"/>
                    <a:pt x="108591" y="27698"/>
                  </a:cubicBezTo>
                  <a:lnTo>
                    <a:pt x="110025" y="26884"/>
                  </a:lnTo>
                  <a:lnTo>
                    <a:pt x="109669" y="31814"/>
                  </a:lnTo>
                  <a:lnTo>
                    <a:pt x="104997" y="29738"/>
                  </a:lnTo>
                  <a:lnTo>
                    <a:pt x="106430" y="28924"/>
                  </a:lnTo>
                  <a:lnTo>
                    <a:pt x="106430" y="28924"/>
                  </a:lnTo>
                  <a:cubicBezTo>
                    <a:pt x="95657" y="12828"/>
                    <a:pt x="77316" y="3460"/>
                    <a:pt x="57960" y="4167"/>
                  </a:cubicBezTo>
                  <a:cubicBezTo>
                    <a:pt x="38605" y="4874"/>
                    <a:pt x="20996" y="15556"/>
                    <a:pt x="11426" y="32395"/>
                  </a:cubicBezTo>
                  <a:close/>
                </a:path>
              </a:pathLst>
            </a:custGeom>
            <a:solidFill>
              <a:srgbClr val="A9B69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2"/>
            <p:cNvSpPr/>
            <p:nvPr/>
          </p:nvSpPr>
          <p:spPr>
            <a:xfrm>
              <a:off x="2160083" y="1948518"/>
              <a:ext cx="964975" cy="383738"/>
            </a:xfrm>
            <a:prstGeom prst="roundRect">
              <a:avLst>
                <a:gd fmla="val 10000" name="adj"/>
              </a:avLst>
            </a:prstGeom>
            <a:solidFill>
              <a:srgbClr val="A5B492">
                <a:alpha val="81960"/>
              </a:srgbClr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42"/>
            <p:cNvSpPr txBox="1"/>
            <p:nvPr/>
          </p:nvSpPr>
          <p:spPr>
            <a:xfrm>
              <a:off x="2171322" y="1959757"/>
              <a:ext cx="942497" cy="3612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25700" spcFirstLastPara="1" rIns="25700" wrap="square" tIns="17150">
              <a:noAutofit/>
            </a:bodyPr>
            <a:lstStyle/>
            <a:p>
              <a:pPr indent="-127000" lvl="1" marL="12700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4D26"/>
                </a:buClr>
                <a:buSzPts val="1400"/>
                <a:buFont typeface="Gill Sans"/>
                <a:buNone/>
              </a:pPr>
              <a:r>
                <a:rPr b="0" i="0" lang="en-GB" sz="1400" u="none" cap="none" strike="noStrike">
                  <a:solidFill>
                    <a:srgbClr val="444D26"/>
                  </a:solidFill>
                  <a:latin typeface="Gill Sans"/>
                  <a:ea typeface="Gill Sans"/>
                  <a:cs typeface="Gill Sans"/>
                  <a:sym typeface="Gill Sans"/>
                </a:rPr>
                <a:t>2</a:t>
              </a:r>
              <a:endParaRPr sz="1100"/>
            </a:p>
          </p:txBody>
        </p:sp>
        <p:sp>
          <p:nvSpPr>
            <p:cNvPr id="345" name="Google Shape;345;p42"/>
            <p:cNvSpPr/>
            <p:nvPr/>
          </p:nvSpPr>
          <p:spPr>
            <a:xfrm>
              <a:off x="3547101" y="2176118"/>
              <a:ext cx="1646102" cy="823929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rnd" cmpd="sng" w="22225">
              <a:solidFill>
                <a:srgbClr val="A5B492">
                  <a:alpha val="74117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42"/>
            <p:cNvSpPr txBox="1"/>
            <p:nvPr/>
          </p:nvSpPr>
          <p:spPr>
            <a:xfrm>
              <a:off x="3566062" y="2195079"/>
              <a:ext cx="1608180" cy="6094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2875" lIns="92875" spcFirstLastPara="1" rIns="92875" wrap="square" tIns="92875">
              <a:noAutofit/>
            </a:bodyPr>
            <a:lstStyle/>
            <a:p>
              <a:pPr indent="-127000" lvl="1" marL="12700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4D26"/>
                </a:buClr>
                <a:buSzPts val="1200"/>
                <a:buFont typeface="Gill Sans"/>
                <a:buNone/>
              </a:pPr>
              <a:r>
                <a:rPr b="0" i="0" lang="en-GB" sz="1200" u="none" cap="none" strike="noStrike">
                  <a:solidFill>
                    <a:srgbClr val="444D26"/>
                  </a:solidFill>
                  <a:latin typeface="Gill Sans"/>
                  <a:ea typeface="Gill Sans"/>
                  <a:cs typeface="Gill Sans"/>
                  <a:sym typeface="Gill Sans"/>
                </a:rPr>
                <a:t>Handling Null Values</a:t>
              </a:r>
              <a:endPara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47" name="Google Shape;347;p42"/>
            <p:cNvSpPr/>
            <p:nvPr/>
          </p:nvSpPr>
          <p:spPr>
            <a:xfrm>
              <a:off x="4399529" y="1945916"/>
              <a:ext cx="1744762" cy="1744762"/>
            </a:xfrm>
            <a:custGeom>
              <a:rect b="b" l="l" r="r" t="t"/>
              <a:pathLst>
                <a:path extrusionOk="0" h="120000" w="120000">
                  <a:moveTo>
                    <a:pt x="9425" y="88721"/>
                  </a:moveTo>
                  <a:lnTo>
                    <a:pt x="11823" y="87360"/>
                  </a:lnTo>
                  <a:lnTo>
                    <a:pt x="11823" y="87360"/>
                  </a:lnTo>
                  <a:cubicBezTo>
                    <a:pt x="21264" y="103984"/>
                    <a:pt x="38609" y="114567"/>
                    <a:pt x="57711" y="115357"/>
                  </a:cubicBezTo>
                  <a:cubicBezTo>
                    <a:pt x="76814" y="116146"/>
                    <a:pt x="94973" y="107032"/>
                    <a:pt x="105755" y="91243"/>
                  </a:cubicBezTo>
                  <a:lnTo>
                    <a:pt x="104160" y="90337"/>
                  </a:lnTo>
                  <a:lnTo>
                    <a:pt x="109376" y="88040"/>
                  </a:lnTo>
                  <a:lnTo>
                    <a:pt x="109755" y="93515"/>
                  </a:lnTo>
                  <a:lnTo>
                    <a:pt x="108160" y="92609"/>
                  </a:lnTo>
                  <a:cubicBezTo>
                    <a:pt x="96885" y="109262"/>
                    <a:pt x="77807" y="118908"/>
                    <a:pt x="57712" y="118117"/>
                  </a:cubicBezTo>
                  <a:cubicBezTo>
                    <a:pt x="37616" y="117325"/>
                    <a:pt x="19356" y="106209"/>
                    <a:pt x="9425" y="88721"/>
                  </a:cubicBezTo>
                  <a:close/>
                </a:path>
              </a:pathLst>
            </a:custGeom>
            <a:solidFill>
              <a:srgbClr val="B8C3AD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42"/>
            <p:cNvSpPr/>
            <p:nvPr/>
          </p:nvSpPr>
          <p:spPr>
            <a:xfrm>
              <a:off x="4068598" y="2843908"/>
              <a:ext cx="964975" cy="383738"/>
            </a:xfrm>
            <a:prstGeom prst="roundRect">
              <a:avLst>
                <a:gd fmla="val 10000" name="adj"/>
              </a:avLst>
            </a:prstGeom>
            <a:solidFill>
              <a:srgbClr val="A5B492">
                <a:alpha val="74117"/>
              </a:srgbClr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42"/>
            <p:cNvSpPr txBox="1"/>
            <p:nvPr/>
          </p:nvSpPr>
          <p:spPr>
            <a:xfrm>
              <a:off x="4079837" y="2855147"/>
              <a:ext cx="942497" cy="3612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25700" spcFirstLastPara="1" rIns="25700" wrap="square" tIns="17150">
              <a:noAutofit/>
            </a:bodyPr>
            <a:lstStyle/>
            <a:p>
              <a:pPr indent="-127000" lvl="1" marL="12700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4D26"/>
                </a:buClr>
                <a:buSzPts val="1400"/>
                <a:buFont typeface="Gill Sans"/>
                <a:buNone/>
              </a:pPr>
              <a:r>
                <a:rPr b="0" i="0" lang="en-GB" sz="1400" u="none" cap="none" strike="noStrike">
                  <a:solidFill>
                    <a:srgbClr val="444D26"/>
                  </a:solidFill>
                  <a:latin typeface="Gill Sans"/>
                  <a:ea typeface="Gill Sans"/>
                  <a:cs typeface="Gill Sans"/>
                  <a:sym typeface="Gill Sans"/>
                </a:rPr>
                <a:t>3</a:t>
              </a:r>
              <a:endParaRPr sz="1100"/>
            </a:p>
          </p:txBody>
        </p:sp>
        <p:sp>
          <p:nvSpPr>
            <p:cNvPr id="350" name="Google Shape;350;p42"/>
            <p:cNvSpPr/>
            <p:nvPr/>
          </p:nvSpPr>
          <p:spPr>
            <a:xfrm>
              <a:off x="5384118" y="2140387"/>
              <a:ext cx="1687658" cy="89539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rnd" cmpd="sng" w="22225">
              <a:solidFill>
                <a:srgbClr val="A5B492">
                  <a:alpha val="65882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42"/>
            <p:cNvSpPr txBox="1"/>
            <p:nvPr/>
          </p:nvSpPr>
          <p:spPr>
            <a:xfrm>
              <a:off x="5404723" y="2352862"/>
              <a:ext cx="1646448" cy="6623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2875" lIns="92875" spcFirstLastPara="1" rIns="92875" wrap="square" tIns="92875">
              <a:noAutofit/>
            </a:bodyPr>
            <a:lstStyle/>
            <a:p>
              <a:pPr indent="-127000" lvl="1" marL="12700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4D26"/>
                </a:buClr>
                <a:buSzPts val="1200"/>
                <a:buFont typeface="Gill Sans"/>
                <a:buNone/>
              </a:pPr>
              <a:r>
                <a:rPr b="0" i="0" lang="en-GB" sz="1200" u="none" cap="none" strike="noStrike">
                  <a:solidFill>
                    <a:srgbClr val="444D26"/>
                  </a:solidFill>
                  <a:latin typeface="Gill Sans"/>
                  <a:ea typeface="Gill Sans"/>
                  <a:cs typeface="Gill Sans"/>
                  <a:sym typeface="Gill Sans"/>
                </a:rPr>
                <a:t>Treat Missing Values</a:t>
              </a:r>
              <a:endParaRPr sz="1100"/>
            </a:p>
          </p:txBody>
        </p:sp>
        <p:sp>
          <p:nvSpPr>
            <p:cNvPr id="352" name="Google Shape;352;p42"/>
            <p:cNvSpPr/>
            <p:nvPr/>
          </p:nvSpPr>
          <p:spPr>
            <a:xfrm>
              <a:off x="6250591" y="1459360"/>
              <a:ext cx="1847991" cy="1847991"/>
            </a:xfrm>
            <a:custGeom>
              <a:rect b="b" l="l" r="r" t="t"/>
              <a:pathLst>
                <a:path extrusionOk="0" h="120000" w="120000">
                  <a:moveTo>
                    <a:pt x="9335" y="31228"/>
                  </a:moveTo>
                  <a:lnTo>
                    <a:pt x="9335" y="31228"/>
                  </a:lnTo>
                  <a:cubicBezTo>
                    <a:pt x="19307" y="13669"/>
                    <a:pt x="37660" y="2525"/>
                    <a:pt x="57839" y="1776"/>
                  </a:cubicBezTo>
                  <a:cubicBezTo>
                    <a:pt x="78018" y="1027"/>
                    <a:pt x="97146" y="10780"/>
                    <a:pt x="108392" y="27551"/>
                  </a:cubicBezTo>
                  <a:lnTo>
                    <a:pt x="109898" y="26696"/>
                  </a:lnTo>
                  <a:lnTo>
                    <a:pt x="109533" y="31871"/>
                  </a:lnTo>
                  <a:lnTo>
                    <a:pt x="104616" y="29696"/>
                  </a:lnTo>
                  <a:lnTo>
                    <a:pt x="106122" y="28840"/>
                  </a:lnTo>
                  <a:lnTo>
                    <a:pt x="106122" y="28840"/>
                  </a:lnTo>
                  <a:cubicBezTo>
                    <a:pt x="95342" y="12884"/>
                    <a:pt x="77081" y="3633"/>
                    <a:pt x="57839" y="4381"/>
                  </a:cubicBezTo>
                  <a:cubicBezTo>
                    <a:pt x="38597" y="5128"/>
                    <a:pt x="21108" y="15769"/>
                    <a:pt x="11599" y="32513"/>
                  </a:cubicBezTo>
                  <a:close/>
                </a:path>
              </a:pathLst>
            </a:custGeom>
            <a:solidFill>
              <a:srgbClr val="C7D0B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42"/>
            <p:cNvSpPr/>
            <p:nvPr/>
          </p:nvSpPr>
          <p:spPr>
            <a:xfrm>
              <a:off x="5926393" y="1948518"/>
              <a:ext cx="964975" cy="383738"/>
            </a:xfrm>
            <a:prstGeom prst="roundRect">
              <a:avLst>
                <a:gd fmla="val 10000" name="adj"/>
              </a:avLst>
            </a:prstGeom>
            <a:solidFill>
              <a:srgbClr val="A5B492">
                <a:alpha val="65882"/>
              </a:srgbClr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42"/>
            <p:cNvSpPr txBox="1"/>
            <p:nvPr/>
          </p:nvSpPr>
          <p:spPr>
            <a:xfrm>
              <a:off x="5937632" y="1959757"/>
              <a:ext cx="942497" cy="3612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25700" spcFirstLastPara="1" rIns="25700" wrap="square" tIns="17150">
              <a:noAutofit/>
            </a:bodyPr>
            <a:lstStyle/>
            <a:p>
              <a:pPr indent="-127000" lvl="1" marL="12700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4D26"/>
                </a:buClr>
                <a:buSzPts val="1400"/>
                <a:buFont typeface="Gill Sans"/>
                <a:buNone/>
              </a:pPr>
              <a:r>
                <a:rPr b="0" i="0" lang="en-GB" sz="1400" u="none" cap="none" strike="noStrike">
                  <a:solidFill>
                    <a:srgbClr val="444D26"/>
                  </a:solidFill>
                  <a:latin typeface="Gill Sans"/>
                  <a:ea typeface="Gill Sans"/>
                  <a:cs typeface="Gill Sans"/>
                  <a:sym typeface="Gill Sans"/>
                </a:rPr>
                <a:t>4</a:t>
              </a:r>
              <a:endParaRPr sz="1100"/>
            </a:p>
          </p:txBody>
        </p:sp>
        <p:sp>
          <p:nvSpPr>
            <p:cNvPr id="355" name="Google Shape;355;p42"/>
            <p:cNvSpPr/>
            <p:nvPr/>
          </p:nvSpPr>
          <p:spPr>
            <a:xfrm>
              <a:off x="7246994" y="2140387"/>
              <a:ext cx="1615781" cy="89539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rnd" cmpd="sng" w="22225">
              <a:solidFill>
                <a:srgbClr val="A5B492">
                  <a:alpha val="5803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42"/>
            <p:cNvSpPr txBox="1"/>
            <p:nvPr/>
          </p:nvSpPr>
          <p:spPr>
            <a:xfrm>
              <a:off x="7267599" y="2160992"/>
              <a:ext cx="1574571" cy="6623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2875" lIns="92875" spcFirstLastPara="1" rIns="92875" wrap="square" tIns="92875">
              <a:noAutofit/>
            </a:bodyPr>
            <a:lstStyle/>
            <a:p>
              <a:pPr indent="-127000" lvl="1" marL="12700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4D26"/>
                </a:buClr>
                <a:buSzPts val="1200"/>
                <a:buFont typeface="Gill Sans"/>
                <a:buNone/>
              </a:pPr>
              <a:r>
                <a:rPr b="0" i="0" lang="en-GB" sz="1200" u="none" cap="none" strike="noStrike">
                  <a:solidFill>
                    <a:srgbClr val="444D26"/>
                  </a:solidFill>
                  <a:latin typeface="Gill Sans"/>
                  <a:ea typeface="Gill Sans"/>
                  <a:cs typeface="Gill Sans"/>
                  <a:sym typeface="Gill Sans"/>
                </a:rPr>
                <a:t>Join/Merge</a:t>
              </a:r>
              <a:endPara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-127000" lvl="1" marL="127000" marR="0" rtl="0" algn="ctr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rgbClr val="444D26"/>
                </a:buClr>
                <a:buSzPts val="1200"/>
                <a:buFont typeface="Gill Sans"/>
                <a:buNone/>
              </a:pPr>
              <a:r>
                <a:rPr b="0" i="0" lang="en-GB" sz="1200" u="none" cap="none" strike="noStrike">
                  <a:solidFill>
                    <a:srgbClr val="444D26"/>
                  </a:solidFill>
                  <a:latin typeface="Gill Sans"/>
                  <a:ea typeface="Gill Sans"/>
                  <a:cs typeface="Gill Sans"/>
                  <a:sym typeface="Gill Sans"/>
                </a:rPr>
                <a:t>Dataset</a:t>
              </a:r>
              <a:endPara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57" name="Google Shape;357;p42"/>
            <p:cNvSpPr/>
            <p:nvPr/>
          </p:nvSpPr>
          <p:spPr>
            <a:xfrm>
              <a:off x="8098942" y="1934279"/>
              <a:ext cx="1760343" cy="1760343"/>
            </a:xfrm>
            <a:custGeom>
              <a:rect b="b" l="l" r="r" t="t"/>
              <a:pathLst>
                <a:path extrusionOk="0" h="120000" w="120000">
                  <a:moveTo>
                    <a:pt x="9410" y="88730"/>
                  </a:moveTo>
                  <a:lnTo>
                    <a:pt x="11787" y="87380"/>
                  </a:lnTo>
                  <a:lnTo>
                    <a:pt x="11787" y="87380"/>
                  </a:lnTo>
                  <a:cubicBezTo>
                    <a:pt x="21239" y="104024"/>
                    <a:pt x="38607" y="114615"/>
                    <a:pt x="57731" y="115398"/>
                  </a:cubicBezTo>
                  <a:cubicBezTo>
                    <a:pt x="76856" y="116182"/>
                    <a:pt x="95032" y="107045"/>
                    <a:pt x="105813" y="91230"/>
                  </a:cubicBezTo>
                  <a:lnTo>
                    <a:pt x="104233" y="90333"/>
                  </a:lnTo>
                  <a:lnTo>
                    <a:pt x="109401" y="88055"/>
                  </a:lnTo>
                  <a:lnTo>
                    <a:pt x="109778" y="93482"/>
                  </a:lnTo>
                  <a:lnTo>
                    <a:pt x="108198" y="92584"/>
                  </a:lnTo>
                  <a:lnTo>
                    <a:pt x="108198" y="92584"/>
                  </a:lnTo>
                  <a:cubicBezTo>
                    <a:pt x="96927" y="109256"/>
                    <a:pt x="77840" y="118919"/>
                    <a:pt x="57732" y="118134"/>
                  </a:cubicBezTo>
                  <a:cubicBezTo>
                    <a:pt x="37623" y="117350"/>
                    <a:pt x="19348" y="106229"/>
                    <a:pt x="9410" y="88730"/>
                  </a:cubicBezTo>
                  <a:close/>
                </a:path>
              </a:pathLst>
            </a:custGeom>
            <a:solidFill>
              <a:srgbClr val="D6DCD0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2"/>
            <p:cNvSpPr/>
            <p:nvPr/>
          </p:nvSpPr>
          <p:spPr>
            <a:xfrm>
              <a:off x="7769027" y="2843908"/>
              <a:ext cx="964975" cy="383738"/>
            </a:xfrm>
            <a:prstGeom prst="roundRect">
              <a:avLst>
                <a:gd fmla="val 10000" name="adj"/>
              </a:avLst>
            </a:prstGeom>
            <a:solidFill>
              <a:srgbClr val="A5B492">
                <a:alpha val="58039"/>
              </a:srgbClr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42"/>
            <p:cNvSpPr txBox="1"/>
            <p:nvPr/>
          </p:nvSpPr>
          <p:spPr>
            <a:xfrm>
              <a:off x="7780266" y="2855147"/>
              <a:ext cx="942497" cy="3612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25700" spcFirstLastPara="1" rIns="25700" wrap="square" tIns="17150">
              <a:noAutofit/>
            </a:bodyPr>
            <a:lstStyle/>
            <a:p>
              <a:pPr indent="-127000" lvl="1" marL="12700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4D26"/>
                </a:buClr>
                <a:buSzPts val="1400"/>
                <a:buFont typeface="Gill Sans"/>
                <a:buNone/>
              </a:pPr>
              <a:r>
                <a:rPr b="0" i="0" lang="en-GB" sz="1400" u="none" cap="none" strike="noStrike">
                  <a:solidFill>
                    <a:srgbClr val="444D26"/>
                  </a:solidFill>
                  <a:latin typeface="Gill Sans"/>
                  <a:ea typeface="Gill Sans"/>
                  <a:cs typeface="Gill Sans"/>
                  <a:sym typeface="Gill Sans"/>
                </a:rPr>
                <a:t>5</a:t>
              </a:r>
              <a:endParaRPr sz="1100"/>
            </a:p>
          </p:txBody>
        </p:sp>
        <p:sp>
          <p:nvSpPr>
            <p:cNvPr id="360" name="Google Shape;360;p42"/>
            <p:cNvSpPr/>
            <p:nvPr/>
          </p:nvSpPr>
          <p:spPr>
            <a:xfrm>
              <a:off x="9069387" y="2140387"/>
              <a:ext cx="1745076" cy="89539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rnd" cmpd="sng" w="22225">
              <a:solidFill>
                <a:srgbClr val="A5B492">
                  <a:alpha val="4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2"/>
            <p:cNvSpPr txBox="1"/>
            <p:nvPr/>
          </p:nvSpPr>
          <p:spPr>
            <a:xfrm>
              <a:off x="9089992" y="2352862"/>
              <a:ext cx="1703866" cy="6623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2875" lIns="92875" spcFirstLastPara="1" rIns="92875" wrap="square" tIns="92875">
              <a:noAutofit/>
            </a:bodyPr>
            <a:lstStyle/>
            <a:p>
              <a:pPr indent="-127000" lvl="1" marL="12700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4D26"/>
                </a:buClr>
                <a:buSzPts val="1200"/>
                <a:buFont typeface="Gill Sans"/>
                <a:buNone/>
              </a:pPr>
              <a:r>
                <a:rPr b="0" i="0" lang="en-GB" sz="1200" u="none" cap="none" strike="noStrike">
                  <a:solidFill>
                    <a:srgbClr val="444D26"/>
                  </a:solidFill>
                  <a:latin typeface="Gill Sans"/>
                  <a:ea typeface="Gill Sans"/>
                  <a:cs typeface="Gill Sans"/>
                  <a:sym typeface="Gill Sans"/>
                </a:rPr>
                <a:t>Statistical summary </a:t>
              </a:r>
              <a:endParaRPr sz="1100"/>
            </a:p>
          </p:txBody>
        </p:sp>
        <p:sp>
          <p:nvSpPr>
            <p:cNvPr id="362" name="Google Shape;362;p42"/>
            <p:cNvSpPr/>
            <p:nvPr/>
          </p:nvSpPr>
          <p:spPr>
            <a:xfrm>
              <a:off x="9640371" y="1948518"/>
              <a:ext cx="964975" cy="383738"/>
            </a:xfrm>
            <a:prstGeom prst="roundRect">
              <a:avLst>
                <a:gd fmla="val 10000" name="adj"/>
              </a:avLst>
            </a:prstGeom>
            <a:solidFill>
              <a:srgbClr val="A5B492">
                <a:alpha val="49803"/>
              </a:srgbClr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42"/>
            <p:cNvSpPr txBox="1"/>
            <p:nvPr/>
          </p:nvSpPr>
          <p:spPr>
            <a:xfrm>
              <a:off x="9651610" y="1959757"/>
              <a:ext cx="942497" cy="3612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25700" spcFirstLastPara="1" rIns="25700" wrap="square" tIns="17150">
              <a:noAutofit/>
            </a:bodyPr>
            <a:lstStyle/>
            <a:p>
              <a:pPr indent="-127000" lvl="1" marL="12700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4D26"/>
                </a:buClr>
                <a:buSzPts val="1400"/>
                <a:buFont typeface="Gill Sans"/>
                <a:buNone/>
              </a:pPr>
              <a:r>
                <a:rPr b="0" i="0" lang="en-GB" sz="1400" u="none" cap="none" strike="noStrike">
                  <a:solidFill>
                    <a:srgbClr val="444D26"/>
                  </a:solidFill>
                  <a:latin typeface="Gill Sans"/>
                  <a:ea typeface="Gill Sans"/>
                  <a:cs typeface="Gill Sans"/>
                  <a:sym typeface="Gill Sans"/>
                </a:rPr>
                <a:t>6</a:t>
              </a:r>
              <a:endParaRPr sz="1100"/>
            </a:p>
          </p:txBody>
        </p:sp>
      </p:grpSp>
      <p:grpSp>
        <p:nvGrpSpPr>
          <p:cNvPr id="364" name="Google Shape;364;p42"/>
          <p:cNvGrpSpPr/>
          <p:nvPr/>
        </p:nvGrpSpPr>
        <p:grpSpPr>
          <a:xfrm>
            <a:off x="860005" y="3090516"/>
            <a:ext cx="1405329" cy="825389"/>
            <a:chOff x="6822203" y="3534288"/>
            <a:chExt cx="1873772" cy="1100519"/>
          </a:xfrm>
        </p:grpSpPr>
        <p:sp>
          <p:nvSpPr>
            <p:cNvPr id="365" name="Google Shape;365;p42"/>
            <p:cNvSpPr/>
            <p:nvPr/>
          </p:nvSpPr>
          <p:spPr>
            <a:xfrm>
              <a:off x="6822203" y="3534288"/>
              <a:ext cx="1873772" cy="11005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42"/>
            <p:cNvSpPr txBox="1"/>
            <p:nvPr/>
          </p:nvSpPr>
          <p:spPr>
            <a:xfrm>
              <a:off x="6822203" y="3534288"/>
              <a:ext cx="1873772" cy="11005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2875" lIns="102875" spcFirstLastPara="1" rIns="102875" wrap="square" tIns="102875">
              <a:noAutofit/>
            </a:bodyPr>
            <a:lstStyle/>
            <a:p>
              <a:pPr indent="-76200" lvl="1" marL="215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Gill Sans"/>
                <a:buNone/>
              </a:pPr>
              <a:r>
                <a:t/>
              </a:r>
              <a:endParaRPr b="0" i="0" sz="21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-76200" lvl="1" marL="2159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Gill Sans"/>
                <a:buNone/>
              </a:pPr>
              <a:r>
                <a:t/>
              </a:r>
              <a:endParaRPr b="0" i="0" sz="21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67" name="Google Shape;367;p42"/>
          <p:cNvSpPr/>
          <p:nvPr/>
        </p:nvSpPr>
        <p:spPr>
          <a:xfrm>
            <a:off x="1184275" y="441325"/>
            <a:ext cx="6604000" cy="51117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22225">
            <a:solidFill>
              <a:srgbClr val="788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cap="none">
                <a:solidFill>
                  <a:srgbClr val="33391C"/>
                </a:solidFill>
                <a:latin typeface="Gill Sans"/>
                <a:ea typeface="Gill Sans"/>
                <a:cs typeface="Gill Sans"/>
                <a:sym typeface="Gill Sans"/>
              </a:rPr>
              <a:t>DATA EXPLORATION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375" y="1788800"/>
            <a:ext cx="7865575" cy="222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3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9/19/2021</a:t>
            </a:r>
            <a:endParaRPr sz="1100"/>
          </a:p>
        </p:txBody>
      </p:sp>
      <p:sp>
        <p:nvSpPr>
          <p:cNvPr id="375" name="Google Shape;375;p43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LECTURER: HUGO RAMOS</a:t>
            </a:r>
            <a:endParaRPr sz="1100"/>
          </a:p>
        </p:txBody>
      </p:sp>
      <p:sp>
        <p:nvSpPr>
          <p:cNvPr id="376" name="Google Shape;376;p43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sp>
        <p:nvSpPr>
          <p:cNvPr id="377" name="Google Shape;377;p43"/>
          <p:cNvSpPr/>
          <p:nvPr/>
        </p:nvSpPr>
        <p:spPr>
          <a:xfrm>
            <a:off x="3092539" y="3752215"/>
            <a:ext cx="777900" cy="209700"/>
          </a:xfrm>
          <a:prstGeom prst="roundRect">
            <a:avLst>
              <a:gd fmla="val 16667" name="adj"/>
            </a:avLst>
          </a:prstGeom>
          <a:noFill/>
          <a:ln cap="rnd" cmpd="sng" w="222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8" name="Google Shape;378;p43"/>
          <p:cNvSpPr/>
          <p:nvPr/>
        </p:nvSpPr>
        <p:spPr>
          <a:xfrm>
            <a:off x="4104464" y="3752215"/>
            <a:ext cx="777900" cy="209700"/>
          </a:xfrm>
          <a:prstGeom prst="roundRect">
            <a:avLst>
              <a:gd fmla="val 16667" name="adj"/>
            </a:avLst>
          </a:prstGeom>
          <a:noFill/>
          <a:ln cap="rnd" cmpd="sng" w="222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79" name="Google Shape;379;p43"/>
          <p:cNvGrpSpPr/>
          <p:nvPr/>
        </p:nvGrpSpPr>
        <p:grpSpPr>
          <a:xfrm>
            <a:off x="656684" y="856125"/>
            <a:ext cx="2313736" cy="483714"/>
            <a:chOff x="678338" y="2477"/>
            <a:chExt cx="10796713" cy="630000"/>
          </a:xfrm>
        </p:grpSpPr>
        <p:sp>
          <p:nvSpPr>
            <p:cNvPr id="380" name="Google Shape;380;p43"/>
            <p:cNvSpPr/>
            <p:nvPr/>
          </p:nvSpPr>
          <p:spPr>
            <a:xfrm rot="5400000">
              <a:off x="5761701" y="-5080873"/>
              <a:ext cx="630000" cy="10796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E0E5DB">
                <a:alpha val="89800"/>
              </a:srgbClr>
            </a:solidFill>
            <a:ln cap="rnd" cmpd="sng" w="22225">
              <a:solidFill>
                <a:srgbClr val="A5B4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43"/>
            <p:cNvSpPr txBox="1"/>
            <p:nvPr/>
          </p:nvSpPr>
          <p:spPr>
            <a:xfrm>
              <a:off x="678338" y="33225"/>
              <a:ext cx="10766100" cy="56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75" lIns="96000" spcFirstLastPara="1" rIns="8575" wrap="square" tIns="8575">
              <a:noAutofit/>
            </a:bodyPr>
            <a:lstStyle/>
            <a:p>
              <a:pPr indent="-127000" lvl="1" marL="1270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4D26"/>
                </a:buClr>
                <a:buSzPts val="1400"/>
                <a:buFont typeface="Gill Sans"/>
                <a:buNone/>
              </a:pPr>
              <a:r>
                <a:rPr b="0" i="0" lang="en-GB" sz="1400" u="none" cap="none" strike="noStrike">
                  <a:solidFill>
                    <a:srgbClr val="444D26"/>
                  </a:solidFill>
                  <a:latin typeface="Gill Sans"/>
                  <a:ea typeface="Gill Sans"/>
                  <a:cs typeface="Gill Sans"/>
                  <a:sym typeface="Gill Sans"/>
                </a:rPr>
                <a:t> Statistical </a:t>
              </a:r>
              <a:r>
                <a:rPr lang="en-GB">
                  <a:solidFill>
                    <a:srgbClr val="444D26"/>
                  </a:solidFill>
                  <a:latin typeface="Gill Sans"/>
                  <a:ea typeface="Gill Sans"/>
                  <a:cs typeface="Gill Sans"/>
                  <a:sym typeface="Gill Sans"/>
                </a:rPr>
                <a:t>S</a:t>
              </a:r>
              <a:r>
                <a:rPr b="0" i="0" lang="en-GB" sz="1400" u="none" cap="none" strike="noStrike">
                  <a:solidFill>
                    <a:srgbClr val="444D26"/>
                  </a:solidFill>
                  <a:latin typeface="Gill Sans"/>
                  <a:ea typeface="Gill Sans"/>
                  <a:cs typeface="Gill Sans"/>
                  <a:sym typeface="Gill Sans"/>
                </a:rPr>
                <a:t>ummary: </a:t>
              </a:r>
              <a:endParaRPr sz="1100"/>
            </a:p>
          </p:txBody>
        </p:sp>
      </p:grpSp>
      <p:sp>
        <p:nvSpPr>
          <p:cNvPr id="382" name="Google Shape;382;p43"/>
          <p:cNvSpPr/>
          <p:nvPr/>
        </p:nvSpPr>
        <p:spPr>
          <a:xfrm>
            <a:off x="5102739" y="2348590"/>
            <a:ext cx="777900" cy="209700"/>
          </a:xfrm>
          <a:prstGeom prst="roundRect">
            <a:avLst>
              <a:gd fmla="val 16667" name="adj"/>
            </a:avLst>
          </a:prstGeom>
          <a:noFill/>
          <a:ln cap="rnd" cmpd="sng" w="222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3" name="Google Shape;383;p43"/>
          <p:cNvSpPr/>
          <p:nvPr/>
        </p:nvSpPr>
        <p:spPr>
          <a:xfrm>
            <a:off x="7060139" y="3752215"/>
            <a:ext cx="777900" cy="209700"/>
          </a:xfrm>
          <a:prstGeom prst="roundRect">
            <a:avLst>
              <a:gd fmla="val 16667" name="adj"/>
            </a:avLst>
          </a:prstGeom>
          <a:noFill/>
          <a:ln cap="rnd" cmpd="sng" w="222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4" name="Google Shape;384;p43"/>
          <p:cNvSpPr/>
          <p:nvPr/>
        </p:nvSpPr>
        <p:spPr>
          <a:xfrm>
            <a:off x="4097314" y="2346965"/>
            <a:ext cx="777900" cy="209700"/>
          </a:xfrm>
          <a:prstGeom prst="roundRect">
            <a:avLst>
              <a:gd fmla="val 16667" name="adj"/>
            </a:avLst>
          </a:prstGeom>
          <a:noFill/>
          <a:ln cap="rnd" cmpd="sng" w="222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5" name="Google Shape;385;p43"/>
          <p:cNvSpPr/>
          <p:nvPr/>
        </p:nvSpPr>
        <p:spPr>
          <a:xfrm>
            <a:off x="5116389" y="3752215"/>
            <a:ext cx="777900" cy="209700"/>
          </a:xfrm>
          <a:prstGeom prst="roundRect">
            <a:avLst>
              <a:gd fmla="val 16667" name="adj"/>
            </a:avLst>
          </a:prstGeom>
          <a:noFill/>
          <a:ln cap="rnd" cmpd="sng" w="222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6" name="Google Shape;386;p43"/>
          <p:cNvSpPr/>
          <p:nvPr/>
        </p:nvSpPr>
        <p:spPr>
          <a:xfrm>
            <a:off x="6088264" y="3752215"/>
            <a:ext cx="777900" cy="209700"/>
          </a:xfrm>
          <a:prstGeom prst="roundRect">
            <a:avLst>
              <a:gd fmla="val 16667" name="adj"/>
            </a:avLst>
          </a:prstGeom>
          <a:noFill/>
          <a:ln cap="rnd" cmpd="sng" w="222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7" name="Google Shape;387;p43"/>
          <p:cNvSpPr/>
          <p:nvPr/>
        </p:nvSpPr>
        <p:spPr>
          <a:xfrm>
            <a:off x="1376139" y="2346965"/>
            <a:ext cx="777900" cy="209700"/>
          </a:xfrm>
          <a:prstGeom prst="roundRect">
            <a:avLst>
              <a:gd fmla="val 16667" name="adj"/>
            </a:avLst>
          </a:prstGeom>
          <a:noFill/>
          <a:ln cap="rnd" cmpd="sng" w="222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8" name="Google Shape;388;p43"/>
          <p:cNvSpPr/>
          <p:nvPr/>
        </p:nvSpPr>
        <p:spPr>
          <a:xfrm>
            <a:off x="2154039" y="3752215"/>
            <a:ext cx="777900" cy="209700"/>
          </a:xfrm>
          <a:prstGeom prst="roundRect">
            <a:avLst>
              <a:gd fmla="val 16667" name="adj"/>
            </a:avLst>
          </a:prstGeom>
          <a:noFill/>
          <a:ln cap="rnd" cmpd="sng" w="222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9" name="Google Shape;389;p43"/>
          <p:cNvSpPr/>
          <p:nvPr/>
        </p:nvSpPr>
        <p:spPr>
          <a:xfrm>
            <a:off x="1318414" y="3752215"/>
            <a:ext cx="777900" cy="209700"/>
          </a:xfrm>
          <a:prstGeom prst="roundRect">
            <a:avLst>
              <a:gd fmla="val 16667" name="adj"/>
            </a:avLst>
          </a:prstGeom>
          <a:noFill/>
          <a:ln cap="rnd" cmpd="sng" w="222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275" y="1127825"/>
            <a:ext cx="3048250" cy="253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4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100"/>
              <a:t>9/19/2021</a:t>
            </a:r>
            <a:endParaRPr sz="1100"/>
          </a:p>
        </p:txBody>
      </p:sp>
      <p:sp>
        <p:nvSpPr>
          <p:cNvPr id="396" name="Google Shape;396;p44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100"/>
              <a:t>LECTURER: HUGO RAMOS</a:t>
            </a:r>
            <a:endParaRPr sz="1100"/>
          </a:p>
        </p:txBody>
      </p:sp>
      <p:sp>
        <p:nvSpPr>
          <p:cNvPr id="397" name="Google Shape;397;p44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  <p:sp>
        <p:nvSpPr>
          <p:cNvPr id="398" name="Google Shape;398;p44"/>
          <p:cNvSpPr/>
          <p:nvPr/>
        </p:nvSpPr>
        <p:spPr>
          <a:xfrm>
            <a:off x="1184275" y="441325"/>
            <a:ext cx="6604000" cy="51117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22225">
            <a:solidFill>
              <a:srgbClr val="788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rgbClr val="33391C"/>
                </a:solidFill>
                <a:latin typeface="Gill Sans"/>
                <a:ea typeface="Gill Sans"/>
                <a:cs typeface="Gill Sans"/>
                <a:sym typeface="Gill Sans"/>
              </a:rPr>
              <a:t>DATA ANALYSIS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4"/>
          <p:cNvSpPr txBox="1"/>
          <p:nvPr/>
        </p:nvSpPr>
        <p:spPr>
          <a:xfrm>
            <a:off x="4442739" y="3802064"/>
            <a:ext cx="316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50" u="none" cap="none" strike="noStrike">
                <a:solidFill>
                  <a:srgbClr val="444D26"/>
                </a:solidFill>
                <a:latin typeface="Gill Sans"/>
                <a:ea typeface="Gill Sans"/>
                <a:cs typeface="Gill Sans"/>
                <a:sym typeface="Gill Sans"/>
              </a:rPr>
              <a:t>Figure </a:t>
            </a:r>
            <a:r>
              <a:rPr lang="en-GB" sz="1050">
                <a:solidFill>
                  <a:srgbClr val="444D26"/>
                </a:solidFill>
                <a:latin typeface="Gill Sans"/>
                <a:ea typeface="Gill Sans"/>
                <a:cs typeface="Gill Sans"/>
                <a:sym typeface="Gill Sans"/>
              </a:rPr>
              <a:t>II : Due to high temperatures - June , July, Aug contribute to 63% of total fires.</a:t>
            </a:r>
            <a:endParaRPr/>
          </a:p>
        </p:txBody>
      </p:sp>
      <p:sp>
        <p:nvSpPr>
          <p:cNvPr id="400" name="Google Shape;400;p44"/>
          <p:cNvSpPr/>
          <p:nvPr/>
        </p:nvSpPr>
        <p:spPr>
          <a:xfrm>
            <a:off x="1537575" y="1475150"/>
            <a:ext cx="462900" cy="355800"/>
          </a:xfrm>
          <a:prstGeom prst="roundRect">
            <a:avLst>
              <a:gd fmla="val 16667" name="adj"/>
            </a:avLst>
          </a:prstGeom>
          <a:noFill/>
          <a:ln cap="rnd" cmpd="sng" w="222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1" name="Google Shape;401;p44"/>
          <p:cNvSpPr txBox="1"/>
          <p:nvPr/>
        </p:nvSpPr>
        <p:spPr>
          <a:xfrm>
            <a:off x="1184250" y="3774888"/>
            <a:ext cx="30483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50" u="none" cap="none" strike="noStrike">
                <a:solidFill>
                  <a:srgbClr val="444D26"/>
                </a:solidFill>
                <a:latin typeface="Gill Sans"/>
                <a:ea typeface="Gill Sans"/>
                <a:cs typeface="Gill Sans"/>
                <a:sym typeface="Gill Sans"/>
              </a:rPr>
              <a:t>Figure 1: </a:t>
            </a:r>
            <a:r>
              <a:rPr lang="en-GB" sz="1050">
                <a:solidFill>
                  <a:srgbClr val="444D26"/>
                </a:solidFill>
                <a:latin typeface="Gill Sans"/>
                <a:ea typeface="Gill Sans"/>
                <a:cs typeface="Gill Sans"/>
                <a:sym typeface="Gill Sans"/>
              </a:rPr>
              <a:t>Between 2013-2019, w</a:t>
            </a:r>
            <a:r>
              <a:rPr b="0" i="0" lang="en-GB" sz="1050" u="none" cap="none" strike="noStrike">
                <a:solidFill>
                  <a:srgbClr val="444D26"/>
                </a:solidFill>
                <a:latin typeface="Gill Sans"/>
                <a:ea typeface="Gill Sans"/>
                <a:cs typeface="Gill Sans"/>
                <a:sym typeface="Gill Sans"/>
              </a:rPr>
              <a:t>ildfires des</a:t>
            </a:r>
            <a:r>
              <a:rPr lang="en-GB" sz="1050">
                <a:solidFill>
                  <a:srgbClr val="444D26"/>
                </a:solidFill>
                <a:latin typeface="Gill Sans"/>
                <a:ea typeface="Gill Sans"/>
                <a:cs typeface="Gill Sans"/>
                <a:sym typeface="Gill Sans"/>
              </a:rPr>
              <a:t>troyed over 900,000 acres in Shasta and Colusa counties. That's about the size of Santa Clara county! </a:t>
            </a:r>
            <a:endParaRPr sz="1050">
              <a:solidFill>
                <a:srgbClr val="444D2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2" name="Google Shape;402;p44"/>
          <p:cNvSpPr/>
          <p:nvPr/>
        </p:nvSpPr>
        <p:spPr>
          <a:xfrm>
            <a:off x="1537575" y="1905425"/>
            <a:ext cx="373800" cy="223500"/>
          </a:xfrm>
          <a:prstGeom prst="roundRect">
            <a:avLst>
              <a:gd fmla="val 16667" name="adj"/>
            </a:avLst>
          </a:prstGeom>
          <a:noFill/>
          <a:ln cap="rnd" cmpd="sng" w="222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03" name="Google Shape;40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2750" y="1135175"/>
            <a:ext cx="3345525" cy="25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ividend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ividend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