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8"/>
      <p:bold r:id="rId29"/>
      <p:italic r:id="rId30"/>
      <p:boldItalic r:id="rId31"/>
    </p:embeddedFont>
    <p:embeddedFont>
      <p:font typeface="Raleway" panose="020B0503030101060003" pitchFamily="34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A73BCE-3292-4B44-859F-F92E84DD9B85}">
  <a:tblStyle styleId="{C7A73BCE-3292-4B44-859F-F92E84DD9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a79e357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a79e357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b2a7d7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b2a7d7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b2a7d7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b2a7d7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a79e357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a79e357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5640c7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5640c70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5640c7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5640c7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b2a7d7f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b2a7d7f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there a reason to include external regressors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b2a7d7f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b2a7d7f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b2a7d7f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b2a7d7f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5640c70a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5640c70a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a79e357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a79e357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5640c70a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5640c70a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b5640c70a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b5640c70a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a79e35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a79e35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5640c70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5640c70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a79e35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a79e357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a79e357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a79e357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a79e35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a79e35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a79e357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a79e357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a79e35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a79e35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b2a7d7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b2a7d7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1a79e357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1a79e357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a79e357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a79e357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a79e357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a79e357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Inventory Needs: Mathematics Textbooks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Anupriya Thirumurthy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Round 1: Auto-Arima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400" y="1853850"/>
            <a:ext cx="515214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069" y="2129475"/>
            <a:ext cx="18573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Adjustment of Forecasts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50" y="1853850"/>
            <a:ext cx="48876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2: Auto-Arima with Lambda = 0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25" y="1853850"/>
            <a:ext cx="491177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2027463"/>
            <a:ext cx="2675525" cy="10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5716688" y="3414700"/>
            <a:ext cx="24171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SSE = 150309.5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MSE = 12525.8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Validation: Analysis of Residuals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00" y="1911425"/>
            <a:ext cx="4222126" cy="26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3467375" y="4578050"/>
            <a:ext cx="2775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Box-Ljung Test p-value = 0.07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20" y="2003275"/>
            <a:ext cx="4344929" cy="2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3: Auto-Arima with Lambda = 0.359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853850"/>
            <a:ext cx="4617176" cy="2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625" y="2040725"/>
            <a:ext cx="30843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5680250" y="3532525"/>
            <a:ext cx="24171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SSE = 219062.7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MSE = 18255.2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Validation: Analysis of Residuals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467375" y="4578050"/>
            <a:ext cx="2775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Box-Ljung Test p-value = 0.06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420" y="2003275"/>
            <a:ext cx="4344929" cy="24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06250"/>
            <a:ext cx="3883475" cy="24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(with and without ARIMA errors)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Average Price vs. Quantity Ordered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930050"/>
            <a:ext cx="521458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00" y="1157225"/>
            <a:ext cx="6806075" cy="32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with ARIMA errors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92" y="2359152"/>
            <a:ext cx="1856232" cy="198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6" y="1856232"/>
            <a:ext cx="514807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Business Case/Motivation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The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ARIMA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Linear Models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en"/>
              <a:t>Limitations and Proposed Future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Forecasts vs. Actuals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02" y="1853850"/>
            <a:ext cx="4892040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5792888" y="2957500"/>
            <a:ext cx="24171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SSE =347017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MSE = 28918.08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 Validation: Analysis of Residuals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2888900" y="4658125"/>
            <a:ext cx="28011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Box-Ljung Test p-value = 0.72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" y="1911096"/>
            <a:ext cx="4224529" cy="2606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48" y="2006250"/>
            <a:ext cx="4343400" cy="242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Model: ARIMA Model with Log Transformation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titles?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“Best” Model based on sMAPE</a:t>
            </a:r>
            <a:endParaRPr/>
          </a:p>
        </p:txBody>
      </p:sp>
      <p:graphicFrame>
        <p:nvGraphicFramePr>
          <p:cNvPr id="235" name="Google Shape;235;p36"/>
          <p:cNvGraphicFramePr/>
          <p:nvPr/>
        </p:nvGraphicFramePr>
        <p:xfrm>
          <a:off x="894600" y="1852325"/>
          <a:ext cx="4773025" cy="2795400"/>
        </p:xfrm>
        <a:graphic>
          <a:graphicData uri="http://schemas.openxmlformats.org/drawingml/2006/table">
            <a:tbl>
              <a:tblPr>
                <a:noFill/>
                <a:tableStyleId>{C7A73BCE-3292-4B44-859F-F92E84DD9B85}</a:tableStyleId>
              </a:tblPr>
              <a:tblGrid>
                <a:gridCol w="5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ISBN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 Model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ARFIMA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Selected Model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36%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49%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22%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17%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17%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9%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12%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19%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ARFIMA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ARFIMA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28%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Linear/ARIMA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18%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ARIMA</a:t>
                      </a:r>
                      <a:endParaRPr sz="11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525" marR="9525" marT="9525" marB="91425" anchor="b">
                    <a:lnL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25" y="2006250"/>
            <a:ext cx="3171575" cy="2722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6221250" y="1607500"/>
            <a:ext cx="27645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% of Model Wins across titles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Inaccurate forecasting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Unable to account for potential duplicates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Variation in model selection by title (computationally intensive)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Hierarchical forecasting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Incorporate returns into the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Include other independent variables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 &amp; Motivation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Client:</a:t>
            </a:r>
            <a:r>
              <a:rPr lang="en"/>
              <a:t> Chicago Distribution Center; a publishing company specializing in sourcing academic books to retailers.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 Problem:</a:t>
            </a:r>
            <a:r>
              <a:rPr lang="en"/>
              <a:t> Sub-optimal inventory stocking.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 Solution:</a:t>
            </a:r>
            <a:r>
              <a:rPr lang="en"/>
              <a:t> Define a model to accurately forecast required inventory/stock for all textbooks.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The ability to accurately forecast inventory reduces incidences of overstocking/understocking and allows for a reduction of costs of goods sold.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Exploratory Analysis, and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Description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7898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Time series data for 79 unique ISBNs from July 2014 - April 2019.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Variables available include a unique ISBN identifier, date ordered, format, price, quantity ordered.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Variables selected: quantity ordered (dependent); price (independent).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Noticeable Issues: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Not necessarily clear that these are all unique </a:t>
            </a:r>
            <a:r>
              <a:rPr lang="en" i="1">
                <a:solidFill>
                  <a:srgbClr val="000000"/>
                </a:solidFill>
              </a:rPr>
              <a:t>titles. 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Includes electronic books (license allocation vs.  physical inventory).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Differing time intervals for each ISBN.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No singular price for each book.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>
                <a:solidFill>
                  <a:srgbClr val="000000"/>
                </a:solidFill>
              </a:rPr>
              <a:t>Data is not aggregated.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Step 1: Drop E-books.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Reasoning: e-books are not relevant to physical inventory.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Step 2: Aggregate (FUN = sum) observations for each ISBN by Month/Year.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Reasoning: inventory stocking orders are made on a monthly basis.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Step 3: Use a weighted average aggregated price (per ISBN monthly).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Reasoning: acknowledges the existence of special discounts/price discrimination without skewing the aggregated price.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Step 4: Split into train/test.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Test data: 2018.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Demonstrative Series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63" y="1853850"/>
            <a:ext cx="505128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Stationarity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5" y="1916700"/>
            <a:ext cx="4176575" cy="2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43" y="1961475"/>
            <a:ext cx="3825681" cy="22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844450" y="4490975"/>
            <a:ext cx="3805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ADF Test P-Value: 0.01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726900" y="4490975"/>
            <a:ext cx="3805800" cy="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KPSS Test P-Value: 0.1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On-screen Show (16:9)</PresentationFormat>
  <Paragraphs>120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Raleway</vt:lpstr>
      <vt:lpstr>Arial</vt:lpstr>
      <vt:lpstr>Lato</vt:lpstr>
      <vt:lpstr>Streamline</vt:lpstr>
      <vt:lpstr>Forecasting Inventory Needs: Mathematics Textbooks</vt:lpstr>
      <vt:lpstr>Agenda</vt:lpstr>
      <vt:lpstr>Business Case &amp; Motivation </vt:lpstr>
      <vt:lpstr>The Data: Exploratory Analysis, and Cleaning</vt:lpstr>
      <vt:lpstr>Data: Description</vt:lpstr>
      <vt:lpstr>Data Cleaning</vt:lpstr>
      <vt:lpstr>Demonstrative Series</vt:lpstr>
      <vt:lpstr>Testing for Stationarity</vt:lpstr>
      <vt:lpstr>ARIMA Models</vt:lpstr>
      <vt:lpstr>Round 1: Auto-Arima</vt:lpstr>
      <vt:lpstr>Adjustment of Forecasts</vt:lpstr>
      <vt:lpstr>Round 2: Auto-Arima with Lambda = 0</vt:lpstr>
      <vt:lpstr>Model Validation: Analysis of Residuals</vt:lpstr>
      <vt:lpstr>Round 3: Auto-Arima with Lambda = 0.359</vt:lpstr>
      <vt:lpstr>Model Validation: Analysis of Residuals</vt:lpstr>
      <vt:lpstr>Linear Models (with and without ARIMA errors)</vt:lpstr>
      <vt:lpstr>Average Price vs. Quantity Ordered</vt:lpstr>
      <vt:lpstr>PowerPoint Presentation</vt:lpstr>
      <vt:lpstr>Linear Model with ARIMA errors</vt:lpstr>
      <vt:lpstr>Forecasts vs. Actuals</vt:lpstr>
      <vt:lpstr>Model Validation: Analysis of Residuals </vt:lpstr>
      <vt:lpstr>Selected Model: ARIMA Model with Log Transformation</vt:lpstr>
      <vt:lpstr>What about other titles?</vt:lpstr>
      <vt:lpstr>“Best” Model based on sMAPE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Inventory Needs: Mathematics Textbooks</dc:title>
  <cp:lastModifiedBy>Anupriya Thirumurthy</cp:lastModifiedBy>
  <cp:revision>1</cp:revision>
  <dcterms:modified xsi:type="dcterms:W3CDTF">2019-08-19T04:17:16Z</dcterms:modified>
</cp:coreProperties>
</file>