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8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4485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66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41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5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50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22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98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341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765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784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36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0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707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90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8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6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6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9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580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6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-www.cs.umass.edu/lf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s-www.cs.umass.edu/lfw/lfw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python-books.github.io/85-using-support-vector-machines-for-classification-task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5772/6295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5772/6295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applications/plot_face_recogni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nionesquereality.wordpress.com/2009/02/11/face-recognition-using-eigenfaces-and-distance-classifiers-a-tutoria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rgemdallas.wordpress.com/2013/10/30/principal-component-analysis-4-dummies-eigenvectors-eigenvalues-and-dimension-reduc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hyperlink" Target="https://onionesquereality.wordpress.com/2009/02/11/face-recognition-using-eigenfaces-and-distance-classifiers-a-tutorial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7B058-B80D-4483-B57B-B8DF28A0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98" y="1208078"/>
            <a:ext cx="6242604" cy="1248702"/>
          </a:xfrm>
          <a:ln w="12700"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/>
              <a:t>Facial Recognition</a:t>
            </a:r>
            <a:br>
              <a:rPr lang="en-US" dirty="0"/>
            </a:br>
            <a:r>
              <a:rPr lang="en-US" sz="2400" dirty="0"/>
              <a:t>Linear Algebra Final Project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18CDAA-5147-47CD-B0A6-07F94D1F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107775"/>
            <a:ext cx="8520600" cy="792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Steve Barry, Kunal Shukla, Anupriya Thirumurthy, Hena Lee</a:t>
            </a:r>
          </a:p>
          <a:p>
            <a:r>
              <a:rPr lang="en-US" sz="2400" dirty="0">
                <a:solidFill>
                  <a:schemeClr val="tx1"/>
                </a:solidFill>
              </a:rPr>
              <a:t>June 1, 2018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3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581842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Labelled Faces in the Wild</a:t>
            </a:r>
            <a:endParaRPr sz="36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365679"/>
            <a:ext cx="4413811" cy="29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&gt;13,000 images of faces from 5,749 people</a:t>
            </a:r>
          </a:p>
          <a:p>
            <a:pPr marL="127000" lvl="0" indent="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4,100 people have 1-2 images - unsuitable candidates for training a face classifier</a:t>
            </a:r>
          </a:p>
          <a:p>
            <a:pPr marL="127000" lvl="0" indent="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R</a:t>
            </a:r>
            <a:r>
              <a:rPr lang="en-US" sz="1600" dirty="0" err="1">
                <a:solidFill>
                  <a:schemeClr val="dk1"/>
                </a:solidFill>
              </a:rPr>
              <a:t>emaining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1,650 people have &gt;2 images </a:t>
            </a:r>
          </a:p>
          <a:p>
            <a:pPr marL="127000" lvl="0" indent="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Face</a:t>
            </a:r>
            <a:r>
              <a:rPr lang="en-US" sz="1600" dirty="0">
                <a:solidFill>
                  <a:schemeClr val="dk1"/>
                </a:solidFill>
              </a:rPr>
              <a:t>s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are</a:t>
            </a:r>
            <a:r>
              <a:rPr lang="en" sz="1600" dirty="0">
                <a:solidFill>
                  <a:schemeClr val="dk1"/>
                </a:solidFill>
              </a:rPr>
              <a:t> centered</a:t>
            </a:r>
            <a:endParaRPr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200" y="1569025"/>
            <a:ext cx="3688775" cy="24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67600" y="4582400"/>
            <a:ext cx="7024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http://vis-www.cs.umass.edu/lfw/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550889-85F6-48D6-9A80-ED33D6309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357246" cy="74848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Construction And Data Preparation </a:t>
            </a:r>
            <a:endParaRPr sz="3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85232" y="1378450"/>
            <a:ext cx="8520600" cy="28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Gathering raw images</a:t>
            </a:r>
            <a:endParaRPr sz="1600" dirty="0">
              <a:solidFill>
                <a:schemeClr val="dk1"/>
              </a:solidFill>
            </a:endParaRPr>
          </a:p>
          <a:p>
            <a:pPr marL="342900" lvl="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Running a face detector (Viola–Jones)</a:t>
            </a:r>
            <a:endParaRPr sz="1600" dirty="0">
              <a:solidFill>
                <a:schemeClr val="dk1"/>
              </a:solidFill>
            </a:endParaRPr>
          </a:p>
          <a:p>
            <a:pPr marL="342900" lvl="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Eliminating duplicate images</a:t>
            </a:r>
            <a:endParaRPr sz="1600" dirty="0">
              <a:solidFill>
                <a:schemeClr val="dk1"/>
              </a:solidFill>
            </a:endParaRPr>
          </a:p>
          <a:p>
            <a:pPr marL="342900" lvl="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Labelling the detected people</a:t>
            </a:r>
            <a:endParaRPr sz="1600" dirty="0">
              <a:solidFill>
                <a:schemeClr val="dk1"/>
              </a:solidFill>
            </a:endParaRPr>
          </a:p>
          <a:p>
            <a:pPr marL="342900" lvl="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Cropping and re-scaling the detected faces (50 x 37=1850)</a:t>
            </a:r>
            <a:endParaRPr sz="1600" dirty="0">
              <a:solidFill>
                <a:schemeClr val="dk1"/>
              </a:solidFill>
            </a:endParaRPr>
          </a:p>
          <a:p>
            <a:pPr marL="342900" lvl="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Forming </a:t>
            </a:r>
            <a:r>
              <a:rPr lang="en-US" sz="1600" dirty="0">
                <a:solidFill>
                  <a:schemeClr val="dk1"/>
                </a:solidFill>
              </a:rPr>
              <a:t>training </a:t>
            </a:r>
            <a:r>
              <a:rPr lang="en" sz="1600" dirty="0">
                <a:solidFill>
                  <a:schemeClr val="dk1"/>
                </a:solidFill>
              </a:rPr>
              <a:t>and testing pairs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42" name="Shape 142"/>
          <p:cNvSpPr txBox="1"/>
          <p:nvPr/>
        </p:nvSpPr>
        <p:spPr>
          <a:xfrm>
            <a:off x="357775" y="4587775"/>
            <a:ext cx="85206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http://vis-www.cs.umass.edu/lfw/lfw.pdf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F9014-29EF-414A-995A-754F6A356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356913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Images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Represented as vectors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FF15F3-BAF7-4DE8-81FC-6F7EBF8508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59" y="1700363"/>
            <a:ext cx="794322" cy="10579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04834"/>
              </p:ext>
            </p:extLst>
          </p:nvPr>
        </p:nvGraphicFramePr>
        <p:xfrm>
          <a:off x="2484053" y="2137951"/>
          <a:ext cx="1567885" cy="30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dirty="0"/>
                        <a:t>a</a:t>
                      </a:r>
                      <a:r>
                        <a:rPr lang="en" altLang="ko-KR" sz="1100" baseline="-25000" dirty="0"/>
                        <a:t>1</a:t>
                      </a:r>
                      <a:r>
                        <a:rPr lang="en" altLang="ko-KR" sz="1100" dirty="0"/>
                        <a:t>, a</a:t>
                      </a:r>
                      <a:r>
                        <a:rPr lang="en" altLang="ko-KR" sz="1100" baseline="-25000" dirty="0"/>
                        <a:t>2</a:t>
                      </a:r>
                      <a:r>
                        <a:rPr lang="en" altLang="ko-KR" sz="1100" dirty="0"/>
                        <a:t>, … a</a:t>
                      </a:r>
                      <a:r>
                        <a:rPr lang="en" altLang="ko-KR" sz="1100" baseline="-25000" dirty="0"/>
                        <a:t>50x37</a:t>
                      </a:r>
                      <a:endParaRPr lang="en" altLang="ko-KR" sz="1100" b="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74412" marR="74412" marT="37206" marB="372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왼쪽 대괄호 7"/>
          <p:cNvSpPr/>
          <p:nvPr/>
        </p:nvSpPr>
        <p:spPr>
          <a:xfrm>
            <a:off x="2511249" y="2109660"/>
            <a:ext cx="172301" cy="3675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>
            <a:off x="3931293" y="2137951"/>
            <a:ext cx="140656" cy="34449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838" y="1731813"/>
            <a:ext cx="779490" cy="1056643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06304"/>
              </p:ext>
            </p:extLst>
          </p:nvPr>
        </p:nvGraphicFramePr>
        <p:xfrm>
          <a:off x="6227960" y="2166242"/>
          <a:ext cx="1567885" cy="30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aseline="0" dirty="0"/>
                        <a:t>b</a:t>
                      </a:r>
                      <a:r>
                        <a:rPr lang="en" altLang="ko-KR" sz="1100" baseline="-25000" dirty="0"/>
                        <a:t>1</a:t>
                      </a:r>
                      <a:r>
                        <a:rPr lang="en" altLang="ko-KR" sz="1100" dirty="0"/>
                        <a:t>, b</a:t>
                      </a:r>
                      <a:r>
                        <a:rPr lang="en" altLang="ko-KR" sz="1100" baseline="-25000" dirty="0"/>
                        <a:t>2</a:t>
                      </a:r>
                      <a:r>
                        <a:rPr lang="en" altLang="ko-KR" sz="1100" dirty="0"/>
                        <a:t>, … b</a:t>
                      </a:r>
                      <a:r>
                        <a:rPr lang="en" altLang="ko-KR" sz="1100" baseline="-25000" dirty="0"/>
                        <a:t>50x37</a:t>
                      </a:r>
                      <a:endParaRPr lang="en" altLang="ko-KR" sz="1100" b="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74412" marR="74412" marT="37206" marB="372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왼쪽 대괄호 11"/>
          <p:cNvSpPr/>
          <p:nvPr/>
        </p:nvSpPr>
        <p:spPr>
          <a:xfrm>
            <a:off x="6255156" y="2137951"/>
            <a:ext cx="172301" cy="3675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>
            <a:off x="7675200" y="2166242"/>
            <a:ext cx="140656" cy="34449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58" y="3692516"/>
            <a:ext cx="800381" cy="105664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86948"/>
              </p:ext>
            </p:extLst>
          </p:nvPr>
        </p:nvGraphicFramePr>
        <p:xfrm>
          <a:off x="2491986" y="4077611"/>
          <a:ext cx="1567885" cy="30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aseline="0" dirty="0"/>
                        <a:t>c</a:t>
                      </a:r>
                      <a:r>
                        <a:rPr lang="en" altLang="ko-KR" sz="1100" baseline="-25000" dirty="0"/>
                        <a:t>1</a:t>
                      </a:r>
                      <a:r>
                        <a:rPr lang="en" altLang="ko-KR" sz="1100" dirty="0"/>
                        <a:t>, c</a:t>
                      </a:r>
                      <a:r>
                        <a:rPr lang="en" altLang="ko-KR" sz="1100" baseline="-25000" dirty="0"/>
                        <a:t>2</a:t>
                      </a:r>
                      <a:r>
                        <a:rPr lang="en" altLang="ko-KR" sz="1100" dirty="0"/>
                        <a:t>, … c</a:t>
                      </a:r>
                      <a:r>
                        <a:rPr lang="en" altLang="ko-KR" sz="1100" baseline="-25000" dirty="0"/>
                        <a:t>50x37</a:t>
                      </a:r>
                      <a:endParaRPr lang="en" altLang="ko-KR" sz="1100" b="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74412" marR="74412" marT="37206" marB="372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왼쪽 대괄호 15"/>
          <p:cNvSpPr/>
          <p:nvPr/>
        </p:nvSpPr>
        <p:spPr>
          <a:xfrm>
            <a:off x="2519182" y="4049320"/>
            <a:ext cx="172301" cy="3675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/>
          <p:cNvSpPr/>
          <p:nvPr/>
        </p:nvSpPr>
        <p:spPr>
          <a:xfrm>
            <a:off x="3939226" y="4077611"/>
            <a:ext cx="140656" cy="34449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118" y="3692516"/>
            <a:ext cx="766241" cy="1056643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01196"/>
              </p:ext>
            </p:extLst>
          </p:nvPr>
        </p:nvGraphicFramePr>
        <p:xfrm>
          <a:off x="6169810" y="4082879"/>
          <a:ext cx="1567885" cy="30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aseline="0" dirty="0"/>
                        <a:t>d</a:t>
                      </a:r>
                      <a:r>
                        <a:rPr lang="en" altLang="ko-KR" sz="1100" baseline="-25000" dirty="0"/>
                        <a:t>1</a:t>
                      </a:r>
                      <a:r>
                        <a:rPr lang="en" altLang="ko-KR" sz="1100" dirty="0"/>
                        <a:t>, d</a:t>
                      </a:r>
                      <a:r>
                        <a:rPr lang="en" altLang="ko-KR" sz="1100" baseline="-25000" dirty="0"/>
                        <a:t>2</a:t>
                      </a:r>
                      <a:r>
                        <a:rPr lang="en" altLang="ko-KR" sz="1100" dirty="0"/>
                        <a:t>, … d</a:t>
                      </a:r>
                      <a:r>
                        <a:rPr lang="en" altLang="ko-KR" sz="1100" baseline="-25000" dirty="0"/>
                        <a:t>50x37</a:t>
                      </a:r>
                      <a:endParaRPr lang="en" altLang="ko-KR" sz="1100" b="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74412" marR="74412" marT="37206" marB="372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왼쪽 대괄호 19"/>
          <p:cNvSpPr/>
          <p:nvPr/>
        </p:nvSpPr>
        <p:spPr>
          <a:xfrm>
            <a:off x="6197006" y="4054588"/>
            <a:ext cx="172301" cy="3675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>
            <a:off x="7617050" y="4082879"/>
            <a:ext cx="140656" cy="34449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4260300" cy="6228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Composition Details</a:t>
            </a:r>
            <a:endParaRPr sz="3600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37375" y="1444875"/>
            <a:ext cx="4448091" cy="28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Final details of dataset: 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Number of images: 13,050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Number of people: 5,753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Number of features: 1,850 (50 x 37 pixels after resizing and cropping)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lang="en" sz="1600" dirty="0">
              <a:solidFill>
                <a:schemeClr val="dk1"/>
              </a:solidFill>
            </a:endParaRPr>
          </a:p>
          <a:p>
            <a:pPr marL="457200" lvl="0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Chose images </a:t>
            </a:r>
            <a:r>
              <a:rPr lang="en-US" sz="1600" dirty="0">
                <a:solidFill>
                  <a:schemeClr val="dk1"/>
                </a:solidFill>
              </a:rPr>
              <a:t>where person occurred at least </a:t>
            </a:r>
            <a:r>
              <a:rPr lang="en" sz="1600" dirty="0">
                <a:solidFill>
                  <a:schemeClr val="dk1"/>
                </a:solidFill>
              </a:rPr>
              <a:t>20 </a:t>
            </a:r>
            <a:r>
              <a:rPr lang="en-US" sz="1600" dirty="0">
                <a:solidFill>
                  <a:schemeClr val="dk1"/>
                </a:solidFill>
              </a:rPr>
              <a:t>times in data set</a:t>
            </a:r>
          </a:p>
          <a:p>
            <a:pPr marL="457200" lvl="0" indent="-330200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528" y="1561423"/>
            <a:ext cx="4014600" cy="238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C655F-2FB7-4156-8053-D26CC8546E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85830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Training &amp; Test Set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X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  - images (LFW images + our images)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  - 3,063 in total</a:t>
            </a:r>
            <a:endParaRPr dirty="0">
              <a:solidFill>
                <a:schemeClr val="tx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 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  - index of people (0 ~ 65)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  - 66 in total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775" y="3234975"/>
            <a:ext cx="6203199" cy="168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3AD0D-56FD-4F20-83A3-7B3488AB4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5584531" y="3239436"/>
            <a:ext cx="999149" cy="172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58899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PCA Components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Number </a:t>
            </a:r>
            <a:r>
              <a:rPr lang="en" dirty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principal </a:t>
            </a:r>
            <a:r>
              <a:rPr lang="en" dirty="0">
                <a:solidFill>
                  <a:schemeClr val="tx1"/>
                </a:solidFill>
              </a:rPr>
              <a:t>components = 50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49441"/>
            <a:ext cx="8520599" cy="30016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747C0-1355-4650-8A80-4F193D01D6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직사각형 5"/>
          <p:cNvSpPr/>
          <p:nvPr/>
        </p:nvSpPr>
        <p:spPr>
          <a:xfrm>
            <a:off x="4148625" y="4170556"/>
            <a:ext cx="204812" cy="196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98945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PCA Components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Reducing </a:t>
            </a:r>
            <a:r>
              <a:rPr lang="en-US" dirty="0">
                <a:solidFill>
                  <a:schemeClr val="tx1"/>
                </a:solidFill>
              </a:rPr>
              <a:t>dimension of</a:t>
            </a:r>
            <a:r>
              <a:rPr lang="en" dirty="0">
                <a:solidFill>
                  <a:schemeClr val="tx1"/>
                </a:solidFill>
              </a:rPr>
              <a:t> 1,850 to 50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Fitting the training set and constructing eigenfaces using PCA module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Transforming the training and test set using PCA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00" y="2356401"/>
            <a:ext cx="8229599" cy="23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B8280-CA94-4628-86B3-B33297719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46017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Classification (SVM)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Using SVM to classify images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Training classificaion model with the transformed training set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Predicting people’s names on the transformed test set of images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713" y="2578121"/>
            <a:ext cx="4869426" cy="2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71678" y="4793827"/>
            <a:ext cx="7952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100" u="sng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https://ipython-books.github.io/85-using-support-vector-machines-for-classification-tasks/</a:t>
            </a:r>
            <a:endParaRPr sz="11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6E4464-F177-46FD-AB73-A8B51D007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383611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Result</a:t>
            </a:r>
            <a:r>
              <a:rPr lang="en-US" dirty="0">
                <a:solidFill>
                  <a:schemeClr val="tx1"/>
                </a:solidFill>
              </a:rPr>
              <a:t>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Average recall is 90%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Limitations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Images need to be in the same size (ex. h:50, w:37) &amp; grayscale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Faces should be centered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Clean backgrounds 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950" y="2250975"/>
            <a:ext cx="4235525" cy="2808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780" y="2697550"/>
            <a:ext cx="1756445" cy="23617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175" y="331909"/>
            <a:ext cx="997400" cy="14802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396E4-4736-4CA1-9512-F6543C288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직사각형 7"/>
          <p:cNvSpPr/>
          <p:nvPr/>
        </p:nvSpPr>
        <p:spPr>
          <a:xfrm>
            <a:off x="3632984" y="2307380"/>
            <a:ext cx="890889" cy="250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222625"/>
            <a:ext cx="4707488" cy="8591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Future Improvements -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Traditional Techniques for Face-Recognition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14000" y="1081800"/>
            <a:ext cx="8520600" cy="26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Tx/>
              <a:buSzPts val="1400"/>
              <a:buChar char="❖"/>
            </a:pPr>
            <a:r>
              <a:rPr lang="en" sz="1400" b="1" dirty="0">
                <a:solidFill>
                  <a:schemeClr val="tx1"/>
                </a:solidFill>
              </a:rPr>
              <a:t>Classical Face Recognition Algorithms</a:t>
            </a:r>
            <a:r>
              <a:rPr lang="en" sz="600" dirty="0">
                <a:solidFill>
                  <a:schemeClr val="tx1"/>
                </a:solidFill>
              </a:rPr>
              <a:t>1</a:t>
            </a:r>
            <a:endParaRPr sz="600"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Tx/>
              <a:buSzPts val="1400"/>
              <a:buChar char="➢"/>
            </a:pPr>
            <a:r>
              <a:rPr lang="en" dirty="0">
                <a:solidFill>
                  <a:schemeClr val="tx1"/>
                </a:solidFill>
              </a:rPr>
              <a:t>PCA/SVM, Logistic Regression, and many others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Tx/>
              <a:buSzPts val="1400"/>
              <a:buChar char="➢"/>
            </a:pPr>
            <a:r>
              <a:rPr lang="en" dirty="0">
                <a:solidFill>
                  <a:schemeClr val="tx1"/>
                </a:solidFill>
              </a:rPr>
              <a:t>Suffers from large variations in lighting conditions, facial expressions and other factors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16300" y="4105675"/>
            <a:ext cx="8316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tx1"/>
                </a:solidFill>
              </a:rPr>
              <a:t>1 - </a:t>
            </a:r>
            <a:r>
              <a:rPr lang="en" sz="11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Waldemar Wójcik, Konrad Gromaszek and Muhtar Junisbekov: ‘Face Recognition: Issues, Methods and Alternative Applications’ Chapter 2,</a:t>
            </a:r>
            <a:endParaRPr sz="11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Published: July 6th 2016,</a:t>
            </a:r>
            <a:r>
              <a:rPr lang="en" sz="1100">
                <a:solidFill>
                  <a:schemeClr val="tx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" sz="1100" u="sng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http://dx.doi.org/10.5772/62950</a:t>
            </a:r>
            <a:endParaRPr sz="1100" u="sng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tx1"/>
              </a:solidFill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9178"/>
            <a:ext cx="9144001" cy="2287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Shape 213"/>
          <p:cNvGrpSpPr/>
          <p:nvPr/>
        </p:nvGrpSpPr>
        <p:grpSpPr>
          <a:xfrm>
            <a:off x="5595839" y="222625"/>
            <a:ext cx="3236449" cy="1090150"/>
            <a:chOff x="5785289" y="2761400"/>
            <a:chExt cx="3236449" cy="1090150"/>
          </a:xfrm>
        </p:grpSpPr>
        <p:pic>
          <p:nvPicPr>
            <p:cNvPr id="214" name="Shape 214"/>
            <p:cNvPicPr preferRelativeResize="0"/>
            <p:nvPr/>
          </p:nvPicPr>
          <p:blipFill rotWithShape="1">
            <a:blip r:embed="rId5">
              <a:alphaModFix/>
            </a:blip>
            <a:srcRect b="49197"/>
            <a:stretch/>
          </p:blipFill>
          <p:spPr>
            <a:xfrm>
              <a:off x="5785289" y="2761400"/>
              <a:ext cx="3236449" cy="1090150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15" name="Shape 215"/>
            <p:cNvPicPr preferRelativeResize="0"/>
            <p:nvPr/>
          </p:nvPicPr>
          <p:blipFill rotWithShape="1">
            <a:blip r:embed="rId5">
              <a:alphaModFix/>
            </a:blip>
            <a:srcRect l="50137" t="50293" r="23886" b="2348"/>
            <a:stretch/>
          </p:blipFill>
          <p:spPr>
            <a:xfrm>
              <a:off x="6570486" y="2784900"/>
              <a:ext cx="840650" cy="101625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C777E-9459-4BB6-B735-2A2B6F2EE4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401631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Introduction - Facial Recognition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33825" y="1008675"/>
            <a:ext cx="85206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Leveraged a Scikit Learn Project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http://scikit-learn.org/stable/auto_examples/applications/plot_face_recognition.html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tx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Took 10 pictures each of ourselves and reduced our images pixel size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tx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Modified code to include our images in the dataset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tx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Next in code we converted to grayscale and then ran PCA against the data 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All to further reduce dimensionality and save computational time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tx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Trained and classified our dataset using Support Vector Machines (SVM) 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tx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Lastly we tweaked the code so that our images were used in predictions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750" y="138675"/>
            <a:ext cx="1962576" cy="13012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182A8-396E-4834-87AC-7C9447E09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222625"/>
            <a:ext cx="6440250" cy="8719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Future Improvements -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How to Improve Technique Alternatives for Face-Recognition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14000" y="1189825"/>
            <a:ext cx="8020200" cy="29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Tx/>
              <a:buSzPts val="1400"/>
              <a:buChar char="❖"/>
            </a:pPr>
            <a:r>
              <a:rPr lang="en" sz="1400" b="1" dirty="0">
                <a:solidFill>
                  <a:schemeClr val="tx1"/>
                </a:solidFill>
              </a:rPr>
              <a:t>Artificial Neural Networks</a:t>
            </a:r>
            <a:r>
              <a:rPr lang="en" sz="1400" dirty="0">
                <a:solidFill>
                  <a:schemeClr val="tx1"/>
                </a:solidFill>
              </a:rPr>
              <a:t> (ANN)</a:t>
            </a:r>
            <a:r>
              <a:rPr lang="en" sz="600" dirty="0">
                <a:solidFill>
                  <a:schemeClr val="tx1"/>
                </a:solidFill>
              </a:rPr>
              <a:t>1</a:t>
            </a:r>
            <a:endParaRPr sz="1400" dirty="0">
              <a:solidFill>
                <a:schemeClr val="tx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Tx/>
              <a:buSzPts val="1200"/>
              <a:buChar char="➢"/>
            </a:pPr>
            <a:r>
              <a:rPr lang="en" sz="1200" dirty="0">
                <a:solidFill>
                  <a:schemeClr val="tx1"/>
                </a:solidFill>
              </a:rPr>
              <a:t>Ideal solution for recognizing images (faces) with partial distortion and poor illumination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Tx/>
              <a:buSzPts val="1200"/>
              <a:buChar char="➢"/>
            </a:pPr>
            <a:r>
              <a:rPr lang="en" sz="1200" dirty="0">
                <a:solidFill>
                  <a:schemeClr val="tx1"/>
                </a:solidFill>
              </a:rPr>
              <a:t>Computationally efficient, but requires a large training set</a:t>
            </a:r>
            <a:endParaRPr sz="12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tx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Tx/>
              <a:buSzPts val="1400"/>
              <a:buChar char="❖"/>
            </a:pPr>
            <a:r>
              <a:rPr lang="en" sz="1400" b="1" dirty="0">
                <a:solidFill>
                  <a:schemeClr val="tx1"/>
                </a:solidFill>
              </a:rPr>
              <a:t>Gabor Wavelet Method</a:t>
            </a:r>
            <a:r>
              <a:rPr lang="en" sz="600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Tx/>
              <a:buSzPts val="1200"/>
              <a:buChar char="➢"/>
            </a:pPr>
            <a:r>
              <a:rPr lang="en" sz="1200" dirty="0">
                <a:solidFill>
                  <a:schemeClr val="tx1"/>
                </a:solidFill>
              </a:rPr>
              <a:t>Uses high dimensionality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Tx/>
              <a:buSzPts val="1200"/>
              <a:buChar char="➢"/>
            </a:pPr>
            <a:r>
              <a:rPr lang="en" sz="1200" dirty="0">
                <a:solidFill>
                  <a:schemeClr val="tx1"/>
                </a:solidFill>
              </a:rPr>
              <a:t>Computationally expensive and not for real-time</a:t>
            </a:r>
            <a:endParaRPr sz="12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tx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Tx/>
              <a:buSzPts val="1400"/>
              <a:buChar char="❖"/>
            </a:pPr>
            <a:r>
              <a:rPr lang="en" sz="1400" b="1" dirty="0">
                <a:solidFill>
                  <a:schemeClr val="tx1"/>
                </a:solidFill>
              </a:rPr>
              <a:t>Face Descriptor Method</a:t>
            </a:r>
            <a:r>
              <a:rPr lang="en" sz="600" dirty="0">
                <a:solidFill>
                  <a:schemeClr val="tx1"/>
                </a:solidFill>
              </a:rPr>
              <a:t>1</a:t>
            </a:r>
            <a:endParaRPr sz="1400" dirty="0">
              <a:solidFill>
                <a:schemeClr val="tx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Tx/>
              <a:buSzPts val="1200"/>
              <a:buChar char="➢"/>
            </a:pPr>
            <a:r>
              <a:rPr lang="en" sz="1200" dirty="0">
                <a:solidFill>
                  <a:schemeClr val="tx1"/>
                </a:solidFill>
              </a:rPr>
              <a:t>Learns the most discriminant local features that minimize difference between images of the same individual and maximize those differences from other people</a:t>
            </a:r>
            <a:endParaRPr sz="12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tx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Tx/>
              <a:buSzPts val="1400"/>
              <a:buChar char="❖"/>
            </a:pPr>
            <a:r>
              <a:rPr lang="en" sz="1400" b="1" dirty="0">
                <a:solidFill>
                  <a:schemeClr val="tx1"/>
                </a:solidFill>
              </a:rPr>
              <a:t>3D Based Face Recogniton</a:t>
            </a:r>
            <a:r>
              <a:rPr lang="en" sz="600" dirty="0">
                <a:solidFill>
                  <a:schemeClr val="tx1"/>
                </a:solidFill>
              </a:rPr>
              <a:t>1</a:t>
            </a:r>
            <a:endParaRPr sz="1400" dirty="0">
              <a:solidFill>
                <a:schemeClr val="tx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Tx/>
              <a:buSzPts val="1200"/>
              <a:buChar char="➢"/>
            </a:pPr>
            <a:r>
              <a:rPr lang="en" sz="1200" dirty="0">
                <a:solidFill>
                  <a:schemeClr val="tx1"/>
                </a:solidFill>
              </a:rPr>
              <a:t>3D is better then 2D, but extremely expensive computationally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16300" y="4334275"/>
            <a:ext cx="8316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tx1"/>
                </a:solidFill>
              </a:rPr>
              <a:t>1 - </a:t>
            </a:r>
            <a:r>
              <a:rPr lang="en" sz="11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Waldemar Wójcik, Konrad Gromaszek and Muhtar Junisbekov: ‘Face Recognition: Issues, Methods and Alternative Applications’ Chapter 2,</a:t>
            </a:r>
            <a:endParaRPr sz="11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Published: July 6th 2016,</a:t>
            </a:r>
            <a:r>
              <a:rPr lang="en" sz="1100">
                <a:solidFill>
                  <a:schemeClr val="tx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" sz="1100" u="sng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http://dx.doi.org/10.5772/62950</a:t>
            </a:r>
            <a:endParaRPr sz="1100" u="sng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tx1"/>
                </a:solidFill>
              </a:rPr>
              <a:t>2</a:t>
            </a:r>
            <a:r>
              <a:rPr lang="en">
                <a:solidFill>
                  <a:schemeClr val="tx1"/>
                </a:solidFill>
              </a:rPr>
              <a:t> </a:t>
            </a:r>
            <a:r>
              <a:rPr lang="en" sz="1100">
                <a:solidFill>
                  <a:schemeClr val="tx1"/>
                </a:solidFill>
              </a:rPr>
              <a:t>- </a:t>
            </a:r>
            <a:r>
              <a:rPr lang="en" sz="11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Daugman, John.  Computer Vision Lecture Series, University of Cambridge</a:t>
            </a:r>
            <a:r>
              <a:rPr lang="en" sz="1100">
                <a:solidFill>
                  <a:schemeClr val="tx1"/>
                </a:solidFill>
              </a:rPr>
              <a:t> </a:t>
            </a:r>
            <a:endParaRPr sz="1100">
              <a:solidFill>
                <a:schemeClr val="tx1"/>
              </a:solidFill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r="49359" b="49723"/>
          <a:stretch/>
        </p:blipFill>
        <p:spPr>
          <a:xfrm>
            <a:off x="6978800" y="211558"/>
            <a:ext cx="1682250" cy="110857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FD87B-AA65-4AF7-B186-80DF0A30EF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2625059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Meet the Team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36000" y="975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Kunal </a:t>
            </a:r>
            <a:r>
              <a:rPr lang="en" dirty="0">
                <a:solidFill>
                  <a:schemeClr val="tx1"/>
                </a:solidFill>
              </a:rPr>
              <a:t>- Project managed and analyzed application of linear algebra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</a:rPr>
              <a:t>Anu</a:t>
            </a:r>
            <a:r>
              <a:rPr lang="en" dirty="0">
                <a:solidFill>
                  <a:schemeClr val="tx1"/>
                </a:solidFill>
              </a:rPr>
              <a:t> - Broke down the code into the math and logic behind it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Hena</a:t>
            </a:r>
            <a:r>
              <a:rPr lang="en" dirty="0">
                <a:solidFill>
                  <a:schemeClr val="tx1"/>
                </a:solidFill>
              </a:rPr>
              <a:t> - Modified the data sets and rewrote the code to personalize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Steve</a:t>
            </a:r>
            <a:r>
              <a:rPr lang="en" dirty="0">
                <a:solidFill>
                  <a:schemeClr val="tx1"/>
                </a:solidFill>
              </a:rPr>
              <a:t> - Researched initial methods/code and alternatives to approach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Combined Team Efforts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Method and code discovery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Research and logic behind PCA and SVM classification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Frequent team collaboration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Presentation and preparation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30" name="Shape 230"/>
          <p:cNvGrpSpPr/>
          <p:nvPr/>
        </p:nvGrpSpPr>
        <p:grpSpPr>
          <a:xfrm>
            <a:off x="5497689" y="3866300"/>
            <a:ext cx="3236449" cy="1090150"/>
            <a:chOff x="5785289" y="2761400"/>
            <a:chExt cx="3236449" cy="1090150"/>
          </a:xfrm>
        </p:grpSpPr>
        <p:pic>
          <p:nvPicPr>
            <p:cNvPr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49197"/>
            <a:stretch/>
          </p:blipFill>
          <p:spPr>
            <a:xfrm>
              <a:off x="5785289" y="2761400"/>
              <a:ext cx="3236449" cy="1090150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2" name="Shape 232"/>
            <p:cNvPicPr preferRelativeResize="0"/>
            <p:nvPr/>
          </p:nvPicPr>
          <p:blipFill rotWithShape="1">
            <a:blip r:embed="rId3">
              <a:alphaModFix/>
            </a:blip>
            <a:srcRect l="50137" t="50293" r="23886" b="2348"/>
            <a:stretch/>
          </p:blipFill>
          <p:spPr>
            <a:xfrm>
              <a:off x="6570486" y="2784900"/>
              <a:ext cx="840650" cy="101625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5FAAA-0F84-44F5-9F22-CB89F08DF4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7250" y="91051"/>
            <a:ext cx="6797716" cy="5699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how - the complete code in python</a:t>
            </a:r>
            <a:endParaRPr dirty="0"/>
          </a:p>
        </p:txBody>
      </p:sp>
      <p:sp>
        <p:nvSpPr>
          <p:cNvPr id="62" name="Shape 62"/>
          <p:cNvSpPr txBox="1"/>
          <p:nvPr/>
        </p:nvSpPr>
        <p:spPr>
          <a:xfrm>
            <a:off x="1418125" y="1792875"/>
            <a:ext cx="626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t="823"/>
          <a:stretch/>
        </p:blipFill>
        <p:spPr>
          <a:xfrm>
            <a:off x="114475" y="721041"/>
            <a:ext cx="4154024" cy="42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l="2884"/>
          <a:stretch/>
        </p:blipFill>
        <p:spPr>
          <a:xfrm>
            <a:off x="4237775" y="730941"/>
            <a:ext cx="4780026" cy="429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C671B8-3C6F-4FD5-AB01-F8B6C8ECC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1" y="140225"/>
            <a:ext cx="3692972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code - page 2</a:t>
            </a:r>
            <a:endParaRPr dirty="0"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1156"/>
          <a:stretch/>
        </p:blipFill>
        <p:spPr>
          <a:xfrm>
            <a:off x="285350" y="849025"/>
            <a:ext cx="4231876" cy="41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025" y="774700"/>
            <a:ext cx="4002501" cy="425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2EF26-B212-4379-B525-0B625FE45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4347068" cy="5727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Code Final Output</a:t>
            </a:r>
            <a:endParaRPr dirty="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50" y="1017725"/>
            <a:ext cx="6213837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E19AE-1402-4B0A-A2AC-A319CD6192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325350"/>
            <a:ext cx="8520600" cy="3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Support Vector Machines (SVM)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Machine learning algorithm that can be trained to correctly classify a person in an image (among other uses)</a:t>
            </a:r>
            <a:br>
              <a:rPr lang="en" dirty="0">
                <a:solidFill>
                  <a:srgbClr val="000000"/>
                </a:solidFill>
              </a:rPr>
            </a:b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SVM needs to be trained using images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Each image is m x n pixels – this can be represented by a mn x 1 vector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mn can be a large number – training a SVM using mn-dimensional images can become very computationally expensive</a:t>
            </a:r>
            <a:br>
              <a:rPr lang="en" dirty="0">
                <a:solidFill>
                  <a:srgbClr val="000000"/>
                </a:solidFill>
              </a:rPr>
            </a:b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178549"/>
            <a:ext cx="8058064" cy="105253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What is one possible implementation of Facial Recognition?</a:t>
            </a:r>
            <a:endParaRPr sz="3000" dirty="0"/>
          </a:p>
        </p:txBody>
      </p:sp>
      <p:sp>
        <p:nvSpPr>
          <p:cNvPr id="89" name="Shape 89"/>
          <p:cNvSpPr txBox="1"/>
          <p:nvPr/>
        </p:nvSpPr>
        <p:spPr>
          <a:xfrm>
            <a:off x="109867" y="4559781"/>
            <a:ext cx="78561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http://scikit-learn.org/stable/auto_examples/applications/plot_face_recognition.html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https://onionesquereality.wordpress.com/2009/02/11/face-recognition-using-eigenfaces-and-distance-classifiers-a-tutorial/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69ADE-AA3B-426F-B08A-8BFFDAB16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968275"/>
            <a:ext cx="8520600" cy="18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How do we reduce the dimensionality of the mn dimensional images to train the SVM with a lower computational cost, while retaining the most important aspects of the images?</a:t>
            </a:r>
            <a:br>
              <a:rPr lang="en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We can use Principal Component Analysis to reduce the dimensionality of the images: </a:t>
            </a:r>
            <a:br>
              <a:rPr lang="en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600" dirty="0">
                <a:solidFill>
                  <a:srgbClr val="000000"/>
                </a:solidFill>
              </a:rPr>
            </a:br>
            <a:br>
              <a:rPr lang="en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78550"/>
            <a:ext cx="4200230" cy="70915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Problem Statement</a:t>
            </a:r>
            <a:endParaRPr sz="3000" dirty="0"/>
          </a:p>
        </p:txBody>
      </p:sp>
      <p:sp>
        <p:nvSpPr>
          <p:cNvPr id="96" name="Shape 96"/>
          <p:cNvSpPr txBox="1"/>
          <p:nvPr/>
        </p:nvSpPr>
        <p:spPr>
          <a:xfrm>
            <a:off x="240350" y="4806900"/>
            <a:ext cx="8343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https://georgemdallas.wordpress.com/2013/10/30/principal-component-analysis-4-dummies-eigenvectors-eigenvalues-and-dimension-reduction/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5" y="2512525"/>
            <a:ext cx="8875440" cy="22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6096AD-8E29-4DCE-876C-F1CB718CA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6150" y="968275"/>
            <a:ext cx="8968500" cy="18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want to find the Principal Components, or axes of maximal variance, to construct a lower dimensional space to project our image data onto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This lower dimensional space will allow the SVM to perform its calculations much faster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But what exactly are we finding the Principal Components of? </a:t>
            </a:r>
            <a:r>
              <a:rPr lang="en" sz="1600" b="1">
                <a:solidFill>
                  <a:srgbClr val="3C78D8"/>
                </a:solidFill>
              </a:rPr>
              <a:t>Covariance Matrix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rgbClr val="000000"/>
                </a:solidFill>
              </a:rPr>
            </a:b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178550"/>
            <a:ext cx="8709458" cy="74757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Application of Principal Component Analysis</a:t>
            </a:r>
            <a:endParaRPr sz="3400" dirty="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375" y="3085328"/>
            <a:ext cx="1441558" cy="118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268" y="3318772"/>
            <a:ext cx="7620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71678" y="4717627"/>
            <a:ext cx="7952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https://onionesquereality.wordpress.com/2009/02/11/face-recognition-using-eigenfaces-and-distance-classifiers-a-tutorial/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7" name="Shape 107"/>
          <p:cNvSpPr txBox="1"/>
          <p:nvPr/>
        </p:nvSpPr>
        <p:spPr>
          <a:xfrm>
            <a:off x="151077" y="2731597"/>
            <a:ext cx="3303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1. </a:t>
            </a:r>
            <a:r>
              <a:rPr lang="en" sz="1100">
                <a:solidFill>
                  <a:schemeClr val="dk1"/>
                </a:solidFill>
              </a:rPr>
              <a:t>Convert each image to a vector of pixel values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1070" y="3534605"/>
            <a:ext cx="472206" cy="239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598400" y="2730000"/>
            <a:ext cx="3073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2.</a:t>
            </a:r>
            <a:r>
              <a:rPr lang="en" sz="1100">
                <a:solidFill>
                  <a:schemeClr val="dk1"/>
                </a:solidFill>
              </a:rPr>
              <a:t> Find the “average” face vector ψ. Subtract the mean face from each face vector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5262" y="3515882"/>
            <a:ext cx="461682" cy="277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45" y="3181447"/>
            <a:ext cx="1878550" cy="9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354992" y="2730000"/>
            <a:ext cx="3073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3.</a:t>
            </a:r>
            <a:r>
              <a:rPr lang="en" sz="1100">
                <a:solidFill>
                  <a:schemeClr val="dk1"/>
                </a:solidFill>
              </a:rPr>
              <a:t> Find the Covariance Matrix C.         Compute eigenvectors of C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2271" y="4217371"/>
            <a:ext cx="1747146" cy="2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71000" y="3793247"/>
            <a:ext cx="1035843" cy="4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87700" y="3181446"/>
            <a:ext cx="1974262" cy="3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69163" y="3460811"/>
            <a:ext cx="2011313" cy="10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56AA1-460E-444C-814B-05FC2016DB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05096"/>
            <a:ext cx="8520600" cy="3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Based on user input, we select the x largest eigenvectors of the Covariance Matrix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endParaRPr lang="en"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We then project our image data in mn-dimensional space onto the smaller x-dimensional space constructed using the eigenvectors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endParaRPr lang="en" sz="1600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Each image projection is a linear combination of the eigenvectors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endParaRPr lang="en"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Since we are projecting the image data onto eigenvectors, we will still retain the “facial features” that are most distinguishable relative to the “average” face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The most distinguishable facial features may not necessarily be recognizable by humans (i.e., nose or eye)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endParaRPr lang="en" sz="1600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SVM can now be implemented at a much lower computational cost</a:t>
            </a:r>
            <a:br>
              <a:rPr lang="en" sz="1600" dirty="0">
                <a:solidFill>
                  <a:srgbClr val="000000"/>
                </a:solidFill>
              </a:rPr>
            </a:br>
            <a:br>
              <a:rPr lang="en" sz="1600" dirty="0">
                <a:solidFill>
                  <a:srgbClr val="000000"/>
                </a:solidFill>
              </a:rPr>
            </a:br>
            <a:br>
              <a:rPr lang="en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600" dirty="0">
                <a:solidFill>
                  <a:srgbClr val="000000"/>
                </a:solidFill>
              </a:rPr>
            </a:br>
            <a:br>
              <a:rPr lang="en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78550"/>
            <a:ext cx="4447185" cy="7491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Putting it all together</a:t>
            </a:r>
            <a:endParaRPr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F010D-2F1F-4FE5-AF10-5612C4A78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98</TotalTime>
  <Words>1064</Words>
  <Application>Microsoft Macintosh PowerPoint</Application>
  <PresentationFormat>On-screen Show (16:9)</PresentationFormat>
  <Paragraphs>162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Facial Recognition Linear Algebra Final Project</vt:lpstr>
      <vt:lpstr>Introduction - Facial Recognition</vt:lpstr>
      <vt:lpstr>Here’s how - the complete code in python</vt:lpstr>
      <vt:lpstr>Python code - page 2</vt:lpstr>
      <vt:lpstr>Python Code Final Output</vt:lpstr>
      <vt:lpstr>What is one possible implementation of Facial Recognition?</vt:lpstr>
      <vt:lpstr>Problem Statement</vt:lpstr>
      <vt:lpstr>Application of Principal Component Analysis</vt:lpstr>
      <vt:lpstr>Putting it all together</vt:lpstr>
      <vt:lpstr>Labelled Faces in the Wild</vt:lpstr>
      <vt:lpstr>Construction And Data Preparation </vt:lpstr>
      <vt:lpstr>Images</vt:lpstr>
      <vt:lpstr>Composition Details</vt:lpstr>
      <vt:lpstr>Training &amp; Test Set</vt:lpstr>
      <vt:lpstr>PCA Components</vt:lpstr>
      <vt:lpstr>PCA Components</vt:lpstr>
      <vt:lpstr>Classification (SVM)</vt:lpstr>
      <vt:lpstr>Results</vt:lpstr>
      <vt:lpstr>Future Improvements - Traditional Techniques for Face-Recognition </vt:lpstr>
      <vt:lpstr>Future Improvements - How to Improve Technique Alternatives for Face-Recognition </vt:lpstr>
      <vt:lpstr>Meet 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- Facial Recognition</dc:title>
  <dc:creator>hjlee</dc:creator>
  <cp:lastModifiedBy>Anupriya Thirumurthy</cp:lastModifiedBy>
  <cp:revision>38</cp:revision>
  <dcterms:modified xsi:type="dcterms:W3CDTF">2019-08-21T04:32:39Z</dcterms:modified>
</cp:coreProperties>
</file>