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6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284" r:id="rId30"/>
    <p:sldId id="285" r:id="rId31"/>
    <p:sldId id="286" r:id="rId32"/>
    <p:sldId id="287" r:id="rId33"/>
    <p:sldId id="288" r:id="rId34"/>
    <p:sldId id="289" r:id="rId35"/>
    <p:sldId id="29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30" r:id="rId50"/>
    <p:sldId id="331" r:id="rId51"/>
    <p:sldId id="332" r:id="rId52"/>
    <p:sldId id="335" r:id="rId53"/>
    <p:sldId id="336" r:id="rId54"/>
    <p:sldId id="337" r:id="rId55"/>
    <p:sldId id="338" r:id="rId56"/>
    <p:sldId id="339" r:id="rId57"/>
    <p:sldId id="340" r:id="rId58"/>
    <p:sldId id="341" r:id="rId59"/>
    <p:sldId id="342" r:id="rId60"/>
    <p:sldId id="351" r:id="rId61"/>
    <p:sldId id="352" r:id="rId62"/>
    <p:sldId id="353" r:id="rId63"/>
  </p:sldIdLst>
  <p:sldSz cx="9144000" cy="5143500" type="screen16x9"/>
  <p:notesSz cx="6858000" cy="9144000"/>
  <p:embeddedFontLst>
    <p:embeddedFont>
      <p:font typeface="Calibri" panose="020F0502020204030204" pitchFamily="34" charset="0"/>
      <p:regular r:id="rId65"/>
      <p:bold r:id="rId66"/>
      <p:italic r:id="rId67"/>
      <p:boldItalic r:id="rId68"/>
    </p:embeddedFont>
    <p:embeddedFont>
      <p:font typeface="Nunito Black" pitchFamily="2" charset="77"/>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nab Bos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9B928B-5483-41CD-8F53-CF3BD4272592}">
  <a:tblStyle styleId="{659B928B-5483-41CD-8F53-CF3BD42725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63F341A-1FBA-45AD-B410-4F6FF381288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1C4FB0-FE9D-44C3-B041-B2D14923C5BE}" styleName="Table_2">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varScale="1">
        <p:scale>
          <a:sx n="146" d="100"/>
          <a:sy n="146" d="100"/>
        </p:scale>
        <p:origin x="6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100"/>
              <a:buNone/>
            </a:pPr>
            <a:endParaRPr sz="1200" b="0" i="0" u="none" strike="noStrike" cap="none">
              <a:solidFill>
                <a:schemeClr val="dk1"/>
              </a:solidFill>
              <a:latin typeface="Calibri"/>
              <a:ea typeface="Calibri"/>
              <a:cs typeface="Calibri"/>
              <a:sym typeface="Calibri"/>
            </a:endParaRPr>
          </a:p>
        </p:txBody>
      </p:sp>
      <p:sp>
        <p:nvSpPr>
          <p:cNvPr id="52" name="Google Shape;52;p1:notes"/>
          <p:cNvSpPr txBox="1">
            <a:spLocks noGrp="1"/>
          </p:cNvSpPr>
          <p:nvPr>
            <p:ph type="hdr" idx="3"/>
          </p:nvPr>
        </p:nvSpPr>
        <p:spPr>
          <a:xfrm>
            <a:off x="0" y="0"/>
            <a:ext cx="2971800" cy="458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3" name="Google Shape;53;p1: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5/16/17</a:t>
            </a:r>
            <a:endParaRPr sz="1200" b="0" i="0" u="none" strike="noStrike" cap="none">
              <a:solidFill>
                <a:schemeClr val="dk1"/>
              </a:solidFill>
              <a:latin typeface="Calibri"/>
              <a:ea typeface="Calibri"/>
              <a:cs typeface="Calibri"/>
              <a:sym typeface="Calibri"/>
            </a:endParaRPr>
          </a:p>
        </p:txBody>
      </p:sp>
      <p:sp>
        <p:nvSpPr>
          <p:cNvPr id="54" name="Google Shape;54;p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5" name="Google Shape;55;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871bc30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871bc30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b60d5a67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b60d5a67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b60d5a675_4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b60d5a675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b60d5a675_4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b60d5a675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790ef0dc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790ef0dc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a5ee8f78c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a5ee8f78c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5790ef0dc1_4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5790ef0dc1_4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eccbe31c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eccbe31c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299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4ed669b67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4ed669b67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82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ccbe31c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ccbe31c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9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790ef0d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790ef0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eccbe31c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eccbe31c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966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eccbe31c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eccbe31c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 out the min max month, year (confirm that we accumulated on a monthly basis?)</a:t>
            </a:r>
            <a:endParaRPr/>
          </a:p>
        </p:txBody>
      </p:sp>
    </p:spTree>
    <p:extLst>
      <p:ext uri="{BB962C8B-B14F-4D97-AF65-F5344CB8AC3E}">
        <p14:creationId xmlns:p14="http://schemas.microsoft.com/office/powerpoint/2010/main" val="2345885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4eccbe31c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4eccbe31c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1863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4eccbe31c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4eccbe31c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485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eccbe31c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eccbe31c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Keep everything in month . call out when did the min max happened (month, year)</a:t>
            </a:r>
            <a:endParaRPr/>
          </a:p>
        </p:txBody>
      </p:sp>
    </p:spTree>
    <p:extLst>
      <p:ext uri="{BB962C8B-B14F-4D97-AF65-F5344CB8AC3E}">
        <p14:creationId xmlns:p14="http://schemas.microsoft.com/office/powerpoint/2010/main" val="3278235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4ed669b67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4ed669b67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081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ed669b67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ed669b67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282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ed669b67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ed669b67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091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ed669b67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4ed669b67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845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ed669b677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ed669b6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00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b153c0578_1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317500" algn="l" rtl="0">
              <a:lnSpc>
                <a:spcPct val="90000"/>
              </a:lnSpc>
              <a:spcBef>
                <a:spcPts val="1000"/>
              </a:spcBef>
              <a:spcAft>
                <a:spcPts val="0"/>
              </a:spcAft>
              <a:buClr>
                <a:schemeClr val="dk1"/>
              </a:buClr>
              <a:buSzPts val="1400"/>
              <a:buAutoNum type="arabicPeriod"/>
            </a:pPr>
            <a:r>
              <a:rPr lang="en" sz="1400">
                <a:solidFill>
                  <a:schemeClr val="dk1"/>
                </a:solidFill>
              </a:rPr>
              <a:t>Scholle IPN is a manufacturing company that has pioneered the production of Bag-in-Box packaging solutions</a:t>
            </a:r>
            <a:endParaRPr sz="1400">
              <a:solidFill>
                <a:schemeClr val="dk1"/>
              </a:solidFill>
            </a:endParaRPr>
          </a:p>
          <a:p>
            <a:pPr marL="457200" lvl="0" indent="-317500" algn="l" rtl="0">
              <a:lnSpc>
                <a:spcPct val="90000"/>
              </a:lnSpc>
              <a:spcBef>
                <a:spcPts val="0"/>
              </a:spcBef>
              <a:spcAft>
                <a:spcPts val="0"/>
              </a:spcAft>
              <a:buClr>
                <a:schemeClr val="dk1"/>
              </a:buClr>
              <a:buSzPts val="1400"/>
              <a:buAutoNum type="arabicPeriod"/>
            </a:pPr>
            <a:r>
              <a:rPr lang="en" sz="1400">
                <a:solidFill>
                  <a:schemeClr val="dk1"/>
                </a:solidFill>
              </a:rPr>
              <a:t>Tomato bags represent one of the company’s top manufactured items, with the company maintaining ~90% market share</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Top 10 customers comprise majority of tomato bag sales</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Wide range of products, customized film</a:t>
            </a:r>
            <a:endParaRPr sz="1400">
              <a:solidFill>
                <a:schemeClr val="dk1"/>
              </a:solidFill>
            </a:endParaRPr>
          </a:p>
          <a:p>
            <a:pPr marL="457200" lvl="0" indent="-317500" algn="l" rtl="0">
              <a:lnSpc>
                <a:spcPct val="90000"/>
              </a:lnSpc>
              <a:spcBef>
                <a:spcPts val="0"/>
              </a:spcBef>
              <a:spcAft>
                <a:spcPts val="0"/>
              </a:spcAft>
              <a:buClr>
                <a:schemeClr val="dk1"/>
              </a:buClr>
              <a:buSzPts val="1400"/>
              <a:buAutoNum type="arabicPeriod"/>
            </a:pPr>
            <a:r>
              <a:rPr lang="en" sz="1400">
                <a:solidFill>
                  <a:schemeClr val="dk1"/>
                </a:solidFill>
              </a:rPr>
              <a:t>The company has observed not only seasonality within tomato bag sales, but also variability across years and products</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Each harvest season, Scholle sells between 1.7-2.1MM total tomato bags</a:t>
            </a:r>
            <a:endParaRPr sz="1400">
              <a:solidFill>
                <a:schemeClr val="dk1"/>
              </a:solidFill>
            </a:endParaRPr>
          </a:p>
          <a:p>
            <a:pPr marL="457200" lvl="0" indent="-317500" algn="l" rtl="0">
              <a:lnSpc>
                <a:spcPct val="90000"/>
              </a:lnSpc>
              <a:spcBef>
                <a:spcPts val="0"/>
              </a:spcBef>
              <a:spcAft>
                <a:spcPts val="0"/>
              </a:spcAft>
              <a:buClr>
                <a:schemeClr val="dk1"/>
              </a:buClr>
              <a:buSzPts val="1400"/>
              <a:buAutoNum type="arabicPeriod"/>
            </a:pPr>
            <a:r>
              <a:rPr lang="en" sz="1400">
                <a:solidFill>
                  <a:schemeClr val="dk1"/>
                </a:solidFill>
              </a:rPr>
              <a:t>Volatility in bag sales makes planning difficult, resulting in:</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Lost revenue from product shortages</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Excess inventory costs from an oversupply of product and materials</a:t>
            </a:r>
            <a:endParaRPr sz="1400">
              <a:solidFill>
                <a:schemeClr val="dk1"/>
              </a:solidFill>
            </a:endParaRPr>
          </a:p>
          <a:p>
            <a:pPr marL="457200" lvl="0" indent="-317500" algn="l" rtl="0">
              <a:lnSpc>
                <a:spcPct val="90000"/>
              </a:lnSpc>
              <a:spcBef>
                <a:spcPts val="0"/>
              </a:spcBef>
              <a:spcAft>
                <a:spcPts val="0"/>
              </a:spcAft>
              <a:buClr>
                <a:schemeClr val="dk1"/>
              </a:buClr>
              <a:buSzPts val="1400"/>
              <a:buAutoNum type="arabicPeriod"/>
            </a:pPr>
            <a:r>
              <a:rPr lang="en" sz="1400">
                <a:solidFill>
                  <a:schemeClr val="dk1"/>
                </a:solidFill>
              </a:rPr>
              <a:t>The company’s current forecasting methodology combines historical sales (naive sARIMA model) with adjustments made based on sales team input</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Scholle forecasts up to 18 months ahead in order to plan for production</a:t>
            </a:r>
            <a:endParaRPr/>
          </a:p>
        </p:txBody>
      </p:sp>
      <p:sp>
        <p:nvSpPr>
          <p:cNvPr id="89" name="Google Shape;89;g5b153c057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4ed669b677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4ed669b67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926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4ed669b677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4ed669b67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75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ed669b677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ed669b677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993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ed669b677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4ed669b67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179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ed669b677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4ed669b677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35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ed669b677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4ed669b677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702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5a5df59e1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5a5df59e1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b1be6c4e2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5b1be6c4e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5a5df59e1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5a5df59e1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5a5df59e18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5a5df59e1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5b0142e2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5b0142e2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5a5df59e18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5a5df59e1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4ed669b677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4ed669b67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b202eaa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5b202eaa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5b169e1e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5b169e1e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5a7c2c4d8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5a7c2c4d8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5a7c2c4d8c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5a7c2c4d8c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5b169e1e2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5b169e1e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5a7c2c4d8c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5a7c2c4d8c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a7c2c4d8c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a7c2c4d8c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5790ef0dc1_4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5790ef0dc1_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790ef0dc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790ef0dc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5790ef0dc1_4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5790ef0dc1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5871bc30ee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5871bc30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5ad48609c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5ad48609c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590ba1281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590ba1281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5b26e1ba51_5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5b26e1ba51_5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5790ef0dc1_4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5790ef0dc1_4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50c1137db7_1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50c1137db7_1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5871bc30ee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5871bc30e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5790ef0dc1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317500" algn="l" rtl="0">
              <a:lnSpc>
                <a:spcPct val="90000"/>
              </a:lnSpc>
              <a:spcBef>
                <a:spcPts val="1000"/>
              </a:spcBef>
              <a:spcAft>
                <a:spcPts val="0"/>
              </a:spcAft>
              <a:buClr>
                <a:schemeClr val="dk1"/>
              </a:buClr>
              <a:buSzPts val="1400"/>
              <a:buAutoNum type="arabicPeriod"/>
            </a:pPr>
            <a:r>
              <a:rPr lang="en" sz="1400">
                <a:solidFill>
                  <a:schemeClr val="dk1"/>
                </a:solidFill>
              </a:rPr>
              <a:t>Scholle IPN is a manufacturing company that has pioneered the production of Bag-in-Box packaging solutions</a:t>
            </a:r>
            <a:endParaRPr sz="1400">
              <a:solidFill>
                <a:schemeClr val="dk1"/>
              </a:solidFill>
            </a:endParaRPr>
          </a:p>
          <a:p>
            <a:pPr marL="457200" lvl="0" indent="-317500" algn="l" rtl="0">
              <a:lnSpc>
                <a:spcPct val="90000"/>
              </a:lnSpc>
              <a:spcBef>
                <a:spcPts val="0"/>
              </a:spcBef>
              <a:spcAft>
                <a:spcPts val="0"/>
              </a:spcAft>
              <a:buClr>
                <a:schemeClr val="dk1"/>
              </a:buClr>
              <a:buSzPts val="1400"/>
              <a:buAutoNum type="arabicPeriod"/>
            </a:pPr>
            <a:r>
              <a:rPr lang="en" sz="1400">
                <a:solidFill>
                  <a:schemeClr val="dk1"/>
                </a:solidFill>
              </a:rPr>
              <a:t>Tomato bags represent one of the company’s top manufactured items, with the company maintaining ~90% market share</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Top 10 customers comprise majority of tomato bag sales</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Wide range of products, customized film</a:t>
            </a:r>
            <a:endParaRPr sz="1400">
              <a:solidFill>
                <a:schemeClr val="dk1"/>
              </a:solidFill>
            </a:endParaRPr>
          </a:p>
          <a:p>
            <a:pPr marL="457200" lvl="0" indent="-317500" algn="l" rtl="0">
              <a:lnSpc>
                <a:spcPct val="90000"/>
              </a:lnSpc>
              <a:spcBef>
                <a:spcPts val="0"/>
              </a:spcBef>
              <a:spcAft>
                <a:spcPts val="0"/>
              </a:spcAft>
              <a:buClr>
                <a:schemeClr val="dk1"/>
              </a:buClr>
              <a:buSzPts val="1400"/>
              <a:buAutoNum type="arabicPeriod"/>
            </a:pPr>
            <a:r>
              <a:rPr lang="en" sz="1400">
                <a:solidFill>
                  <a:schemeClr val="dk1"/>
                </a:solidFill>
              </a:rPr>
              <a:t>The company has observed not only seasonality within tomato bag sales, but also variability across years and products</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Each harvest season, Scholle sells between 1.7-2.1MM total tomato bags</a:t>
            </a:r>
            <a:endParaRPr sz="1400">
              <a:solidFill>
                <a:schemeClr val="dk1"/>
              </a:solidFill>
            </a:endParaRPr>
          </a:p>
          <a:p>
            <a:pPr marL="457200" lvl="0" indent="-317500" algn="l" rtl="0">
              <a:lnSpc>
                <a:spcPct val="90000"/>
              </a:lnSpc>
              <a:spcBef>
                <a:spcPts val="0"/>
              </a:spcBef>
              <a:spcAft>
                <a:spcPts val="0"/>
              </a:spcAft>
              <a:buClr>
                <a:schemeClr val="dk1"/>
              </a:buClr>
              <a:buSzPts val="1400"/>
              <a:buAutoNum type="arabicPeriod"/>
            </a:pPr>
            <a:r>
              <a:rPr lang="en" sz="1400">
                <a:solidFill>
                  <a:schemeClr val="dk1"/>
                </a:solidFill>
              </a:rPr>
              <a:t>Volatility in bag sales makes planning difficult, resulting in:</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Lost revenue from product shortages</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Excess inventory costs from an oversupply of product and materials</a:t>
            </a:r>
            <a:endParaRPr sz="1400">
              <a:solidFill>
                <a:schemeClr val="dk1"/>
              </a:solidFill>
            </a:endParaRPr>
          </a:p>
          <a:p>
            <a:pPr marL="457200" lvl="0" indent="-317500" algn="l" rtl="0">
              <a:lnSpc>
                <a:spcPct val="90000"/>
              </a:lnSpc>
              <a:spcBef>
                <a:spcPts val="0"/>
              </a:spcBef>
              <a:spcAft>
                <a:spcPts val="0"/>
              </a:spcAft>
              <a:buClr>
                <a:schemeClr val="dk1"/>
              </a:buClr>
              <a:buSzPts val="1400"/>
              <a:buAutoNum type="arabicPeriod"/>
            </a:pPr>
            <a:r>
              <a:rPr lang="en" sz="1400">
                <a:solidFill>
                  <a:schemeClr val="dk1"/>
                </a:solidFill>
              </a:rPr>
              <a:t>The company’s current forecasting methodology combines historical sales (naive sARIMA model) with adjustments made based on sales team input</a:t>
            </a:r>
            <a:endParaRPr sz="1400">
              <a:solidFill>
                <a:schemeClr val="dk1"/>
              </a:solidFill>
            </a:endParaRPr>
          </a:p>
          <a:p>
            <a:pPr marL="914400" lvl="1" indent="-317500" algn="l" rtl="0">
              <a:lnSpc>
                <a:spcPct val="90000"/>
              </a:lnSpc>
              <a:spcBef>
                <a:spcPts val="0"/>
              </a:spcBef>
              <a:spcAft>
                <a:spcPts val="0"/>
              </a:spcAft>
              <a:buClr>
                <a:schemeClr val="dk1"/>
              </a:buClr>
              <a:buSzPts val="1400"/>
              <a:buAutoNum type="alphaLcPeriod"/>
            </a:pPr>
            <a:r>
              <a:rPr lang="en" sz="1400">
                <a:solidFill>
                  <a:schemeClr val="dk1"/>
                </a:solidFill>
              </a:rPr>
              <a:t>Scholle forecasts up to 18 months ahead in order to plan for production</a:t>
            </a:r>
            <a:endParaRPr/>
          </a:p>
        </p:txBody>
      </p:sp>
      <p:sp>
        <p:nvSpPr>
          <p:cNvPr id="1116" name="Google Shape;1116;g5790ef0dc1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5790ef0dc1_4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5790ef0dc1_4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b153c0578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b153c057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5790ef0dc1_4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5790ef0dc1_4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59043fe3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59043fe3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5871bc30ee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5871bc30ee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790ef0dc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790ef0dc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790ef0dc1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790ef0dc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790ef0dc1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790ef0dc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
        <p:cNvGrpSpPr/>
        <p:nvPr/>
      </p:nvGrpSpPr>
      <p:grpSpPr>
        <a:xfrm>
          <a:off x="0" y="0"/>
          <a:ext cx="0" cy="0"/>
          <a:chOff x="0" y="0"/>
          <a:chExt cx="0" cy="0"/>
        </a:xfrm>
      </p:grpSpPr>
      <p:pic>
        <p:nvPicPr>
          <p:cNvPr id="8" name="Google Shape;8;p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9" name="Google Shape;9;p2"/>
          <p:cNvSpPr txBox="1">
            <a:spLocks noGrp="1"/>
          </p:cNvSpPr>
          <p:nvPr>
            <p:ph type="ctrTitle"/>
          </p:nvPr>
        </p:nvSpPr>
        <p:spPr>
          <a:xfrm>
            <a:off x="571500" y="3771900"/>
            <a:ext cx="8001000" cy="615412"/>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571500" y="4462610"/>
            <a:ext cx="8001000" cy="337992"/>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White Background" type="obj">
  <p:cSld name="OBJECT">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571500" y="272653"/>
            <a:ext cx="80010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3"/>
          <p:cNvSpPr txBox="1">
            <a:spLocks noGrp="1"/>
          </p:cNvSpPr>
          <p:nvPr>
            <p:ph type="body" idx="1"/>
          </p:nvPr>
        </p:nvSpPr>
        <p:spPr>
          <a:xfrm>
            <a:off x="571500" y="1369219"/>
            <a:ext cx="8001000" cy="2584216"/>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7" name="Google Shape;17;p3"/>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3"/>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78">
          <p15:clr>
            <a:srgbClr val="FBAE40"/>
          </p15:clr>
        </p15:guide>
        <p15:guide id="2" pos="52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Maroon Background">
  <p:cSld name="Maroon Background">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9144000" cy="5143500"/>
          </a:xfrm>
          <a:prstGeom prst="rect">
            <a:avLst/>
          </a:prstGeom>
          <a:noFill/>
          <a:ln>
            <a:noFill/>
          </a:ln>
        </p:spPr>
      </p:pic>
      <p:sp>
        <p:nvSpPr>
          <p:cNvPr id="21" name="Google Shape;21;p4"/>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txBox="1">
            <a:spLocks noGrp="1"/>
          </p:cNvSpPr>
          <p:nvPr>
            <p:ph type="title"/>
          </p:nvPr>
        </p:nvSpPr>
        <p:spPr>
          <a:xfrm>
            <a:off x="571500" y="272653"/>
            <a:ext cx="80010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lt1"/>
              </a:buClr>
              <a:buSzPts val="3000"/>
              <a:buFont typeface="Arial"/>
              <a:buNone/>
              <a:defRPr sz="3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body" idx="1"/>
          </p:nvPr>
        </p:nvSpPr>
        <p:spPr>
          <a:xfrm>
            <a:off x="571500" y="1369219"/>
            <a:ext cx="8001000" cy="2584216"/>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hoto Sidebar">
  <p:cSld name="Photo Sidebar">
    <p:spTree>
      <p:nvGrpSpPr>
        <p:cNvPr id="1" name="Shape 26"/>
        <p:cNvGrpSpPr/>
        <p:nvPr/>
      </p:nvGrpSpPr>
      <p:grpSpPr>
        <a:xfrm>
          <a:off x="0" y="0"/>
          <a:ext cx="0" cy="0"/>
          <a:chOff x="0" y="0"/>
          <a:chExt cx="0" cy="0"/>
        </a:xfrm>
      </p:grpSpPr>
      <p:sp>
        <p:nvSpPr>
          <p:cNvPr id="27" name="Google Shape;27;p5"/>
          <p:cNvSpPr>
            <a:spLocks noGrp="1"/>
          </p:cNvSpPr>
          <p:nvPr>
            <p:ph type="pic" idx="2"/>
          </p:nvPr>
        </p:nvSpPr>
        <p:spPr>
          <a:xfrm>
            <a:off x="6086475" y="0"/>
            <a:ext cx="3057525" cy="465772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28" name="Google Shape;28;p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71" y="0"/>
            <a:ext cx="9144001" cy="5143501"/>
          </a:xfrm>
          <a:prstGeom prst="rect">
            <a:avLst/>
          </a:prstGeom>
          <a:noFill/>
          <a:ln>
            <a:noFill/>
          </a:ln>
        </p:spPr>
      </p:pic>
      <p:sp>
        <p:nvSpPr>
          <p:cNvPr id="29" name="Google Shape;29;p5"/>
          <p:cNvSpPr txBox="1">
            <a:spLocks noGrp="1"/>
          </p:cNvSpPr>
          <p:nvPr>
            <p:ph type="title"/>
          </p:nvPr>
        </p:nvSpPr>
        <p:spPr>
          <a:xfrm>
            <a:off x="571500" y="272653"/>
            <a:ext cx="497205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lt1"/>
              </a:buClr>
              <a:buSzPts val="3000"/>
              <a:buFont typeface="Arial"/>
              <a:buNone/>
              <a:defRPr sz="3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Google Shape;30;p5"/>
          <p:cNvSpPr txBox="1">
            <a:spLocks noGrp="1"/>
          </p:cNvSpPr>
          <p:nvPr>
            <p:ph type="body" idx="1"/>
          </p:nvPr>
        </p:nvSpPr>
        <p:spPr>
          <a:xfrm>
            <a:off x="571500" y="1369219"/>
            <a:ext cx="4972050" cy="2584216"/>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5"/>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3834">
          <p15:clr>
            <a:srgbClr val="FBAE40"/>
          </p15:clr>
        </p15:guide>
        <p15:guide id="2" orient="horz" pos="29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hoto Header">
  <p:cSld name="Photo Header">
    <p:spTree>
      <p:nvGrpSpPr>
        <p:cNvPr id="1" name="Shape 34"/>
        <p:cNvGrpSpPr/>
        <p:nvPr/>
      </p:nvGrpSpPr>
      <p:grpSpPr>
        <a:xfrm>
          <a:off x="0" y="0"/>
          <a:ext cx="0" cy="0"/>
          <a:chOff x="0" y="0"/>
          <a:chExt cx="0" cy="0"/>
        </a:xfrm>
      </p:grpSpPr>
      <p:pic>
        <p:nvPicPr>
          <p:cNvPr id="35" name="Google Shape;35;p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4167"/>
            <a:ext cx="9151408" cy="5147667"/>
          </a:xfrm>
          <a:prstGeom prst="rect">
            <a:avLst/>
          </a:prstGeom>
          <a:noFill/>
          <a:ln>
            <a:noFill/>
          </a:ln>
        </p:spPr>
      </p:pic>
      <p:sp>
        <p:nvSpPr>
          <p:cNvPr id="36" name="Google Shape;36;p6"/>
          <p:cNvSpPr>
            <a:spLocks noGrp="1"/>
          </p:cNvSpPr>
          <p:nvPr>
            <p:ph type="pic" idx="2"/>
          </p:nvPr>
        </p:nvSpPr>
        <p:spPr>
          <a:xfrm>
            <a:off x="0" y="-3572"/>
            <a:ext cx="9144000" cy="1726467"/>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title"/>
          </p:nvPr>
        </p:nvSpPr>
        <p:spPr>
          <a:xfrm>
            <a:off x="571500" y="1990846"/>
            <a:ext cx="8001000" cy="442637"/>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lt1"/>
              </a:buClr>
              <a:buSzPts val="3000"/>
              <a:buFont typeface="Arial"/>
              <a:buNone/>
              <a:defRPr sz="30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71500" y="2536723"/>
            <a:ext cx="8001000" cy="1416712"/>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23850" algn="l" rtl="0">
              <a:lnSpc>
                <a:spcPct val="90000"/>
              </a:lnSpc>
              <a:spcBef>
                <a:spcPts val="4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6"/>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llage">
  <p:cSld name="Collage">
    <p:spTree>
      <p:nvGrpSpPr>
        <p:cNvPr id="1" name="Shape 42"/>
        <p:cNvGrpSpPr/>
        <p:nvPr/>
      </p:nvGrpSpPr>
      <p:grpSpPr>
        <a:xfrm>
          <a:off x="0" y="0"/>
          <a:ext cx="0" cy="0"/>
          <a:chOff x="0" y="0"/>
          <a:chExt cx="0" cy="0"/>
        </a:xfrm>
      </p:grpSpPr>
      <p:sp>
        <p:nvSpPr>
          <p:cNvPr id="43" name="Google Shape;43;p7"/>
          <p:cNvSpPr>
            <a:spLocks noGrp="1"/>
          </p:cNvSpPr>
          <p:nvPr>
            <p:ph type="pic" idx="2"/>
          </p:nvPr>
        </p:nvSpPr>
        <p:spPr>
          <a:xfrm>
            <a:off x="6086475" y="0"/>
            <a:ext cx="3057525" cy="465772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4" name="Google Shape;44;p7"/>
          <p:cNvSpPr>
            <a:spLocks noGrp="1"/>
          </p:cNvSpPr>
          <p:nvPr>
            <p:ph type="pic" idx="3"/>
          </p:nvPr>
        </p:nvSpPr>
        <p:spPr>
          <a:xfrm>
            <a:off x="3058668" y="0"/>
            <a:ext cx="3027807" cy="465772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5" name="Google Shape;45;p7"/>
          <p:cNvSpPr>
            <a:spLocks noGrp="1"/>
          </p:cNvSpPr>
          <p:nvPr>
            <p:ph type="pic" idx="4"/>
          </p:nvPr>
        </p:nvSpPr>
        <p:spPr>
          <a:xfrm>
            <a:off x="0" y="0"/>
            <a:ext cx="3058668" cy="465772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568263" y="4767263"/>
            <a:ext cx="1117786" cy="27384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sldNum" idx="12"/>
          </p:nvPr>
        </p:nvSpPr>
        <p:spPr>
          <a:xfrm>
            <a:off x="6457950" y="4767263"/>
            <a:ext cx="2114550" cy="273844"/>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7"/>
          <p:cNvSpPr txBox="1">
            <a:spLocks noGrp="1"/>
          </p:cNvSpPr>
          <p:nvPr>
            <p:ph type="ftr" idx="11"/>
          </p:nvPr>
        </p:nvSpPr>
        <p:spPr>
          <a:xfrm>
            <a:off x="3058668" y="4767263"/>
            <a:ext cx="3027807" cy="273844"/>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AEABAB"/>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934">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8"/>
          <p:cNvSpPr txBox="1">
            <a:spLocks noGrp="1"/>
          </p:cNvSpPr>
          <p:nvPr>
            <p:ph type="ctrTitle"/>
          </p:nvPr>
        </p:nvSpPr>
        <p:spPr>
          <a:xfrm>
            <a:off x="571500" y="3771900"/>
            <a:ext cx="8001000" cy="6153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chemeClr val="dk1"/>
              </a:buClr>
              <a:buSzPts val="3600"/>
              <a:buFont typeface="Arial"/>
              <a:buNone/>
            </a:pPr>
            <a:r>
              <a:rPr lang="en" dirty="0"/>
              <a:t>Capstone Project </a:t>
            </a:r>
            <a:endParaRPr sz="3600" b="1" i="0" u="none" strike="noStrike" cap="none" dirty="0">
              <a:solidFill>
                <a:schemeClr val="dk1"/>
              </a:solidFill>
              <a:latin typeface="Arial"/>
              <a:ea typeface="Arial"/>
              <a:cs typeface="Arial"/>
              <a:sym typeface="Arial"/>
            </a:endParaRPr>
          </a:p>
        </p:txBody>
      </p:sp>
      <p:sp>
        <p:nvSpPr>
          <p:cNvPr id="58" name="Google Shape;58;p8"/>
          <p:cNvSpPr txBox="1">
            <a:spLocks noGrp="1"/>
          </p:cNvSpPr>
          <p:nvPr>
            <p:ph type="subTitle" idx="1"/>
          </p:nvPr>
        </p:nvSpPr>
        <p:spPr>
          <a:xfrm>
            <a:off x="571500" y="4462610"/>
            <a:ext cx="8001000" cy="3381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 dirty="0"/>
              <a:t>Scholle IPN - Tomato Bags</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0" y="2"/>
            <a:ext cx="8001000" cy="4374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Model Metrics Calculation</a:t>
            </a:r>
            <a:endParaRPr sz="2400">
              <a:solidFill>
                <a:srgbClr val="FF0000"/>
              </a:solidFill>
            </a:endParaRPr>
          </a:p>
        </p:txBody>
      </p:sp>
      <p:pic>
        <p:nvPicPr>
          <p:cNvPr id="187" name="Google Shape;187;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078601" y="1"/>
            <a:ext cx="1886771" cy="707550"/>
          </a:xfrm>
          <a:prstGeom prst="rect">
            <a:avLst/>
          </a:prstGeom>
          <a:noFill/>
          <a:ln>
            <a:noFill/>
          </a:ln>
        </p:spPr>
      </p:pic>
      <p:pic>
        <p:nvPicPr>
          <p:cNvPr id="188" name="Google Shape;188;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2877723"/>
            <a:ext cx="8742676" cy="875450"/>
          </a:xfrm>
          <a:prstGeom prst="rect">
            <a:avLst/>
          </a:prstGeom>
          <a:noFill/>
          <a:ln>
            <a:noFill/>
          </a:ln>
        </p:spPr>
      </p:pic>
      <p:pic>
        <p:nvPicPr>
          <p:cNvPr id="189" name="Google Shape;189;p19"/>
          <p:cNvPicPr preferRelativeResize="0"/>
          <p:nvPr/>
        </p:nvPicPr>
        <p:blipFill rotWithShape="1">
          <a:blip r:embed="rId5" cstate="email">
            <a:alphaModFix/>
            <a:extLst>
              <a:ext uri="{28A0092B-C50C-407E-A947-70E740481C1C}">
                <a14:useLocalDpi xmlns:a14="http://schemas.microsoft.com/office/drawing/2010/main"/>
              </a:ext>
            </a:extLst>
          </a:blip>
          <a:srcRect t="2126" b="3346"/>
          <a:stretch/>
        </p:blipFill>
        <p:spPr>
          <a:xfrm>
            <a:off x="152400" y="662950"/>
            <a:ext cx="8818876" cy="2212638"/>
          </a:xfrm>
          <a:prstGeom prst="rect">
            <a:avLst/>
          </a:prstGeom>
          <a:noFill/>
          <a:ln>
            <a:noFill/>
          </a:ln>
        </p:spPr>
      </p:pic>
      <p:cxnSp>
        <p:nvCxnSpPr>
          <p:cNvPr id="190" name="Google Shape;190;p19"/>
          <p:cNvCxnSpPr/>
          <p:nvPr/>
        </p:nvCxnSpPr>
        <p:spPr>
          <a:xfrm>
            <a:off x="2014975" y="3711800"/>
            <a:ext cx="2850300" cy="43740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p19"/>
          <p:cNvCxnSpPr/>
          <p:nvPr/>
        </p:nvCxnSpPr>
        <p:spPr>
          <a:xfrm flipH="1">
            <a:off x="4997675" y="3698550"/>
            <a:ext cx="2677800" cy="450600"/>
          </a:xfrm>
          <a:prstGeom prst="straightConnector1">
            <a:avLst/>
          </a:prstGeom>
          <a:noFill/>
          <a:ln w="9525" cap="flat" cmpd="sng">
            <a:solidFill>
              <a:schemeClr val="dk2"/>
            </a:solidFill>
            <a:prstDash val="solid"/>
            <a:round/>
            <a:headEnd type="none" w="med" len="med"/>
            <a:tailEnd type="triangle" w="med" len="med"/>
          </a:ln>
        </p:spPr>
      </p:cxnSp>
      <p:sp>
        <p:nvSpPr>
          <p:cNvPr id="192" name="Google Shape;192;p19"/>
          <p:cNvSpPr txBox="1"/>
          <p:nvPr/>
        </p:nvSpPr>
        <p:spPr>
          <a:xfrm>
            <a:off x="2180636" y="4036625"/>
            <a:ext cx="5475000" cy="51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Accuracy Metrics Computed on Harvest Month Forecasts</a:t>
            </a:r>
            <a:endParaRPr/>
          </a:p>
          <a:p>
            <a:pPr marL="0" lvl="0" indent="0" algn="ctr" rtl="0">
              <a:spcBef>
                <a:spcPts val="0"/>
              </a:spcBef>
              <a:spcAft>
                <a:spcPts val="0"/>
              </a:spcAft>
              <a:buNone/>
            </a:pPr>
            <a:r>
              <a:rPr lang="en"/>
              <a:t>sMAPE, RMSE, Accuracy, Bias</a:t>
            </a:r>
            <a:endParaRPr/>
          </a:p>
        </p:txBody>
      </p:sp>
      <p:sp>
        <p:nvSpPr>
          <p:cNvPr id="193" name="Google Shape;193;p19"/>
          <p:cNvSpPr txBox="1"/>
          <p:nvPr/>
        </p:nvSpPr>
        <p:spPr>
          <a:xfrm>
            <a:off x="96125" y="401025"/>
            <a:ext cx="4236600" cy="1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Rolling Origin Cross Validation Illustration</a:t>
            </a:r>
            <a:endParaRPr/>
          </a:p>
        </p:txBody>
      </p:sp>
      <p:sp>
        <p:nvSpPr>
          <p:cNvPr id="194" name="Google Shape;194;p19"/>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95" name="Google Shape;195;p19"/>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96" name="Google Shape;196;p19"/>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97" name="Google Shape;197;p19"/>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98" name="Google Shape;198;p19"/>
          <p:cNvSpPr/>
          <p:nvPr/>
        </p:nvSpPr>
        <p:spPr>
          <a:xfrm>
            <a:off x="1618375" y="4711525"/>
            <a:ext cx="1013100" cy="336900"/>
          </a:xfrm>
          <a:prstGeom prst="homePlate">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99" name="Google Shape;199;p19"/>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Scholle - Exploratory Data Analysis</a:t>
            </a:r>
            <a:endParaRPr/>
          </a:p>
        </p:txBody>
      </p:sp>
      <p:sp>
        <p:nvSpPr>
          <p:cNvPr id="205" name="Google Shape;205;p20"/>
          <p:cNvSpPr txBox="1">
            <a:spLocks noGrp="1"/>
          </p:cNvSpPr>
          <p:nvPr>
            <p:ph type="body" idx="1"/>
          </p:nvPr>
        </p:nvSpPr>
        <p:spPr>
          <a:xfrm>
            <a:off x="571500" y="2536723"/>
            <a:ext cx="8001000" cy="1416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body" idx="1"/>
          </p:nvPr>
        </p:nvSpPr>
        <p:spPr>
          <a:xfrm>
            <a:off x="342900" y="810100"/>
            <a:ext cx="3321900" cy="2838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400" b="1"/>
              <a:t>Insights:</a:t>
            </a:r>
            <a:endParaRPr sz="1400" b="1"/>
          </a:p>
          <a:p>
            <a:pPr marL="457200" lvl="0" indent="-317500" algn="l" rtl="0">
              <a:spcBef>
                <a:spcPts val="800"/>
              </a:spcBef>
              <a:spcAft>
                <a:spcPts val="0"/>
              </a:spcAft>
              <a:buSzPts val="1400"/>
              <a:buChar char="•"/>
            </a:pPr>
            <a:r>
              <a:rPr lang="en" sz="1400"/>
              <a:t>Overall, bag demand is driven by California where much of the tomato harvest comes from.</a:t>
            </a:r>
            <a:endParaRPr sz="1400"/>
          </a:p>
          <a:p>
            <a:pPr marL="457200" lvl="0" indent="-317500" algn="l" rtl="0">
              <a:spcBef>
                <a:spcPts val="1000"/>
              </a:spcBef>
              <a:spcAft>
                <a:spcPts val="1000"/>
              </a:spcAft>
              <a:buSzPts val="1400"/>
              <a:buChar char="•"/>
            </a:pPr>
            <a:r>
              <a:rPr lang="en" sz="1400"/>
              <a:t>Other states with notable quantities are Arizona, Florida, Iowa, Kansas, Nebraska, Ohio, Tennessee, and Texas.</a:t>
            </a:r>
            <a:endParaRPr sz="1400"/>
          </a:p>
        </p:txBody>
      </p:sp>
      <p:sp>
        <p:nvSpPr>
          <p:cNvPr id="211" name="Google Shape;211;p21"/>
          <p:cNvSpPr txBox="1">
            <a:spLocks noGrp="1"/>
          </p:cNvSpPr>
          <p:nvPr>
            <p:ph type="title"/>
          </p:nvPr>
        </p:nvSpPr>
        <p:spPr>
          <a:xfrm>
            <a:off x="16575"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Data by Ship-To State and Date</a:t>
            </a:r>
            <a:endParaRPr sz="2400"/>
          </a:p>
        </p:txBody>
      </p:sp>
      <p:pic>
        <p:nvPicPr>
          <p:cNvPr id="212" name="Google Shape;212;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62875" y="630250"/>
            <a:ext cx="4945250" cy="3419075"/>
          </a:xfrm>
          <a:prstGeom prst="rect">
            <a:avLst/>
          </a:prstGeom>
          <a:noFill/>
          <a:ln>
            <a:noFill/>
          </a:ln>
        </p:spPr>
      </p:pic>
      <p:sp>
        <p:nvSpPr>
          <p:cNvPr id="213" name="Google Shape;213;p21"/>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214" name="Google Shape;214;p21"/>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215" name="Google Shape;215;p21"/>
          <p:cNvSpPr/>
          <p:nvPr/>
        </p:nvSpPr>
        <p:spPr>
          <a:xfrm>
            <a:off x="2552416" y="4711525"/>
            <a:ext cx="10131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216" name="Google Shape;216;p21"/>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217" name="Google Shape;217;p21"/>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218" name="Google Shape;218;p21"/>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Seasonality, Autocorrelation, and Annual Variation</a:t>
            </a:r>
            <a:endParaRPr sz="2400"/>
          </a:p>
        </p:txBody>
      </p:sp>
      <p:pic>
        <p:nvPicPr>
          <p:cNvPr id="224" name="Google Shape;224;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775000" y="895800"/>
            <a:ext cx="3538550" cy="2268300"/>
          </a:xfrm>
          <a:prstGeom prst="rect">
            <a:avLst/>
          </a:prstGeom>
          <a:noFill/>
          <a:ln>
            <a:noFill/>
          </a:ln>
        </p:spPr>
      </p:pic>
      <p:pic>
        <p:nvPicPr>
          <p:cNvPr id="225" name="Google Shape;225;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1675" y="809650"/>
            <a:ext cx="3709782" cy="2354450"/>
          </a:xfrm>
          <a:prstGeom prst="rect">
            <a:avLst/>
          </a:prstGeom>
          <a:noFill/>
          <a:ln>
            <a:noFill/>
          </a:ln>
        </p:spPr>
      </p:pic>
      <p:sp>
        <p:nvSpPr>
          <p:cNvPr id="226" name="Google Shape;226;p22"/>
          <p:cNvSpPr txBox="1"/>
          <p:nvPr/>
        </p:nvSpPr>
        <p:spPr>
          <a:xfrm>
            <a:off x="1441125" y="3221275"/>
            <a:ext cx="2356800" cy="7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Monthly demand is fairly consistent year over year.</a:t>
            </a:r>
            <a:endParaRPr/>
          </a:p>
        </p:txBody>
      </p:sp>
      <p:sp>
        <p:nvSpPr>
          <p:cNvPr id="227" name="Google Shape;227;p22"/>
          <p:cNvSpPr txBox="1"/>
          <p:nvPr/>
        </p:nvSpPr>
        <p:spPr>
          <a:xfrm>
            <a:off x="4894450" y="3221275"/>
            <a:ext cx="3419100" cy="7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time series is highly autocorrelated one year back (e.g. demand October of 2018 is very similar to October 2017)</a:t>
            </a:r>
            <a:endParaRPr/>
          </a:p>
        </p:txBody>
      </p:sp>
      <p:sp>
        <p:nvSpPr>
          <p:cNvPr id="228" name="Google Shape;228;p22"/>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229" name="Google Shape;229;p22"/>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230" name="Google Shape;230;p22"/>
          <p:cNvSpPr/>
          <p:nvPr/>
        </p:nvSpPr>
        <p:spPr>
          <a:xfrm>
            <a:off x="2552416" y="4711525"/>
            <a:ext cx="10131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231" name="Google Shape;231;p22"/>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232" name="Google Shape;232;p22"/>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233" name="Google Shape;233;p22"/>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3"/>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Scholle Baseline Model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4"/>
          <p:cNvSpPr txBox="1">
            <a:spLocks noGrp="1"/>
          </p:cNvSpPr>
          <p:nvPr>
            <p:ph type="title"/>
          </p:nvPr>
        </p:nvSpPr>
        <p:spPr>
          <a:xfrm>
            <a:off x="0" y="0"/>
            <a:ext cx="9144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Tomato Baseline Model Summary - ARIMA(0,0,2)(0,1,1)[12]</a:t>
            </a:r>
            <a:endParaRPr sz="2400"/>
          </a:p>
        </p:txBody>
      </p:sp>
      <p:sp>
        <p:nvSpPr>
          <p:cNvPr id="244" name="Google Shape;244;p24"/>
          <p:cNvSpPr txBox="1">
            <a:spLocks noGrp="1"/>
          </p:cNvSpPr>
          <p:nvPr>
            <p:ph type="body" idx="1"/>
          </p:nvPr>
        </p:nvSpPr>
        <p:spPr>
          <a:xfrm>
            <a:off x="186425" y="892750"/>
            <a:ext cx="8781300" cy="29679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a:t>Model Summary:</a:t>
            </a:r>
            <a:endParaRPr sz="1400" b="1"/>
          </a:p>
          <a:p>
            <a:pPr marL="457200" lvl="0" indent="-317500" algn="l" rtl="0">
              <a:lnSpc>
                <a:spcPct val="115000"/>
              </a:lnSpc>
              <a:spcBef>
                <a:spcPts val="0"/>
              </a:spcBef>
              <a:spcAft>
                <a:spcPts val="0"/>
              </a:spcAft>
              <a:buSzPts val="1400"/>
              <a:buAutoNum type="arabicPeriod"/>
            </a:pPr>
            <a:r>
              <a:rPr lang="en" sz="1400"/>
              <a:t>Traditional univariate time-series model</a:t>
            </a:r>
            <a:endParaRPr sz="1400"/>
          </a:p>
          <a:p>
            <a:pPr marL="457200" lvl="0" indent="-317500" algn="l" rtl="0">
              <a:lnSpc>
                <a:spcPct val="115000"/>
              </a:lnSpc>
              <a:spcBef>
                <a:spcPts val="0"/>
              </a:spcBef>
              <a:spcAft>
                <a:spcPts val="0"/>
              </a:spcAft>
              <a:buSzPts val="1400"/>
              <a:buAutoNum type="arabicPeriod"/>
            </a:pPr>
            <a:r>
              <a:rPr lang="en" sz="1400"/>
              <a:t>Considerations: </a:t>
            </a:r>
            <a:endParaRPr sz="1400"/>
          </a:p>
          <a:p>
            <a:pPr marL="914400" lvl="1" indent="-317500" algn="l" rtl="0">
              <a:lnSpc>
                <a:spcPct val="115000"/>
              </a:lnSpc>
              <a:spcBef>
                <a:spcPts val="0"/>
              </a:spcBef>
              <a:spcAft>
                <a:spcPts val="0"/>
              </a:spcAft>
              <a:buSzPts val="1400"/>
              <a:buAutoNum type="alphaLcPeriod"/>
            </a:pPr>
            <a:r>
              <a:rPr lang="en" sz="1400"/>
              <a:t>High data costs for seasonal models</a:t>
            </a:r>
            <a:endParaRPr sz="1400"/>
          </a:p>
          <a:p>
            <a:pPr marL="914400" lvl="1" indent="-317500" algn="l" rtl="0">
              <a:lnSpc>
                <a:spcPct val="115000"/>
              </a:lnSpc>
              <a:spcBef>
                <a:spcPts val="0"/>
              </a:spcBef>
              <a:spcAft>
                <a:spcPts val="0"/>
              </a:spcAft>
              <a:buSzPts val="1400"/>
              <a:buAutoNum type="alphaLcPeriod"/>
            </a:pPr>
            <a:r>
              <a:rPr lang="en" sz="1400"/>
              <a:t>As new data becomes available, diagnostic checking should </a:t>
            </a:r>
            <a:endParaRPr sz="1400"/>
          </a:p>
          <a:p>
            <a:pPr marL="914400" lvl="0" indent="0" algn="l" rtl="0">
              <a:lnSpc>
                <a:spcPct val="115000"/>
              </a:lnSpc>
              <a:spcBef>
                <a:spcPts val="0"/>
              </a:spcBef>
              <a:spcAft>
                <a:spcPts val="0"/>
              </a:spcAft>
              <a:buNone/>
            </a:pPr>
            <a:r>
              <a:rPr lang="en" sz="1400"/>
              <a:t>be repeated to ensure structure hasn’t broken down</a:t>
            </a:r>
            <a:endParaRPr sz="1400"/>
          </a:p>
          <a:p>
            <a:pPr marL="0" lvl="0" indent="0" algn="l" rtl="0">
              <a:lnSpc>
                <a:spcPct val="115000"/>
              </a:lnSpc>
              <a:spcBef>
                <a:spcPts val="0"/>
              </a:spcBef>
              <a:spcAft>
                <a:spcPts val="0"/>
              </a:spcAft>
              <a:buClr>
                <a:schemeClr val="dk1"/>
              </a:buClr>
              <a:buSzPts val="1100"/>
              <a:buFont typeface="Arial"/>
              <a:buNone/>
            </a:pPr>
            <a:r>
              <a:rPr lang="en" sz="1400" b="1"/>
              <a:t>Assumptions:</a:t>
            </a:r>
            <a:endParaRPr sz="1400" b="1"/>
          </a:p>
          <a:p>
            <a:pPr marL="457200" lvl="0" indent="-317500" algn="l" rtl="0">
              <a:lnSpc>
                <a:spcPct val="115000"/>
              </a:lnSpc>
              <a:spcBef>
                <a:spcPts val="0"/>
              </a:spcBef>
              <a:spcAft>
                <a:spcPts val="0"/>
              </a:spcAft>
              <a:buSzPts val="1400"/>
              <a:buAutoNum type="arabicPeriod"/>
            </a:pPr>
            <a:r>
              <a:rPr lang="en" sz="1400"/>
              <a:t>2 MA lags</a:t>
            </a:r>
            <a:endParaRPr sz="1400"/>
          </a:p>
          <a:p>
            <a:pPr marL="457200" lvl="0" indent="-317500" algn="l" rtl="0">
              <a:lnSpc>
                <a:spcPct val="115000"/>
              </a:lnSpc>
              <a:spcBef>
                <a:spcPts val="0"/>
              </a:spcBef>
              <a:spcAft>
                <a:spcPts val="0"/>
              </a:spcAft>
              <a:buSzPts val="1400"/>
              <a:buAutoNum type="arabicPeriod"/>
            </a:pPr>
            <a:r>
              <a:rPr lang="en" sz="1400"/>
              <a:t>Seasonal differencing</a:t>
            </a:r>
            <a:endParaRPr sz="1400"/>
          </a:p>
          <a:p>
            <a:pPr marL="0" lvl="0" indent="0" algn="l" rtl="0">
              <a:lnSpc>
                <a:spcPct val="115000"/>
              </a:lnSpc>
              <a:spcBef>
                <a:spcPts val="0"/>
              </a:spcBef>
              <a:spcAft>
                <a:spcPts val="0"/>
              </a:spcAft>
              <a:buClr>
                <a:schemeClr val="dk1"/>
              </a:buClr>
              <a:buSzPts val="1100"/>
              <a:buFont typeface="Arial"/>
              <a:buNone/>
            </a:pPr>
            <a:r>
              <a:rPr lang="en" sz="1400" b="1"/>
              <a:t>Model Results: </a:t>
            </a:r>
            <a:endParaRPr sz="1400" b="1"/>
          </a:p>
          <a:p>
            <a:pPr marL="457200" lvl="0" indent="-317500" algn="l" rtl="0">
              <a:lnSpc>
                <a:spcPct val="115000"/>
              </a:lnSpc>
              <a:spcBef>
                <a:spcPts val="0"/>
              </a:spcBef>
              <a:spcAft>
                <a:spcPts val="0"/>
              </a:spcAft>
              <a:buSzPts val="1400"/>
              <a:buAutoNum type="arabicPeriod"/>
            </a:pPr>
            <a:r>
              <a:rPr lang="en" sz="1400"/>
              <a:t>13.11% SMAPE and 66K RMSE provides baseline for all other multivariate models</a:t>
            </a:r>
            <a:endParaRPr sz="1400"/>
          </a:p>
        </p:txBody>
      </p:sp>
      <p:pic>
        <p:nvPicPr>
          <p:cNvPr id="245" name="Google Shape;245;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82150" y="973450"/>
            <a:ext cx="2664750" cy="1382186"/>
          </a:xfrm>
          <a:prstGeom prst="rect">
            <a:avLst/>
          </a:prstGeom>
          <a:noFill/>
          <a:ln>
            <a:noFill/>
          </a:ln>
        </p:spPr>
      </p:pic>
      <p:pic>
        <p:nvPicPr>
          <p:cNvPr id="246" name="Google Shape;246;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08825" y="2477225"/>
            <a:ext cx="4438076" cy="622494"/>
          </a:xfrm>
          <a:prstGeom prst="rect">
            <a:avLst/>
          </a:prstGeom>
          <a:noFill/>
          <a:ln>
            <a:noFill/>
          </a:ln>
        </p:spPr>
      </p:pic>
      <p:sp>
        <p:nvSpPr>
          <p:cNvPr id="247" name="Google Shape;247;p24"/>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248" name="Google Shape;248;p24"/>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249" name="Google Shape;249;p24"/>
          <p:cNvSpPr/>
          <p:nvPr/>
        </p:nvSpPr>
        <p:spPr>
          <a:xfrm>
            <a:off x="2552416" y="4711525"/>
            <a:ext cx="10131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250" name="Google Shape;250;p24"/>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251" name="Google Shape;251;p24"/>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252" name="Google Shape;252;p24"/>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5"/>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Tomato Baseline Model Forecasts</a:t>
            </a:r>
            <a:endParaRPr sz="2400"/>
          </a:p>
        </p:txBody>
      </p:sp>
      <p:pic>
        <p:nvPicPr>
          <p:cNvPr id="258" name="Google Shape;258;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484100"/>
            <a:ext cx="9144000" cy="3540352"/>
          </a:xfrm>
          <a:prstGeom prst="rect">
            <a:avLst/>
          </a:prstGeom>
          <a:noFill/>
          <a:ln>
            <a:noFill/>
          </a:ln>
        </p:spPr>
      </p:pic>
      <p:sp>
        <p:nvSpPr>
          <p:cNvPr id="259" name="Google Shape;259;p25"/>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260" name="Google Shape;260;p25"/>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261" name="Google Shape;261;p25"/>
          <p:cNvSpPr/>
          <p:nvPr/>
        </p:nvSpPr>
        <p:spPr>
          <a:xfrm>
            <a:off x="2552416" y="4711525"/>
            <a:ext cx="10131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262" name="Google Shape;262;p25"/>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263" name="Google Shape;263;p25"/>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264" name="Google Shape;264;p25"/>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570275" y="69700"/>
            <a:ext cx="7802100" cy="617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Preliminary Analysis - raw files</a:t>
            </a:r>
            <a:endParaRPr/>
          </a:p>
        </p:txBody>
      </p:sp>
      <p:graphicFrame>
        <p:nvGraphicFramePr>
          <p:cNvPr id="154" name="Google Shape;154;p23"/>
          <p:cNvGraphicFramePr/>
          <p:nvPr/>
        </p:nvGraphicFramePr>
        <p:xfrm>
          <a:off x="570263" y="594650"/>
          <a:ext cx="8014225" cy="3404050"/>
        </p:xfrm>
        <a:graphic>
          <a:graphicData uri="http://schemas.openxmlformats.org/drawingml/2006/table">
            <a:tbl>
              <a:tblPr>
                <a:noFill/>
              </a:tblPr>
              <a:tblGrid>
                <a:gridCol w="1888950">
                  <a:extLst>
                    <a:ext uri="{9D8B030D-6E8A-4147-A177-3AD203B41FA5}">
                      <a16:colId xmlns:a16="http://schemas.microsoft.com/office/drawing/2014/main" val="20000"/>
                    </a:ext>
                  </a:extLst>
                </a:gridCol>
                <a:gridCol w="2441550">
                  <a:extLst>
                    <a:ext uri="{9D8B030D-6E8A-4147-A177-3AD203B41FA5}">
                      <a16:colId xmlns:a16="http://schemas.microsoft.com/office/drawing/2014/main" val="20001"/>
                    </a:ext>
                  </a:extLst>
                </a:gridCol>
                <a:gridCol w="1834100">
                  <a:extLst>
                    <a:ext uri="{9D8B030D-6E8A-4147-A177-3AD203B41FA5}">
                      <a16:colId xmlns:a16="http://schemas.microsoft.com/office/drawing/2014/main" val="20002"/>
                    </a:ext>
                  </a:extLst>
                </a:gridCol>
                <a:gridCol w="1849625">
                  <a:extLst>
                    <a:ext uri="{9D8B030D-6E8A-4147-A177-3AD203B41FA5}">
                      <a16:colId xmlns:a16="http://schemas.microsoft.com/office/drawing/2014/main" val="20003"/>
                    </a:ext>
                  </a:extLst>
                </a:gridCol>
              </a:tblGrid>
              <a:tr h="403450">
                <a:tc>
                  <a:txBody>
                    <a:bodyPr/>
                    <a:lstStyle/>
                    <a:p>
                      <a:pPr marL="0" lvl="0" indent="0" algn="l" rtl="0">
                        <a:spcBef>
                          <a:spcPts val="0"/>
                        </a:spcBef>
                        <a:spcAft>
                          <a:spcPts val="0"/>
                        </a:spcAft>
                        <a:buNone/>
                      </a:pPr>
                      <a:r>
                        <a:rPr lang="en"/>
                        <a:t>Column</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a:t>MetaData</a:t>
                      </a:r>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a:t>Issues</a:t>
                      </a:r>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a:t>Solution</a:t>
                      </a:r>
                      <a:endParaRPr/>
                    </a:p>
                  </a:txBody>
                  <a:tcPr marL="91425" marR="91425" marT="91425" marB="91425">
                    <a:lnL w="9525" cap="flat" cmpd="sng">
                      <a:solidFill>
                        <a:srgbClr val="CCCCCC"/>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509775">
                <a:tc>
                  <a:txBody>
                    <a:bodyPr/>
                    <a:lstStyle/>
                    <a:p>
                      <a:pPr marL="0" lvl="0" indent="0" algn="l" rtl="0">
                        <a:spcBef>
                          <a:spcPts val="0"/>
                        </a:spcBef>
                        <a:spcAft>
                          <a:spcPts val="0"/>
                        </a:spcAft>
                        <a:buNone/>
                      </a:pPr>
                      <a:r>
                        <a:rPr lang="en"/>
                        <a:t>Quantity</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Numeric (-60K - 450K)</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Negative &amp; Zero</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Remove bad rows</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extLst>
                  <a:ext uri="{0D108BD9-81ED-4DB2-BD59-A6C34878D82A}">
                    <a16:rowId xmlns:a16="http://schemas.microsoft.com/office/drawing/2014/main" val="10001"/>
                  </a:ext>
                </a:extLst>
              </a:tr>
              <a:tr h="509775">
                <a:tc>
                  <a:txBody>
                    <a:bodyPr/>
                    <a:lstStyle/>
                    <a:p>
                      <a:pPr marL="0" lvl="0" indent="0" algn="l" rtl="0">
                        <a:spcBef>
                          <a:spcPts val="0"/>
                        </a:spcBef>
                        <a:spcAft>
                          <a:spcPts val="0"/>
                        </a:spcAft>
                        <a:buNone/>
                      </a:pPr>
                      <a:r>
                        <a:rPr lang="en"/>
                        <a:t>Fiscal Quarter</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Ordinal (Q12010 - Q42018)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Drop</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extLst>
                  <a:ext uri="{0D108BD9-81ED-4DB2-BD59-A6C34878D82A}">
                    <a16:rowId xmlns:a16="http://schemas.microsoft.com/office/drawing/2014/main" val="10002"/>
                  </a:ext>
                </a:extLst>
              </a:tr>
              <a:tr h="378125">
                <a:tc>
                  <a:txBody>
                    <a:bodyPr/>
                    <a:lstStyle/>
                    <a:p>
                      <a:pPr marL="0" lvl="0" indent="0" algn="l" rtl="0">
                        <a:spcBef>
                          <a:spcPts val="0"/>
                        </a:spcBef>
                        <a:spcAft>
                          <a:spcPts val="0"/>
                        </a:spcAft>
                        <a:buNone/>
                      </a:pPr>
                      <a:r>
                        <a:rPr lang="en"/>
                        <a:t>Company</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Categorical (5 levels)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extLst>
                  <a:ext uri="{0D108BD9-81ED-4DB2-BD59-A6C34878D82A}">
                    <a16:rowId xmlns:a16="http://schemas.microsoft.com/office/drawing/2014/main" val="10003"/>
                  </a:ext>
                </a:extLst>
              </a:tr>
              <a:tr h="378125">
                <a:tc>
                  <a:txBody>
                    <a:bodyPr/>
                    <a:lstStyle/>
                    <a:p>
                      <a:pPr marL="0" lvl="0" indent="0" algn="l" rtl="0">
                        <a:spcBef>
                          <a:spcPts val="0"/>
                        </a:spcBef>
                        <a:spcAft>
                          <a:spcPts val="0"/>
                        </a:spcAft>
                        <a:buNone/>
                      </a:pPr>
                      <a:r>
                        <a:rPr lang="en"/>
                        <a:t>Top Most BP</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Categorical (114 levels)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extLst>
                  <a:ext uri="{0D108BD9-81ED-4DB2-BD59-A6C34878D82A}">
                    <a16:rowId xmlns:a16="http://schemas.microsoft.com/office/drawing/2014/main" val="10004"/>
                  </a:ext>
                </a:extLst>
              </a:tr>
              <a:tr h="378125">
                <a:tc>
                  <a:txBody>
                    <a:bodyPr/>
                    <a:lstStyle/>
                    <a:p>
                      <a:pPr marL="0" lvl="0" indent="0" algn="l" rtl="0">
                        <a:spcBef>
                          <a:spcPts val="0"/>
                        </a:spcBef>
                        <a:spcAft>
                          <a:spcPts val="0"/>
                        </a:spcAft>
                        <a:buNone/>
                      </a:pPr>
                      <a:r>
                        <a:rPr lang="en"/>
                        <a:t>Business Partner</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Categorical (144 levels)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Drop</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extLst>
                  <a:ext uri="{0D108BD9-81ED-4DB2-BD59-A6C34878D82A}">
                    <a16:rowId xmlns:a16="http://schemas.microsoft.com/office/drawing/2014/main" val="10005"/>
                  </a:ext>
                </a:extLst>
              </a:tr>
              <a:tr h="378125">
                <a:tc>
                  <a:txBody>
                    <a:bodyPr/>
                    <a:lstStyle/>
                    <a:p>
                      <a:pPr marL="0" lvl="0" indent="0" algn="l" rtl="0">
                        <a:spcBef>
                          <a:spcPts val="0"/>
                        </a:spcBef>
                        <a:spcAft>
                          <a:spcPts val="0"/>
                        </a:spcAft>
                        <a:buNone/>
                      </a:pPr>
                      <a:r>
                        <a:rPr lang="en"/>
                        <a:t>Item Number</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Categorical (182 levels)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extLst>
                  <a:ext uri="{0D108BD9-81ED-4DB2-BD59-A6C34878D82A}">
                    <a16:rowId xmlns:a16="http://schemas.microsoft.com/office/drawing/2014/main" val="10006"/>
                  </a:ext>
                </a:extLst>
              </a:tr>
              <a:tr h="396200">
                <a:tc>
                  <a:txBody>
                    <a:bodyPr/>
                    <a:lstStyle/>
                    <a:p>
                      <a:pPr marL="0" lvl="0" indent="0" algn="l" rtl="0">
                        <a:spcBef>
                          <a:spcPts val="0"/>
                        </a:spcBef>
                        <a:spcAft>
                          <a:spcPts val="0"/>
                        </a:spcAft>
                        <a:buNone/>
                      </a:pPr>
                      <a:r>
                        <a:rPr lang="en"/>
                        <a:t>Item Description</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Categorical (182 levels)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Drop</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28575" cap="flat" cmpd="sng">
                      <a:solidFill>
                        <a:srgbClr val="000000"/>
                      </a:solidFill>
                      <a:prstDash val="solid"/>
                      <a:round/>
                      <a:headEnd type="none" w="sm" len="sm"/>
                      <a:tailEnd type="none" w="sm" len="sm"/>
                    </a:lnB>
                    <a:solidFill>
                      <a:srgbClr val="FF0000">
                        <a:alpha val="58459"/>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7865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571475" y="79500"/>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Preliminary Analysis - raw files</a:t>
            </a:r>
            <a:endParaRPr/>
          </a:p>
        </p:txBody>
      </p:sp>
      <p:graphicFrame>
        <p:nvGraphicFramePr>
          <p:cNvPr id="160" name="Google Shape;160;p24"/>
          <p:cNvGraphicFramePr/>
          <p:nvPr/>
        </p:nvGraphicFramePr>
        <p:xfrm>
          <a:off x="571500" y="600200"/>
          <a:ext cx="8001000" cy="3472645"/>
        </p:xfrm>
        <a:graphic>
          <a:graphicData uri="http://schemas.openxmlformats.org/drawingml/2006/table">
            <a:tbl>
              <a:tblPr>
                <a:noFill/>
              </a:tblPr>
              <a:tblGrid>
                <a:gridCol w="2196550">
                  <a:extLst>
                    <a:ext uri="{9D8B030D-6E8A-4147-A177-3AD203B41FA5}">
                      <a16:colId xmlns:a16="http://schemas.microsoft.com/office/drawing/2014/main" val="20000"/>
                    </a:ext>
                  </a:extLst>
                </a:gridCol>
                <a:gridCol w="2478150">
                  <a:extLst>
                    <a:ext uri="{9D8B030D-6E8A-4147-A177-3AD203B41FA5}">
                      <a16:colId xmlns:a16="http://schemas.microsoft.com/office/drawing/2014/main" val="20001"/>
                    </a:ext>
                  </a:extLst>
                </a:gridCol>
                <a:gridCol w="1983425">
                  <a:extLst>
                    <a:ext uri="{9D8B030D-6E8A-4147-A177-3AD203B41FA5}">
                      <a16:colId xmlns:a16="http://schemas.microsoft.com/office/drawing/2014/main" val="20002"/>
                    </a:ext>
                  </a:extLst>
                </a:gridCol>
                <a:gridCol w="1342875">
                  <a:extLst>
                    <a:ext uri="{9D8B030D-6E8A-4147-A177-3AD203B41FA5}">
                      <a16:colId xmlns:a16="http://schemas.microsoft.com/office/drawing/2014/main" val="20003"/>
                    </a:ext>
                  </a:extLst>
                </a:gridCol>
              </a:tblGrid>
              <a:tr h="445400">
                <a:tc>
                  <a:txBody>
                    <a:bodyPr/>
                    <a:lstStyle/>
                    <a:p>
                      <a:pPr marL="0" lvl="0" indent="0" algn="l" rtl="0">
                        <a:spcBef>
                          <a:spcPts val="0"/>
                        </a:spcBef>
                        <a:spcAft>
                          <a:spcPts val="0"/>
                        </a:spcAft>
                        <a:buNone/>
                      </a:pPr>
                      <a:r>
                        <a:rPr lang="en"/>
                        <a:t>Column</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a:t>Metadata</a:t>
                      </a:r>
                      <a:endParaRPr/>
                    </a:p>
                  </a:txBody>
                  <a:tcPr marL="91425" marR="91425" marT="91425" marB="91425">
                    <a:lnL w="9525" cap="flat" cmpd="sng">
                      <a:solidFill>
                        <a:srgbClr val="D9D9D9"/>
                      </a:solidFill>
                      <a:prstDash val="solid"/>
                      <a:round/>
                      <a:headEnd type="none" w="sm" len="sm"/>
                      <a:tailEnd type="none" w="sm" len="sm"/>
                    </a:lnL>
                    <a:lnR w="9525" cap="flat" cmpd="sng">
                      <a:solidFill>
                        <a:srgbClr val="CCCCCC"/>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a:t>Issues</a:t>
                      </a:r>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a:t>Solution</a:t>
                      </a:r>
                      <a:endParaRPr/>
                    </a:p>
                  </a:txBody>
                  <a:tcPr marL="91425" marR="91425" marT="91425" marB="91425">
                    <a:lnL w="9525" cap="flat" cmpd="sng">
                      <a:solidFill>
                        <a:srgbClr val="CCCCCC"/>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572750">
                <a:tc>
                  <a:txBody>
                    <a:bodyPr/>
                    <a:lstStyle/>
                    <a:p>
                      <a:pPr marL="0" lvl="0" indent="0" algn="l" rtl="0">
                        <a:spcBef>
                          <a:spcPts val="0"/>
                        </a:spcBef>
                        <a:spcAft>
                          <a:spcPts val="0"/>
                        </a:spcAft>
                        <a:buNone/>
                      </a:pPr>
                      <a:r>
                        <a:rPr lang="en"/>
                        <a:t>Ship to State</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Categorical (40 levels)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Missing values &amp; shipments outside US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Impute; exclude</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extLst>
                  <a:ext uri="{0D108BD9-81ED-4DB2-BD59-A6C34878D82A}">
                    <a16:rowId xmlns:a16="http://schemas.microsoft.com/office/drawing/2014/main" val="10001"/>
                  </a:ext>
                </a:extLst>
              </a:tr>
              <a:tr h="373375">
                <a:tc>
                  <a:txBody>
                    <a:bodyPr/>
                    <a:lstStyle/>
                    <a:p>
                      <a:pPr marL="0" lvl="0" indent="0" algn="l" rtl="0">
                        <a:spcBef>
                          <a:spcPts val="0"/>
                        </a:spcBef>
                        <a:spcAft>
                          <a:spcPts val="0"/>
                        </a:spcAft>
                        <a:buNone/>
                      </a:pPr>
                      <a:r>
                        <a:rPr lang="en"/>
                        <a:t>Ship to City</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Categorical (146 levels)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Drop</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extLst>
                  <a:ext uri="{0D108BD9-81ED-4DB2-BD59-A6C34878D82A}">
                    <a16:rowId xmlns:a16="http://schemas.microsoft.com/office/drawing/2014/main" val="10002"/>
                  </a:ext>
                </a:extLst>
              </a:tr>
              <a:tr h="436625">
                <a:tc>
                  <a:txBody>
                    <a:bodyPr/>
                    <a:lstStyle/>
                    <a:p>
                      <a:pPr marL="0" lvl="0" indent="0" algn="l" rtl="0">
                        <a:spcBef>
                          <a:spcPts val="0"/>
                        </a:spcBef>
                        <a:spcAft>
                          <a:spcPts val="0"/>
                        </a:spcAft>
                        <a:buNone/>
                      </a:pPr>
                      <a:r>
                        <a:rPr lang="en"/>
                        <a:t>Planned Delivery Date</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Date (1/4/2010 - 11/2/2018)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00FF00"/>
                    </a:solidFill>
                  </a:tcPr>
                </a:tc>
                <a:extLst>
                  <a:ext uri="{0D108BD9-81ED-4DB2-BD59-A6C34878D82A}">
                    <a16:rowId xmlns:a16="http://schemas.microsoft.com/office/drawing/2014/main" val="10003"/>
                  </a:ext>
                </a:extLst>
              </a:tr>
              <a:tr h="373375">
                <a:tc>
                  <a:txBody>
                    <a:bodyPr/>
                    <a:lstStyle/>
                    <a:p>
                      <a:pPr marL="0" lvl="0" indent="0" algn="l" rtl="0">
                        <a:spcBef>
                          <a:spcPts val="0"/>
                        </a:spcBef>
                        <a:spcAft>
                          <a:spcPts val="0"/>
                        </a:spcAft>
                        <a:buNone/>
                      </a:pPr>
                      <a:r>
                        <a:rPr lang="en"/>
                        <a:t>Address</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Text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Drop</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extLst>
                  <a:ext uri="{0D108BD9-81ED-4DB2-BD59-A6C34878D82A}">
                    <a16:rowId xmlns:a16="http://schemas.microsoft.com/office/drawing/2014/main" val="10004"/>
                  </a:ext>
                </a:extLst>
              </a:tr>
              <a:tr h="373375">
                <a:tc>
                  <a:txBody>
                    <a:bodyPr/>
                    <a:lstStyle/>
                    <a:p>
                      <a:pPr marL="0" lvl="0" indent="0" algn="l" rtl="0">
                        <a:spcBef>
                          <a:spcPts val="0"/>
                        </a:spcBef>
                        <a:spcAft>
                          <a:spcPts val="0"/>
                        </a:spcAft>
                        <a:buNone/>
                      </a:pPr>
                      <a:r>
                        <a:rPr lang="en"/>
                        <a:t>Budget Qty</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Numeric</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NA values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tc>
                  <a:txBody>
                    <a:bodyPr/>
                    <a:lstStyle/>
                    <a:p>
                      <a:pPr marL="0" lvl="0" indent="0" algn="l" rtl="0">
                        <a:spcBef>
                          <a:spcPts val="0"/>
                        </a:spcBef>
                        <a:spcAft>
                          <a:spcPts val="0"/>
                        </a:spcAft>
                        <a:buNone/>
                      </a:pPr>
                      <a:r>
                        <a:rPr lang="en"/>
                        <a:t>Drop</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0000">
                        <a:alpha val="58459"/>
                      </a:srgbClr>
                    </a:solidFill>
                  </a:tcPr>
                </a:tc>
                <a:extLst>
                  <a:ext uri="{0D108BD9-81ED-4DB2-BD59-A6C34878D82A}">
                    <a16:rowId xmlns:a16="http://schemas.microsoft.com/office/drawing/2014/main" val="10005"/>
                  </a:ext>
                </a:extLst>
              </a:tr>
              <a:tr h="373375">
                <a:tc>
                  <a:txBody>
                    <a:bodyPr/>
                    <a:lstStyle/>
                    <a:p>
                      <a:pPr marL="0" lvl="0" indent="0" algn="l" rtl="0">
                        <a:spcBef>
                          <a:spcPts val="0"/>
                        </a:spcBef>
                        <a:spcAft>
                          <a:spcPts val="0"/>
                        </a:spcAft>
                        <a:buNone/>
                      </a:pPr>
                      <a:r>
                        <a:rPr lang="en"/>
                        <a:t>Forecast Qty</a:t>
                      </a:r>
                      <a:endParaRPr/>
                    </a:p>
                  </a:txBody>
                  <a:tcPr marL="91425" marR="91425" marT="91425" marB="91425">
                    <a:lnL w="2857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solidFill>
                      <a:srgbClr val="FF0000">
                        <a:alpha val="58459"/>
                      </a:srgbClr>
                    </a:solidFill>
                  </a:tcPr>
                </a:tc>
                <a:tc>
                  <a:txBody>
                    <a:bodyPr/>
                    <a:lstStyle/>
                    <a:p>
                      <a:pPr marL="0" lvl="0" indent="0" algn="l" rtl="0">
                        <a:spcBef>
                          <a:spcPts val="0"/>
                        </a:spcBef>
                        <a:spcAft>
                          <a:spcPts val="0"/>
                        </a:spcAft>
                        <a:buNone/>
                      </a:pPr>
                      <a:r>
                        <a:rPr lang="en"/>
                        <a:t>Numeric</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solidFill>
                      <a:srgbClr val="FF0000">
                        <a:alpha val="58459"/>
                      </a:srgbClr>
                    </a:solidFill>
                  </a:tcPr>
                </a:tc>
                <a:tc>
                  <a:txBody>
                    <a:bodyPr/>
                    <a:lstStyle/>
                    <a:p>
                      <a:pPr marL="0" lvl="0" indent="0" algn="l" rtl="0">
                        <a:spcBef>
                          <a:spcPts val="0"/>
                        </a:spcBef>
                        <a:spcAft>
                          <a:spcPts val="0"/>
                        </a:spcAft>
                        <a:buNone/>
                      </a:pPr>
                      <a:r>
                        <a:rPr lang="en"/>
                        <a:t>NA values</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solidFill>
                      <a:srgbClr val="FF0000">
                        <a:alpha val="58459"/>
                      </a:srgbClr>
                    </a:solidFill>
                  </a:tcPr>
                </a:tc>
                <a:tc>
                  <a:txBody>
                    <a:bodyPr/>
                    <a:lstStyle/>
                    <a:p>
                      <a:pPr marL="0" lvl="0" indent="0" algn="l" rtl="0">
                        <a:spcBef>
                          <a:spcPts val="0"/>
                        </a:spcBef>
                        <a:spcAft>
                          <a:spcPts val="0"/>
                        </a:spcAft>
                        <a:buNone/>
                      </a:pPr>
                      <a:r>
                        <a:rPr lang="en"/>
                        <a:t>Drop</a:t>
                      </a:r>
                      <a:endParaRPr/>
                    </a:p>
                  </a:txBody>
                  <a:tcPr marL="91425" marR="91425" marT="91425" marB="91425">
                    <a:lnL w="9525" cap="flat" cmpd="sng">
                      <a:solidFill>
                        <a:srgbClr val="9E9E9E"/>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solidFill>
                      <a:srgbClr val="FF0000">
                        <a:alpha val="58459"/>
                      </a:srgbClr>
                    </a:solidFill>
                  </a:tcPr>
                </a:tc>
                <a:extLst>
                  <a:ext uri="{0D108BD9-81ED-4DB2-BD59-A6C34878D82A}">
                    <a16:rowId xmlns:a16="http://schemas.microsoft.com/office/drawing/2014/main" val="10006"/>
                  </a:ext>
                </a:extLst>
              </a:tr>
              <a:tr h="373375">
                <a:tc>
                  <a:txBody>
                    <a:bodyPr/>
                    <a:lstStyle/>
                    <a:p>
                      <a:pPr marL="0" lvl="0" indent="0" algn="l" rtl="0">
                        <a:spcBef>
                          <a:spcPts val="0"/>
                        </a:spcBef>
                        <a:spcAft>
                          <a:spcPts val="0"/>
                        </a:spcAft>
                        <a:buNone/>
                      </a:pPr>
                      <a:r>
                        <a:rPr lang="en"/>
                        <a:t>Line of Business</a:t>
                      </a:r>
                      <a:endParaRPr/>
                    </a:p>
                  </a:txBody>
                  <a:tcPr marL="91425" marR="91425" marT="91425" marB="91425">
                    <a:lnL w="28575"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r>
                        <a:rPr lang="en"/>
                        <a:t>Categorical (4 levels)</a:t>
                      </a:r>
                      <a:endParaRPr/>
                    </a:p>
                  </a:txBody>
                  <a:tcPr marL="91425" marR="91425" marT="91425" marB="91425">
                    <a:lnB w="28575" cap="flat" cmpd="sng">
                      <a:solidFill>
                        <a:srgbClr val="000000"/>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B w="28575" cap="flat" cmpd="sng">
                      <a:solidFill>
                        <a:srgbClr val="000000"/>
                      </a:solidFill>
                      <a:prstDash val="solid"/>
                      <a:round/>
                      <a:headEnd type="none" w="sm" len="sm"/>
                      <a:tailEnd type="none" w="sm" len="sm"/>
                    </a:lnB>
                    <a:solidFill>
                      <a:srgbClr val="00FF00"/>
                    </a:solidFill>
                  </a:tcPr>
                </a:tc>
                <a:tc>
                  <a:txBody>
                    <a:bodyPr/>
                    <a:lstStyle/>
                    <a:p>
                      <a:pPr marL="0" lvl="0" indent="0" algn="l" rtl="0">
                        <a:spcBef>
                          <a:spcPts val="0"/>
                        </a:spcBef>
                        <a:spcAft>
                          <a:spcPts val="0"/>
                        </a:spcAft>
                        <a:buNone/>
                      </a:pPr>
                      <a:endParaRPr/>
                    </a:p>
                  </a:txBody>
                  <a:tcPr marL="91425" marR="91425" marT="91425" marB="91425">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00FF0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87450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a:t>Assumptions and Limitations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66" name="Google Shape;166;p25"/>
          <p:cNvSpPr txBox="1">
            <a:spLocks noGrp="1"/>
          </p:cNvSpPr>
          <p:nvPr>
            <p:ph type="body" idx="1"/>
          </p:nvPr>
        </p:nvSpPr>
        <p:spPr>
          <a:xfrm>
            <a:off x="571500" y="1369219"/>
            <a:ext cx="8001000" cy="2584200"/>
          </a:xfrm>
          <a:prstGeom prst="rect">
            <a:avLst/>
          </a:prstGeom>
        </p:spPr>
        <p:txBody>
          <a:bodyPr spcFirstLastPara="1" wrap="square" lIns="68575" tIns="34275" rIns="68575" bIns="34275" anchor="t" anchorCtr="0">
            <a:noAutofit/>
          </a:bodyPr>
          <a:lstStyle/>
          <a:p>
            <a:pPr marL="457200" lvl="0" indent="-342900" algn="l" rtl="0">
              <a:spcBef>
                <a:spcPts val="800"/>
              </a:spcBef>
              <a:spcAft>
                <a:spcPts val="0"/>
              </a:spcAft>
              <a:buSzPts val="1800"/>
              <a:buAutoNum type="arabicPeriod"/>
            </a:pPr>
            <a:r>
              <a:rPr lang="en" sz="1800"/>
              <a:t>Drop negative &amp; zero quantity rows (5,942 - 207 = 5,735 records)</a:t>
            </a:r>
            <a:endParaRPr sz="1800"/>
          </a:p>
          <a:p>
            <a:pPr marL="457200" lvl="0" indent="-342900" algn="l" rtl="0">
              <a:spcBef>
                <a:spcPts val="0"/>
              </a:spcBef>
              <a:spcAft>
                <a:spcPts val="0"/>
              </a:spcAft>
              <a:buSzPts val="1800"/>
              <a:buAutoNum type="arabicPeriod"/>
            </a:pPr>
            <a:r>
              <a:rPr lang="en" sz="1800"/>
              <a:t>US data only (5,735 - 339 = 5,336 )</a:t>
            </a:r>
            <a:endParaRPr sz="1800"/>
          </a:p>
          <a:p>
            <a:pPr marL="914400" lvl="1" indent="-342900" algn="l" rtl="0">
              <a:spcBef>
                <a:spcPts val="0"/>
              </a:spcBef>
              <a:spcAft>
                <a:spcPts val="0"/>
              </a:spcAft>
              <a:buSzPts val="1800"/>
              <a:buAutoNum type="alphaLcPeriod"/>
            </a:pPr>
            <a:r>
              <a:rPr lang="en"/>
              <a:t>Additional preparation was done to extract the state when not coded in the Ship_to_State column. See appendix for this logic.</a:t>
            </a:r>
            <a:endParaRPr/>
          </a:p>
          <a:p>
            <a:pPr marL="457200" lvl="0" indent="-342900" algn="l" rtl="0">
              <a:spcBef>
                <a:spcPts val="0"/>
              </a:spcBef>
              <a:spcAft>
                <a:spcPts val="0"/>
              </a:spcAft>
              <a:buSzPts val="1800"/>
              <a:buAutoNum type="arabicPeriod"/>
            </a:pPr>
            <a:r>
              <a:rPr lang="en" sz="1800"/>
              <a:t>Focus on Quantity as the predicted variable</a:t>
            </a:r>
            <a:endParaRPr sz="1800"/>
          </a:p>
          <a:p>
            <a:pPr marL="457200" lvl="0" indent="-342900" algn="l" rtl="0">
              <a:spcBef>
                <a:spcPts val="0"/>
              </a:spcBef>
              <a:spcAft>
                <a:spcPts val="0"/>
              </a:spcAft>
              <a:buSzPts val="1800"/>
              <a:buAutoNum type="arabicPeriod"/>
            </a:pPr>
            <a:r>
              <a:rPr lang="en" sz="1800"/>
              <a:t>Predictions will be modeled on Planned Delivery Data</a:t>
            </a:r>
            <a:endParaRPr sz="1800"/>
          </a:p>
          <a:p>
            <a:pPr marL="457200" lvl="0" indent="-304800" algn="l" rtl="0">
              <a:spcBef>
                <a:spcPts val="0"/>
              </a:spcBef>
              <a:spcAft>
                <a:spcPts val="0"/>
              </a:spcAft>
              <a:buSzPts val="1200"/>
              <a:buAutoNum type="arabicPeriod"/>
            </a:pPr>
            <a:r>
              <a:rPr lang="en" sz="1800"/>
              <a:t>Monthly aggregation</a:t>
            </a:r>
            <a:br>
              <a:rPr lang="en" sz="1200"/>
            </a:br>
            <a:endParaRPr sz="1200"/>
          </a:p>
        </p:txBody>
      </p:sp>
    </p:spTree>
    <p:extLst>
      <p:ext uri="{BB962C8B-B14F-4D97-AF65-F5344CB8AC3E}">
        <p14:creationId xmlns:p14="http://schemas.microsoft.com/office/powerpoint/2010/main" val="115870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Background and Motivation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Preliminary Analysis - Quantity</a:t>
            </a:r>
            <a:endParaRPr sz="1800"/>
          </a:p>
        </p:txBody>
      </p:sp>
      <p:sp>
        <p:nvSpPr>
          <p:cNvPr id="172" name="Google Shape;172;p26"/>
          <p:cNvSpPr txBox="1"/>
          <p:nvPr/>
        </p:nvSpPr>
        <p:spPr>
          <a:xfrm>
            <a:off x="7050150" y="768625"/>
            <a:ext cx="1934700" cy="31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The majority of sales fall under 50k with the largest sales exceeding 400k</a:t>
            </a:r>
            <a:endParaRPr sz="1800"/>
          </a:p>
        </p:txBody>
      </p:sp>
      <p:pic>
        <p:nvPicPr>
          <p:cNvPr id="173" name="Google Shape;173;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768625"/>
            <a:ext cx="6565350" cy="3282675"/>
          </a:xfrm>
          <a:prstGeom prst="rect">
            <a:avLst/>
          </a:prstGeom>
          <a:noFill/>
          <a:ln>
            <a:noFill/>
          </a:ln>
        </p:spPr>
      </p:pic>
    </p:spTree>
    <p:extLst>
      <p:ext uri="{BB962C8B-B14F-4D97-AF65-F5344CB8AC3E}">
        <p14:creationId xmlns:p14="http://schemas.microsoft.com/office/powerpoint/2010/main" val="1390652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565000" y="272650"/>
            <a:ext cx="8007600" cy="545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Quantity Statistics &amp; Time-Series Plot</a:t>
            </a:r>
            <a:endParaRPr sz="2400"/>
          </a:p>
        </p:txBody>
      </p:sp>
      <p:graphicFrame>
        <p:nvGraphicFramePr>
          <p:cNvPr id="179" name="Google Shape;179;p27"/>
          <p:cNvGraphicFramePr/>
          <p:nvPr/>
        </p:nvGraphicFramePr>
        <p:xfrm>
          <a:off x="0" y="818325"/>
          <a:ext cx="3269400" cy="3291660"/>
        </p:xfrm>
        <a:graphic>
          <a:graphicData uri="http://schemas.openxmlformats.org/drawingml/2006/table">
            <a:tbl>
              <a:tblPr>
                <a:noFill/>
              </a:tblPr>
              <a:tblGrid>
                <a:gridCol w="1380250">
                  <a:extLst>
                    <a:ext uri="{9D8B030D-6E8A-4147-A177-3AD203B41FA5}">
                      <a16:colId xmlns:a16="http://schemas.microsoft.com/office/drawing/2014/main" val="20000"/>
                    </a:ext>
                  </a:extLst>
                </a:gridCol>
                <a:gridCol w="1889150">
                  <a:extLst>
                    <a:ext uri="{9D8B030D-6E8A-4147-A177-3AD203B41FA5}">
                      <a16:colId xmlns:a16="http://schemas.microsoft.com/office/drawing/2014/main" val="20001"/>
                    </a:ext>
                  </a:extLst>
                </a:gridCol>
              </a:tblGrid>
              <a:tr h="695025">
                <a:tc>
                  <a:txBody>
                    <a:bodyPr/>
                    <a:lstStyle/>
                    <a:p>
                      <a:pPr marL="0" lvl="0" indent="0" algn="ctr" rtl="0">
                        <a:spcBef>
                          <a:spcPts val="0"/>
                        </a:spcBef>
                        <a:spcAft>
                          <a:spcPts val="0"/>
                        </a:spcAft>
                        <a:buNone/>
                      </a:pPr>
                      <a:endParaRPr sz="1800"/>
                    </a:p>
                  </a:txBody>
                  <a:tcPr marL="91425" marR="91425" marT="91425" marB="91425"/>
                </a:tc>
                <a:tc>
                  <a:txBody>
                    <a:bodyPr/>
                    <a:lstStyle/>
                    <a:p>
                      <a:pPr marL="0" lvl="0" indent="0" algn="ctr" rtl="0">
                        <a:spcBef>
                          <a:spcPts val="0"/>
                        </a:spcBef>
                        <a:spcAft>
                          <a:spcPts val="0"/>
                        </a:spcAft>
                        <a:buNone/>
                      </a:pPr>
                      <a:r>
                        <a:rPr lang="en" sz="1800"/>
                        <a:t>Quantity (overall by month)</a:t>
                      </a:r>
                      <a:endParaRPr sz="1800"/>
                    </a:p>
                  </a:txBody>
                  <a:tcPr marL="91425" marR="91425" marT="91425" marB="91425"/>
                </a:tc>
                <a:extLst>
                  <a:ext uri="{0D108BD9-81ED-4DB2-BD59-A6C34878D82A}">
                    <a16:rowId xmlns:a16="http://schemas.microsoft.com/office/drawing/2014/main" val="10000"/>
                  </a:ext>
                </a:extLst>
              </a:tr>
              <a:tr h="437525">
                <a:tc>
                  <a:txBody>
                    <a:bodyPr/>
                    <a:lstStyle/>
                    <a:p>
                      <a:pPr marL="0" lvl="0" indent="0" algn="ctr" rtl="0">
                        <a:spcBef>
                          <a:spcPts val="0"/>
                        </a:spcBef>
                        <a:spcAft>
                          <a:spcPts val="0"/>
                        </a:spcAft>
                        <a:buNone/>
                      </a:pPr>
                      <a:r>
                        <a:rPr lang="en" sz="1800"/>
                        <a:t>Mean</a:t>
                      </a:r>
                      <a:endParaRPr sz="1800"/>
                    </a:p>
                  </a:txBody>
                  <a:tcPr marL="91425" marR="91425" marT="91425" marB="91425"/>
                </a:tc>
                <a:tc>
                  <a:txBody>
                    <a:bodyPr/>
                    <a:lstStyle/>
                    <a:p>
                      <a:pPr marL="0" lvl="0" indent="0" algn="ctr" rtl="0">
                        <a:spcBef>
                          <a:spcPts val="0"/>
                        </a:spcBef>
                        <a:spcAft>
                          <a:spcPts val="0"/>
                        </a:spcAft>
                        <a:buNone/>
                      </a:pPr>
                      <a:r>
                        <a:rPr lang="en" sz="1800"/>
                        <a:t>19.96 M</a:t>
                      </a:r>
                      <a:endParaRPr sz="1800"/>
                    </a:p>
                  </a:txBody>
                  <a:tcPr marL="91425" marR="91425" marT="91425" marB="91425"/>
                </a:tc>
                <a:extLst>
                  <a:ext uri="{0D108BD9-81ED-4DB2-BD59-A6C34878D82A}">
                    <a16:rowId xmlns:a16="http://schemas.microsoft.com/office/drawing/2014/main" val="10001"/>
                  </a:ext>
                </a:extLst>
              </a:tr>
              <a:tr h="437525">
                <a:tc>
                  <a:txBody>
                    <a:bodyPr/>
                    <a:lstStyle/>
                    <a:p>
                      <a:pPr marL="0" lvl="0" indent="0" algn="ctr" rtl="0">
                        <a:spcBef>
                          <a:spcPts val="0"/>
                        </a:spcBef>
                        <a:spcAft>
                          <a:spcPts val="0"/>
                        </a:spcAft>
                        <a:buNone/>
                      </a:pPr>
                      <a:r>
                        <a:rPr lang="en" sz="1800"/>
                        <a:t>Min</a:t>
                      </a:r>
                      <a:endParaRPr sz="1800"/>
                    </a:p>
                  </a:txBody>
                  <a:tcPr marL="91425" marR="91425" marT="91425" marB="91425"/>
                </a:tc>
                <a:tc>
                  <a:txBody>
                    <a:bodyPr/>
                    <a:lstStyle/>
                    <a:p>
                      <a:pPr marL="0" lvl="0" indent="0" algn="ctr" rtl="0">
                        <a:spcBef>
                          <a:spcPts val="0"/>
                        </a:spcBef>
                        <a:spcAft>
                          <a:spcPts val="0"/>
                        </a:spcAft>
                        <a:buNone/>
                      </a:pPr>
                      <a:r>
                        <a:rPr lang="en" sz="1800"/>
                        <a:t>0.11 M</a:t>
                      </a:r>
                      <a:endParaRPr sz="1800"/>
                    </a:p>
                  </a:txBody>
                  <a:tcPr marL="91425" marR="91425" marT="91425" marB="91425"/>
                </a:tc>
                <a:extLst>
                  <a:ext uri="{0D108BD9-81ED-4DB2-BD59-A6C34878D82A}">
                    <a16:rowId xmlns:a16="http://schemas.microsoft.com/office/drawing/2014/main" val="10002"/>
                  </a:ext>
                </a:extLst>
              </a:tr>
              <a:tr h="437525">
                <a:tc>
                  <a:txBody>
                    <a:bodyPr/>
                    <a:lstStyle/>
                    <a:p>
                      <a:pPr marL="0" lvl="0" indent="0" algn="ctr" rtl="0">
                        <a:spcBef>
                          <a:spcPts val="0"/>
                        </a:spcBef>
                        <a:spcAft>
                          <a:spcPts val="0"/>
                        </a:spcAft>
                        <a:buNone/>
                      </a:pPr>
                      <a:r>
                        <a:rPr lang="en" sz="1800"/>
                        <a:t>Max</a:t>
                      </a:r>
                      <a:endParaRPr sz="1800"/>
                    </a:p>
                  </a:txBody>
                  <a:tcPr marL="91425" marR="91425" marT="91425" marB="91425"/>
                </a:tc>
                <a:tc>
                  <a:txBody>
                    <a:bodyPr/>
                    <a:lstStyle/>
                    <a:p>
                      <a:pPr marL="0" lvl="0" indent="0" algn="ctr" rtl="0">
                        <a:spcBef>
                          <a:spcPts val="0"/>
                        </a:spcBef>
                        <a:spcAft>
                          <a:spcPts val="0"/>
                        </a:spcAft>
                        <a:buNone/>
                      </a:pPr>
                      <a:r>
                        <a:rPr lang="en" sz="1800"/>
                        <a:t>79.81 M</a:t>
                      </a:r>
                      <a:endParaRPr sz="1800"/>
                    </a:p>
                  </a:txBody>
                  <a:tcPr marL="91425" marR="91425" marT="91425" marB="91425"/>
                </a:tc>
                <a:extLst>
                  <a:ext uri="{0D108BD9-81ED-4DB2-BD59-A6C34878D82A}">
                    <a16:rowId xmlns:a16="http://schemas.microsoft.com/office/drawing/2014/main" val="10003"/>
                  </a:ext>
                </a:extLst>
              </a:tr>
              <a:tr h="437525">
                <a:tc>
                  <a:txBody>
                    <a:bodyPr/>
                    <a:lstStyle/>
                    <a:p>
                      <a:pPr marL="0" lvl="0" indent="0" algn="ctr" rtl="0">
                        <a:spcBef>
                          <a:spcPts val="0"/>
                        </a:spcBef>
                        <a:spcAft>
                          <a:spcPts val="0"/>
                        </a:spcAft>
                        <a:buNone/>
                      </a:pPr>
                      <a:r>
                        <a:rPr lang="en" sz="1800"/>
                        <a:t>Median</a:t>
                      </a:r>
                      <a:endParaRPr sz="1800"/>
                    </a:p>
                  </a:txBody>
                  <a:tcPr marL="91425" marR="91425" marT="91425" marB="91425"/>
                </a:tc>
                <a:tc>
                  <a:txBody>
                    <a:bodyPr/>
                    <a:lstStyle/>
                    <a:p>
                      <a:pPr marL="0" lvl="0" indent="0" algn="ctr" rtl="0">
                        <a:spcBef>
                          <a:spcPts val="0"/>
                        </a:spcBef>
                        <a:spcAft>
                          <a:spcPts val="0"/>
                        </a:spcAft>
                        <a:buNone/>
                      </a:pPr>
                      <a:r>
                        <a:rPr lang="en" sz="1800"/>
                        <a:t>13.11 M</a:t>
                      </a:r>
                      <a:endParaRPr sz="1800"/>
                    </a:p>
                  </a:txBody>
                  <a:tcPr marL="91425" marR="91425" marT="91425" marB="91425"/>
                </a:tc>
                <a:extLst>
                  <a:ext uri="{0D108BD9-81ED-4DB2-BD59-A6C34878D82A}">
                    <a16:rowId xmlns:a16="http://schemas.microsoft.com/office/drawing/2014/main" val="10004"/>
                  </a:ext>
                </a:extLst>
              </a:tr>
              <a:tr h="700775">
                <a:tc>
                  <a:txBody>
                    <a:bodyPr/>
                    <a:lstStyle/>
                    <a:p>
                      <a:pPr marL="0" lvl="0" indent="0" algn="ctr" rtl="0">
                        <a:spcBef>
                          <a:spcPts val="0"/>
                        </a:spcBef>
                        <a:spcAft>
                          <a:spcPts val="0"/>
                        </a:spcAft>
                        <a:buNone/>
                      </a:pPr>
                      <a:r>
                        <a:rPr lang="en" sz="1800"/>
                        <a:t>Standard Deviation</a:t>
                      </a:r>
                      <a:endParaRPr sz="1800"/>
                    </a:p>
                  </a:txBody>
                  <a:tcPr marL="91425" marR="91425" marT="91425" marB="91425"/>
                </a:tc>
                <a:tc>
                  <a:txBody>
                    <a:bodyPr/>
                    <a:lstStyle/>
                    <a:p>
                      <a:pPr marL="0" lvl="0" indent="0" algn="ctr" rtl="0">
                        <a:spcBef>
                          <a:spcPts val="0"/>
                        </a:spcBef>
                        <a:spcAft>
                          <a:spcPts val="0"/>
                        </a:spcAft>
                        <a:buNone/>
                      </a:pPr>
                      <a:r>
                        <a:rPr lang="en" sz="1800"/>
                        <a:t>16.42 M</a:t>
                      </a:r>
                      <a:endParaRPr sz="1800"/>
                    </a:p>
                  </a:txBody>
                  <a:tcPr marL="91425" marR="91425" marT="91425" marB="91425"/>
                </a:tc>
                <a:extLst>
                  <a:ext uri="{0D108BD9-81ED-4DB2-BD59-A6C34878D82A}">
                    <a16:rowId xmlns:a16="http://schemas.microsoft.com/office/drawing/2014/main" val="10005"/>
                  </a:ext>
                </a:extLst>
              </a:tr>
            </a:tbl>
          </a:graphicData>
        </a:graphic>
      </p:graphicFrame>
      <p:pic>
        <p:nvPicPr>
          <p:cNvPr id="180" name="Google Shape;180;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435050" y="1109725"/>
            <a:ext cx="5708952" cy="2854476"/>
          </a:xfrm>
          <a:prstGeom prst="rect">
            <a:avLst/>
          </a:prstGeom>
          <a:noFill/>
          <a:ln>
            <a:noFill/>
          </a:ln>
        </p:spPr>
      </p:pic>
      <p:sp>
        <p:nvSpPr>
          <p:cNvPr id="181" name="Google Shape;181;p27"/>
          <p:cNvSpPr txBox="1"/>
          <p:nvPr/>
        </p:nvSpPr>
        <p:spPr>
          <a:xfrm>
            <a:off x="3738050" y="743200"/>
            <a:ext cx="52392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Quantity aggregated to month by Line of Business</a:t>
            </a:r>
            <a:endParaRPr/>
          </a:p>
        </p:txBody>
      </p:sp>
    </p:spTree>
    <p:extLst>
      <p:ext uri="{BB962C8B-B14F-4D97-AF65-F5344CB8AC3E}">
        <p14:creationId xmlns:p14="http://schemas.microsoft.com/office/powerpoint/2010/main" val="315409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Exploratory Data Analysis</a:t>
            </a:r>
            <a:endParaRPr/>
          </a:p>
        </p:txBody>
      </p:sp>
      <p:sp>
        <p:nvSpPr>
          <p:cNvPr id="187" name="Google Shape;187;p28"/>
          <p:cNvSpPr txBox="1">
            <a:spLocks noGrp="1"/>
          </p:cNvSpPr>
          <p:nvPr>
            <p:ph type="body" idx="1"/>
          </p:nvPr>
        </p:nvSpPr>
        <p:spPr>
          <a:xfrm>
            <a:off x="571500" y="1369219"/>
            <a:ext cx="8001000" cy="2584200"/>
          </a:xfrm>
          <a:prstGeom prst="rect">
            <a:avLst/>
          </a:prstGeom>
        </p:spPr>
        <p:txBody>
          <a:bodyPr spcFirstLastPara="1" wrap="square" lIns="68575" tIns="34275" rIns="68575" bIns="34275" anchor="t" anchorCtr="0">
            <a:noAutofit/>
          </a:bodyPr>
          <a:lstStyle/>
          <a:p>
            <a:pPr marL="457200" lvl="0" indent="-361950" algn="l" rtl="0">
              <a:spcBef>
                <a:spcPts val="800"/>
              </a:spcBef>
              <a:spcAft>
                <a:spcPts val="0"/>
              </a:spcAft>
              <a:buSzPts val="2100"/>
              <a:buChar char="●"/>
            </a:pPr>
            <a:r>
              <a:rPr lang="en"/>
              <a:t>Top Business Partner</a:t>
            </a:r>
            <a:endParaRPr/>
          </a:p>
          <a:p>
            <a:pPr marL="457200" lvl="0" indent="-361950" algn="l" rtl="0">
              <a:spcBef>
                <a:spcPts val="0"/>
              </a:spcBef>
              <a:spcAft>
                <a:spcPts val="0"/>
              </a:spcAft>
              <a:buSzPts val="2100"/>
              <a:buChar char="●"/>
            </a:pPr>
            <a:r>
              <a:rPr lang="en"/>
              <a:t>Item Number</a:t>
            </a:r>
            <a:endParaRPr/>
          </a:p>
          <a:p>
            <a:pPr marL="457200" lvl="0" indent="-361950" algn="l" rtl="0">
              <a:spcBef>
                <a:spcPts val="0"/>
              </a:spcBef>
              <a:spcAft>
                <a:spcPts val="0"/>
              </a:spcAft>
              <a:buSzPts val="2100"/>
              <a:buChar char="●"/>
            </a:pPr>
            <a:r>
              <a:rPr lang="en"/>
              <a:t>State</a:t>
            </a:r>
            <a:endParaRPr/>
          </a:p>
          <a:p>
            <a:pPr marL="457200" lvl="0" indent="-361950" algn="l" rtl="0">
              <a:spcBef>
                <a:spcPts val="0"/>
              </a:spcBef>
              <a:spcAft>
                <a:spcPts val="0"/>
              </a:spcAft>
              <a:buSzPts val="2100"/>
              <a:buChar char="●"/>
            </a:pPr>
            <a:r>
              <a:rPr lang="en"/>
              <a:t>City</a:t>
            </a:r>
            <a:endParaRPr/>
          </a:p>
        </p:txBody>
      </p:sp>
    </p:spTree>
    <p:extLst>
      <p:ext uri="{BB962C8B-B14F-4D97-AF65-F5344CB8AC3E}">
        <p14:creationId xmlns:p14="http://schemas.microsoft.com/office/powerpoint/2010/main" val="804240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Top Business Partner</a:t>
            </a:r>
            <a:endParaRPr/>
          </a:p>
          <a:p>
            <a:pPr marL="0" lvl="0" indent="0" algn="l" rtl="0">
              <a:spcBef>
                <a:spcPts val="0"/>
              </a:spcBef>
              <a:spcAft>
                <a:spcPts val="0"/>
              </a:spcAft>
              <a:buNone/>
            </a:pPr>
            <a:r>
              <a:rPr lang="en" sz="1800"/>
              <a:t>Percentage of Total Quantity per Year</a:t>
            </a:r>
            <a:endParaRPr sz="1800"/>
          </a:p>
        </p:txBody>
      </p:sp>
      <p:pic>
        <p:nvPicPr>
          <p:cNvPr id="193" name="Google Shape;193;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71500" y="1151100"/>
            <a:ext cx="5887674" cy="2943825"/>
          </a:xfrm>
          <a:prstGeom prst="rect">
            <a:avLst/>
          </a:prstGeom>
          <a:noFill/>
          <a:ln>
            <a:noFill/>
          </a:ln>
        </p:spPr>
      </p:pic>
      <p:sp>
        <p:nvSpPr>
          <p:cNvPr id="194" name="Google Shape;194;p29"/>
          <p:cNvSpPr txBox="1"/>
          <p:nvPr/>
        </p:nvSpPr>
        <p:spPr>
          <a:xfrm>
            <a:off x="6586325" y="1151100"/>
            <a:ext cx="2385300" cy="27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Morning Star is consistently the largest Top Business Partner across time.</a:t>
            </a:r>
            <a:endParaRPr sz="1800"/>
          </a:p>
        </p:txBody>
      </p:sp>
    </p:spTree>
    <p:extLst>
      <p:ext uri="{BB962C8B-B14F-4D97-AF65-F5344CB8AC3E}">
        <p14:creationId xmlns:p14="http://schemas.microsoft.com/office/powerpoint/2010/main" val="2885757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Item Number</a:t>
            </a:r>
            <a:endParaRPr/>
          </a:p>
          <a:p>
            <a:pPr marL="0" lvl="0" indent="0" algn="l" rtl="0">
              <a:spcBef>
                <a:spcPts val="0"/>
              </a:spcBef>
              <a:spcAft>
                <a:spcPts val="0"/>
              </a:spcAft>
              <a:buNone/>
            </a:pPr>
            <a:r>
              <a:rPr lang="en" sz="1800"/>
              <a:t>Percentage of total Quantity by Item Number</a:t>
            </a:r>
            <a:endParaRPr sz="1800"/>
          </a:p>
        </p:txBody>
      </p:sp>
      <p:pic>
        <p:nvPicPr>
          <p:cNvPr id="200" name="Google Shape;200;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1225" y="1072525"/>
            <a:ext cx="6135599" cy="2973000"/>
          </a:xfrm>
          <a:prstGeom prst="rect">
            <a:avLst/>
          </a:prstGeom>
          <a:noFill/>
          <a:ln>
            <a:noFill/>
          </a:ln>
        </p:spPr>
      </p:pic>
      <p:sp>
        <p:nvSpPr>
          <p:cNvPr id="201" name="Google Shape;201;p30"/>
          <p:cNvSpPr txBox="1"/>
          <p:nvPr/>
        </p:nvSpPr>
        <p:spPr>
          <a:xfrm>
            <a:off x="6599575" y="1245700"/>
            <a:ext cx="1972800" cy="255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Item number 201518 (purple) - most percentage of total throughout most of the years </a:t>
            </a:r>
            <a:endParaRPr sz="1800"/>
          </a:p>
        </p:txBody>
      </p:sp>
    </p:spTree>
    <p:extLst>
      <p:ext uri="{BB962C8B-B14F-4D97-AF65-F5344CB8AC3E}">
        <p14:creationId xmlns:p14="http://schemas.microsoft.com/office/powerpoint/2010/main" val="1708111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a:t>Total Order Quantity by State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07" name="Google Shape;207;p31"/>
          <p:cNvSpPr txBox="1">
            <a:spLocks noGrp="1"/>
          </p:cNvSpPr>
          <p:nvPr>
            <p:ph type="body" idx="1"/>
          </p:nvPr>
        </p:nvSpPr>
        <p:spPr>
          <a:xfrm>
            <a:off x="5891425" y="1279650"/>
            <a:ext cx="2681100" cy="2584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a:t>California accounts for more demand than all other states combined.</a:t>
            </a:r>
            <a:endParaRPr/>
          </a:p>
          <a:p>
            <a:pPr marL="0" lvl="0" indent="0" algn="l" rtl="0">
              <a:spcBef>
                <a:spcPts val="800"/>
              </a:spcBef>
              <a:spcAft>
                <a:spcPts val="0"/>
              </a:spcAft>
              <a:buClr>
                <a:schemeClr val="dk1"/>
              </a:buClr>
              <a:buSzPts val="1100"/>
              <a:buFont typeface="Arial"/>
              <a:buNone/>
            </a:pPr>
            <a:endParaRPr/>
          </a:p>
          <a:p>
            <a:pPr marL="0" lvl="0" indent="0" algn="l" rtl="0">
              <a:spcBef>
                <a:spcPts val="800"/>
              </a:spcBef>
              <a:spcAft>
                <a:spcPts val="0"/>
              </a:spcAft>
              <a:buNone/>
            </a:pPr>
            <a:endParaRPr/>
          </a:p>
        </p:txBody>
      </p:sp>
      <p:pic>
        <p:nvPicPr>
          <p:cNvPr id="208" name="Google Shape;208;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71503" y="772047"/>
            <a:ext cx="5319925" cy="3283125"/>
          </a:xfrm>
          <a:prstGeom prst="rect">
            <a:avLst/>
          </a:prstGeom>
          <a:noFill/>
          <a:ln>
            <a:noFill/>
          </a:ln>
        </p:spPr>
      </p:pic>
    </p:spTree>
    <p:extLst>
      <p:ext uri="{BB962C8B-B14F-4D97-AF65-F5344CB8AC3E}">
        <p14:creationId xmlns:p14="http://schemas.microsoft.com/office/powerpoint/2010/main" val="3213072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Order Quantity by State by Year</a:t>
            </a:r>
            <a:br>
              <a:rPr lang="en"/>
            </a:br>
            <a:endParaRPr/>
          </a:p>
        </p:txBody>
      </p:sp>
      <p:pic>
        <p:nvPicPr>
          <p:cNvPr id="214" name="Google Shape;214;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71500" y="736747"/>
            <a:ext cx="5418420" cy="3343950"/>
          </a:xfrm>
          <a:prstGeom prst="rect">
            <a:avLst/>
          </a:prstGeom>
          <a:noFill/>
          <a:ln>
            <a:noFill/>
          </a:ln>
        </p:spPr>
      </p:pic>
      <p:sp>
        <p:nvSpPr>
          <p:cNvPr id="215" name="Google Shape;215;p32"/>
          <p:cNvSpPr txBox="1">
            <a:spLocks noGrp="1"/>
          </p:cNvSpPr>
          <p:nvPr>
            <p:ph type="body" idx="1"/>
          </p:nvPr>
        </p:nvSpPr>
        <p:spPr>
          <a:xfrm>
            <a:off x="5891425" y="1279650"/>
            <a:ext cx="2681100" cy="2584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a:t>Orders peak in 2013, then fell to their lowest levels in 2017.</a:t>
            </a:r>
            <a:endParaRPr/>
          </a:p>
        </p:txBody>
      </p:sp>
    </p:spTree>
    <p:extLst>
      <p:ext uri="{BB962C8B-B14F-4D97-AF65-F5344CB8AC3E}">
        <p14:creationId xmlns:p14="http://schemas.microsoft.com/office/powerpoint/2010/main" val="149612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a:t>Total Order Quantity by City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1" name="Google Shape;221;p33"/>
          <p:cNvSpPr txBox="1">
            <a:spLocks noGrp="1"/>
          </p:cNvSpPr>
          <p:nvPr>
            <p:ph type="body" idx="1"/>
          </p:nvPr>
        </p:nvSpPr>
        <p:spPr>
          <a:xfrm>
            <a:off x="5910475" y="798525"/>
            <a:ext cx="2661900" cy="315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1800"/>
              <a:t>Note that the city data is not clean, and cities can be represented multiple ways. We did not perform any cleanup on the cities, and we recommend an effort to clean up master data in the source system to streamline future analysis.</a:t>
            </a:r>
            <a:endParaRPr sz="1800"/>
          </a:p>
          <a:p>
            <a:pPr marL="0" lvl="0" indent="0" algn="l" rtl="0">
              <a:spcBef>
                <a:spcPts val="800"/>
              </a:spcBef>
              <a:spcAft>
                <a:spcPts val="0"/>
              </a:spcAft>
              <a:buClr>
                <a:schemeClr val="dk1"/>
              </a:buClr>
              <a:buSzPts val="1100"/>
              <a:buFont typeface="Arial"/>
              <a:buNone/>
            </a:pPr>
            <a:endParaRPr sz="1800"/>
          </a:p>
          <a:p>
            <a:pPr marL="0" lvl="0" indent="0" algn="l" rtl="0">
              <a:spcBef>
                <a:spcPts val="800"/>
              </a:spcBef>
              <a:spcAft>
                <a:spcPts val="0"/>
              </a:spcAft>
              <a:buNone/>
            </a:pPr>
            <a:endParaRPr sz="1800"/>
          </a:p>
        </p:txBody>
      </p:sp>
      <p:pic>
        <p:nvPicPr>
          <p:cNvPr id="222" name="Google Shape;222;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71497" y="798525"/>
            <a:ext cx="5338975" cy="3294924"/>
          </a:xfrm>
          <a:prstGeom prst="rect">
            <a:avLst/>
          </a:prstGeom>
          <a:noFill/>
          <a:ln>
            <a:noFill/>
          </a:ln>
        </p:spPr>
      </p:pic>
    </p:spTree>
    <p:extLst>
      <p:ext uri="{BB962C8B-B14F-4D97-AF65-F5344CB8AC3E}">
        <p14:creationId xmlns:p14="http://schemas.microsoft.com/office/powerpoint/2010/main" val="2369417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a:t>Total Order Quantity by City by Year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228" name="Google Shape;228;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71500" y="746747"/>
            <a:ext cx="5382375" cy="3321680"/>
          </a:xfrm>
          <a:prstGeom prst="rect">
            <a:avLst/>
          </a:prstGeom>
          <a:noFill/>
          <a:ln>
            <a:noFill/>
          </a:ln>
        </p:spPr>
      </p:pic>
      <p:sp>
        <p:nvSpPr>
          <p:cNvPr id="229" name="Google Shape;229;p34"/>
          <p:cNvSpPr txBox="1">
            <a:spLocks noGrp="1"/>
          </p:cNvSpPr>
          <p:nvPr>
            <p:ph type="body" idx="1"/>
          </p:nvPr>
        </p:nvSpPr>
        <p:spPr>
          <a:xfrm>
            <a:off x="5910475" y="798525"/>
            <a:ext cx="2661900" cy="315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1800"/>
              <a:t>Note that the city data is not clean, and cities can be represented multiple ways. We did not perform any cleanup on the cities, and we recommend an effort to clean up master data in the source system to streamline future analysis.</a:t>
            </a:r>
            <a:endParaRPr sz="1800"/>
          </a:p>
          <a:p>
            <a:pPr marL="0" lvl="0" indent="0" algn="l" rtl="0">
              <a:spcBef>
                <a:spcPts val="800"/>
              </a:spcBef>
              <a:spcAft>
                <a:spcPts val="0"/>
              </a:spcAft>
              <a:buClr>
                <a:schemeClr val="dk1"/>
              </a:buClr>
              <a:buSzPts val="1100"/>
              <a:buFont typeface="Arial"/>
              <a:buNone/>
            </a:pPr>
            <a:endParaRPr sz="1800"/>
          </a:p>
          <a:p>
            <a:pPr marL="0" lvl="0" indent="0" algn="l" rtl="0">
              <a:spcBef>
                <a:spcPts val="800"/>
              </a:spcBef>
              <a:spcAft>
                <a:spcPts val="0"/>
              </a:spcAft>
              <a:buNone/>
            </a:pPr>
            <a:endParaRPr sz="1800"/>
          </a:p>
        </p:txBody>
      </p:sp>
    </p:spTree>
    <p:extLst>
      <p:ext uri="{BB962C8B-B14F-4D97-AF65-F5344CB8AC3E}">
        <p14:creationId xmlns:p14="http://schemas.microsoft.com/office/powerpoint/2010/main" val="2865464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Crop Yield External Datasets</a:t>
            </a:r>
            <a:endParaRPr/>
          </a:p>
        </p:txBody>
      </p:sp>
      <p:sp>
        <p:nvSpPr>
          <p:cNvPr id="325" name="Google Shape;325;p48"/>
          <p:cNvSpPr txBox="1">
            <a:spLocks noGrp="1"/>
          </p:cNvSpPr>
          <p:nvPr>
            <p:ph type="body" idx="1"/>
          </p:nvPr>
        </p:nvSpPr>
        <p:spPr>
          <a:xfrm>
            <a:off x="571500" y="2743200"/>
            <a:ext cx="8001000" cy="1210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Alisa Babikova, Anupriya Thirumurthy, Hyejeong Lee</a:t>
            </a:r>
            <a:endParaRPr/>
          </a:p>
        </p:txBody>
      </p:sp>
    </p:spTree>
    <p:extLst>
      <p:ext uri="{BB962C8B-B14F-4D97-AF65-F5344CB8AC3E}">
        <p14:creationId xmlns:p14="http://schemas.microsoft.com/office/powerpoint/2010/main" val="40518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0" y="1"/>
            <a:ext cx="8001000" cy="5760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2400">
                <a:solidFill>
                  <a:srgbClr val="000000"/>
                </a:solidFill>
              </a:rPr>
              <a:t>Background</a:t>
            </a:r>
            <a:endParaRPr sz="2400"/>
          </a:p>
        </p:txBody>
      </p:sp>
      <p:pic>
        <p:nvPicPr>
          <p:cNvPr id="92" name="Google Shape;92;p1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89749" y="2219697"/>
            <a:ext cx="1811250" cy="1623675"/>
          </a:xfrm>
          <a:prstGeom prst="rect">
            <a:avLst/>
          </a:prstGeom>
          <a:noFill/>
          <a:ln>
            <a:noFill/>
          </a:ln>
        </p:spPr>
      </p:pic>
      <p:pic>
        <p:nvPicPr>
          <p:cNvPr id="93" name="Google Shape;93;p1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90600" y="576000"/>
            <a:ext cx="2429176" cy="825000"/>
          </a:xfrm>
          <a:prstGeom prst="rect">
            <a:avLst/>
          </a:prstGeom>
          <a:noFill/>
          <a:ln>
            <a:noFill/>
          </a:ln>
        </p:spPr>
      </p:pic>
      <p:sp>
        <p:nvSpPr>
          <p:cNvPr id="94" name="Google Shape;94;p12"/>
          <p:cNvSpPr txBox="1"/>
          <p:nvPr/>
        </p:nvSpPr>
        <p:spPr>
          <a:xfrm>
            <a:off x="808225" y="1256250"/>
            <a:ext cx="2785800" cy="2326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~90% market share</a:t>
            </a:r>
            <a:endParaRPr/>
          </a:p>
          <a:p>
            <a:pPr marL="457200" lvl="0" indent="-317500" algn="l" rtl="0">
              <a:spcBef>
                <a:spcPts val="0"/>
              </a:spcBef>
              <a:spcAft>
                <a:spcPts val="0"/>
              </a:spcAft>
              <a:buSzPts val="1400"/>
              <a:buChar char="●"/>
            </a:pPr>
            <a:r>
              <a:rPr lang="en"/>
              <a:t>Bag-in-Box packaging for tomato-containing products</a:t>
            </a:r>
            <a:endParaRPr/>
          </a:p>
        </p:txBody>
      </p:sp>
      <p:sp>
        <p:nvSpPr>
          <p:cNvPr id="95" name="Google Shape;95;p12"/>
          <p:cNvSpPr txBox="1"/>
          <p:nvPr/>
        </p:nvSpPr>
        <p:spPr>
          <a:xfrm>
            <a:off x="3616050" y="1027550"/>
            <a:ext cx="5439300" cy="2326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a:t>Seasonality </a:t>
            </a:r>
            <a:r>
              <a:rPr lang="en"/>
              <a:t>(harvest season)</a:t>
            </a:r>
            <a:r>
              <a:rPr lang="en" b="1"/>
              <a:t> </a:t>
            </a:r>
            <a:r>
              <a:rPr lang="en"/>
              <a:t>within tomato bag sales and variability across years and products,</a:t>
            </a:r>
            <a:endParaRPr/>
          </a:p>
          <a:p>
            <a:pPr marL="457200" lvl="0" indent="-317500" algn="l" rtl="0">
              <a:spcBef>
                <a:spcPts val="0"/>
              </a:spcBef>
              <a:spcAft>
                <a:spcPts val="0"/>
              </a:spcAft>
              <a:buSzPts val="1400"/>
              <a:buChar char="●"/>
            </a:pPr>
            <a:r>
              <a:rPr lang="en"/>
              <a:t>Difficult to </a:t>
            </a:r>
            <a:r>
              <a:rPr lang="en" b="1"/>
              <a:t>plan for upcoming tomato bag sales season</a:t>
            </a:r>
            <a:endParaRPr b="1"/>
          </a:p>
          <a:p>
            <a:pPr marL="457200" lvl="0" indent="-317500" algn="l" rtl="0">
              <a:lnSpc>
                <a:spcPct val="90000"/>
              </a:lnSpc>
              <a:spcBef>
                <a:spcPts val="0"/>
              </a:spcBef>
              <a:spcAft>
                <a:spcPts val="0"/>
              </a:spcAft>
              <a:buSzPts val="1400"/>
              <a:buChar char="●"/>
            </a:pPr>
            <a:r>
              <a:rPr lang="en">
                <a:solidFill>
                  <a:schemeClr val="dk1"/>
                </a:solidFill>
              </a:rPr>
              <a:t>Current forecasting methodology - </a:t>
            </a:r>
            <a:r>
              <a:rPr lang="en" b="1">
                <a:solidFill>
                  <a:schemeClr val="dk1"/>
                </a:solidFill>
              </a:rPr>
              <a:t>historical sales</a:t>
            </a:r>
            <a:r>
              <a:rPr lang="en">
                <a:solidFill>
                  <a:schemeClr val="dk1"/>
                </a:solidFill>
              </a:rPr>
              <a:t> (naive sARIMA model) with adjustments made based on sales team input</a:t>
            </a:r>
            <a:endParaRPr>
              <a:solidFill>
                <a:schemeClr val="dk1"/>
              </a:solidFill>
            </a:endParaRPr>
          </a:p>
          <a:p>
            <a:pPr marL="457200" lvl="0" indent="-317500" algn="l" rtl="0">
              <a:lnSpc>
                <a:spcPct val="90000"/>
              </a:lnSpc>
              <a:spcBef>
                <a:spcPts val="0"/>
              </a:spcBef>
              <a:spcAft>
                <a:spcPts val="0"/>
              </a:spcAft>
              <a:buClr>
                <a:schemeClr val="dk1"/>
              </a:buClr>
              <a:buSzPts val="1400"/>
              <a:buChar char="●"/>
            </a:pPr>
            <a:r>
              <a:rPr lang="en">
                <a:solidFill>
                  <a:schemeClr val="dk1"/>
                </a:solidFill>
              </a:rPr>
              <a:t>Forecasts up to </a:t>
            </a:r>
            <a:r>
              <a:rPr lang="en" b="1">
                <a:solidFill>
                  <a:schemeClr val="dk1"/>
                </a:solidFill>
              </a:rPr>
              <a:t>18 months ahead </a:t>
            </a:r>
            <a:endParaRPr b="1">
              <a:solidFill>
                <a:schemeClr val="dk1"/>
              </a:solidFill>
            </a:endParaRPr>
          </a:p>
        </p:txBody>
      </p:sp>
      <p:sp>
        <p:nvSpPr>
          <p:cNvPr id="96" name="Google Shape;96;p12"/>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97" name="Google Shape;97;p12"/>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98" name="Google Shape;98;p12"/>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99" name="Google Shape;99;p12"/>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00" name="Google Shape;100;p12"/>
          <p:cNvSpPr/>
          <p:nvPr/>
        </p:nvSpPr>
        <p:spPr>
          <a:xfrm>
            <a:off x="1618375" y="4711525"/>
            <a:ext cx="1013100" cy="336900"/>
          </a:xfrm>
          <a:prstGeom prst="homePlate">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01" name="Google Shape;101;p12"/>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9"/>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a:t>Data Description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graphicFrame>
        <p:nvGraphicFramePr>
          <p:cNvPr id="331" name="Google Shape;331;p49"/>
          <p:cNvGraphicFramePr/>
          <p:nvPr/>
        </p:nvGraphicFramePr>
        <p:xfrm>
          <a:off x="369700" y="1063050"/>
          <a:ext cx="8507600" cy="2520636"/>
        </p:xfrm>
        <a:graphic>
          <a:graphicData uri="http://schemas.openxmlformats.org/drawingml/2006/table">
            <a:tbl>
              <a:tblPr>
                <a:noFill/>
              </a:tblPr>
              <a:tblGrid>
                <a:gridCol w="1808375">
                  <a:extLst>
                    <a:ext uri="{9D8B030D-6E8A-4147-A177-3AD203B41FA5}">
                      <a16:colId xmlns:a16="http://schemas.microsoft.com/office/drawing/2014/main" val="20000"/>
                    </a:ext>
                  </a:extLst>
                </a:gridCol>
                <a:gridCol w="2745350">
                  <a:extLst>
                    <a:ext uri="{9D8B030D-6E8A-4147-A177-3AD203B41FA5}">
                      <a16:colId xmlns:a16="http://schemas.microsoft.com/office/drawing/2014/main" val="20001"/>
                    </a:ext>
                  </a:extLst>
                </a:gridCol>
                <a:gridCol w="923400">
                  <a:extLst>
                    <a:ext uri="{9D8B030D-6E8A-4147-A177-3AD203B41FA5}">
                      <a16:colId xmlns:a16="http://schemas.microsoft.com/office/drawing/2014/main" val="20002"/>
                    </a:ext>
                  </a:extLst>
                </a:gridCol>
                <a:gridCol w="1151575">
                  <a:extLst>
                    <a:ext uri="{9D8B030D-6E8A-4147-A177-3AD203B41FA5}">
                      <a16:colId xmlns:a16="http://schemas.microsoft.com/office/drawing/2014/main" val="20003"/>
                    </a:ext>
                  </a:extLst>
                </a:gridCol>
                <a:gridCol w="1878900">
                  <a:extLst>
                    <a:ext uri="{9D8B030D-6E8A-4147-A177-3AD203B41FA5}">
                      <a16:colId xmlns:a16="http://schemas.microsoft.com/office/drawing/2014/main" val="20004"/>
                    </a:ext>
                  </a:extLst>
                </a:gridCol>
              </a:tblGrid>
              <a:tr h="323575">
                <a:tc>
                  <a:txBody>
                    <a:bodyPr/>
                    <a:lstStyle/>
                    <a:p>
                      <a:pPr marL="0" lvl="0" indent="0" algn="l" rtl="0">
                        <a:spcBef>
                          <a:spcPts val="0"/>
                        </a:spcBef>
                        <a:spcAft>
                          <a:spcPts val="0"/>
                        </a:spcAft>
                        <a:buNone/>
                      </a:pPr>
                      <a:r>
                        <a:rPr lang="en" b="1"/>
                        <a:t>External Data Source</a:t>
                      </a:r>
                      <a:endParaRPr b="1"/>
                    </a:p>
                  </a:txBody>
                  <a:tcPr marL="91425" marR="91425" marT="91425" marB="91425"/>
                </a:tc>
                <a:tc>
                  <a:txBody>
                    <a:bodyPr/>
                    <a:lstStyle/>
                    <a:p>
                      <a:pPr marL="0" lvl="0" indent="0" algn="l" rtl="0">
                        <a:spcBef>
                          <a:spcPts val="0"/>
                        </a:spcBef>
                        <a:spcAft>
                          <a:spcPts val="0"/>
                        </a:spcAft>
                        <a:buNone/>
                      </a:pPr>
                      <a:r>
                        <a:rPr lang="en" b="1"/>
                        <a:t>Frequency/Granularity </a:t>
                      </a:r>
                      <a:endParaRPr b="1"/>
                    </a:p>
                  </a:txBody>
                  <a:tcPr marL="91425" marR="91425" marT="91425" marB="91425"/>
                </a:tc>
                <a:tc>
                  <a:txBody>
                    <a:bodyPr/>
                    <a:lstStyle/>
                    <a:p>
                      <a:pPr marL="0" lvl="0" indent="0" algn="l" rtl="0">
                        <a:spcBef>
                          <a:spcPts val="0"/>
                        </a:spcBef>
                        <a:spcAft>
                          <a:spcPts val="0"/>
                        </a:spcAft>
                        <a:buNone/>
                      </a:pPr>
                      <a:r>
                        <a:rPr lang="en" b="1"/>
                        <a:t>Range</a:t>
                      </a:r>
                      <a:endParaRPr b="1"/>
                    </a:p>
                  </a:txBody>
                  <a:tcPr marL="91425" marR="91425" marT="91425" marB="91425"/>
                </a:tc>
                <a:tc>
                  <a:txBody>
                    <a:bodyPr/>
                    <a:lstStyle/>
                    <a:p>
                      <a:pPr marL="0" lvl="0" indent="0" algn="l" rtl="0">
                        <a:spcBef>
                          <a:spcPts val="0"/>
                        </a:spcBef>
                        <a:spcAft>
                          <a:spcPts val="0"/>
                        </a:spcAft>
                        <a:buNone/>
                      </a:pPr>
                      <a:r>
                        <a:rPr lang="en" b="1"/>
                        <a:t>Size</a:t>
                      </a:r>
                      <a:endParaRPr b="1"/>
                    </a:p>
                  </a:txBody>
                  <a:tcPr marL="91425" marR="91425" marT="91425" marB="91425"/>
                </a:tc>
                <a:tc>
                  <a:txBody>
                    <a:bodyPr/>
                    <a:lstStyle/>
                    <a:p>
                      <a:pPr marL="0" lvl="0" indent="0" algn="l" rtl="0">
                        <a:spcBef>
                          <a:spcPts val="0"/>
                        </a:spcBef>
                        <a:spcAft>
                          <a:spcPts val="0"/>
                        </a:spcAft>
                        <a:buNone/>
                      </a:pPr>
                      <a:r>
                        <a:rPr lang="en" b="1"/>
                        <a:t>Variables</a:t>
                      </a:r>
                      <a:endParaRPr b="1"/>
                    </a:p>
                  </a:txBody>
                  <a:tcPr marL="91425" marR="91425" marT="91425" marB="91425"/>
                </a:tc>
                <a:extLst>
                  <a:ext uri="{0D108BD9-81ED-4DB2-BD59-A6C34878D82A}">
                    <a16:rowId xmlns:a16="http://schemas.microsoft.com/office/drawing/2014/main" val="10000"/>
                  </a:ext>
                </a:extLst>
              </a:tr>
              <a:tr h="1212150">
                <a:tc>
                  <a:txBody>
                    <a:bodyPr/>
                    <a:lstStyle/>
                    <a:p>
                      <a:pPr marL="0" lvl="0" indent="0" algn="l" rtl="0">
                        <a:spcBef>
                          <a:spcPts val="0"/>
                        </a:spcBef>
                        <a:spcAft>
                          <a:spcPts val="0"/>
                        </a:spcAft>
                        <a:buNone/>
                      </a:pPr>
                      <a:r>
                        <a:rPr lang="en"/>
                        <a:t>Historical Tomato Yield (USDA)</a:t>
                      </a:r>
                      <a:endParaRPr/>
                    </a:p>
                  </a:txBody>
                  <a:tcPr marL="91425" marR="91425" marT="91425" marB="91425"/>
                </a:tc>
                <a:tc>
                  <a:txBody>
                    <a:bodyPr/>
                    <a:lstStyle/>
                    <a:p>
                      <a:pPr marL="457200" lvl="0" indent="-317500" algn="l" rtl="0">
                        <a:spcBef>
                          <a:spcPts val="0"/>
                        </a:spcBef>
                        <a:spcAft>
                          <a:spcPts val="0"/>
                        </a:spcAft>
                        <a:buSzPts val="1400"/>
                        <a:buChar char="●"/>
                      </a:pPr>
                      <a:r>
                        <a:rPr lang="en"/>
                        <a:t>Yearly</a:t>
                      </a:r>
                      <a:endParaRPr/>
                    </a:p>
                    <a:p>
                      <a:pPr marL="457200" lvl="0" indent="-317500" algn="l" rtl="0">
                        <a:spcBef>
                          <a:spcPts val="0"/>
                        </a:spcBef>
                        <a:spcAft>
                          <a:spcPts val="0"/>
                        </a:spcAft>
                        <a:buSzPts val="1400"/>
                        <a:buChar char="●"/>
                      </a:pPr>
                      <a:r>
                        <a:rPr lang="en"/>
                        <a:t>US only</a:t>
                      </a:r>
                      <a:endParaRPr/>
                    </a:p>
                    <a:p>
                      <a:pPr marL="457200" lvl="0" indent="-317500" algn="l" rtl="0">
                        <a:spcBef>
                          <a:spcPts val="0"/>
                        </a:spcBef>
                        <a:spcAft>
                          <a:spcPts val="0"/>
                        </a:spcAft>
                        <a:buSzPts val="1400"/>
                        <a:buChar char="●"/>
                      </a:pPr>
                      <a:r>
                        <a:rPr lang="en"/>
                        <a:t>County level for CA and OH</a:t>
                      </a:r>
                      <a:endParaRPr/>
                    </a:p>
                    <a:p>
                      <a:pPr marL="457200" lvl="0" indent="-317500" algn="l" rtl="0">
                        <a:spcBef>
                          <a:spcPts val="0"/>
                        </a:spcBef>
                        <a:spcAft>
                          <a:spcPts val="0"/>
                        </a:spcAft>
                        <a:buSzPts val="1400"/>
                        <a:buChar char="●"/>
                      </a:pPr>
                      <a:r>
                        <a:rPr lang="en"/>
                        <a:t>State level for CA, FL, IN, MI, NJ, ND, OH, PA, SC, TN, VA, other</a:t>
                      </a:r>
                      <a:endParaRPr/>
                    </a:p>
                  </a:txBody>
                  <a:tcPr marL="91425" marR="91425" marT="91425" marB="91425"/>
                </a:tc>
                <a:tc>
                  <a:txBody>
                    <a:bodyPr/>
                    <a:lstStyle/>
                    <a:p>
                      <a:pPr marL="0" lvl="0" indent="0" algn="l" rtl="0">
                        <a:spcBef>
                          <a:spcPts val="0"/>
                        </a:spcBef>
                        <a:spcAft>
                          <a:spcPts val="0"/>
                        </a:spcAft>
                        <a:buNone/>
                      </a:pPr>
                      <a:r>
                        <a:rPr lang="en"/>
                        <a:t>2000 - 2017</a:t>
                      </a:r>
                      <a:endParaRPr/>
                    </a:p>
                  </a:txBody>
                  <a:tcPr marL="91425" marR="91425" marT="91425" marB="91425"/>
                </a:tc>
                <a:tc>
                  <a:txBody>
                    <a:bodyPr/>
                    <a:lstStyle/>
                    <a:p>
                      <a:pPr marL="0" lvl="0" indent="0" algn="l" rtl="0">
                        <a:spcBef>
                          <a:spcPts val="0"/>
                        </a:spcBef>
                        <a:spcAft>
                          <a:spcPts val="0"/>
                        </a:spcAft>
                        <a:buNone/>
                      </a:pPr>
                      <a:r>
                        <a:rPr lang="en"/>
                        <a:t>198 rows for county-level,</a:t>
                      </a:r>
                      <a:endParaRPr/>
                    </a:p>
                    <a:p>
                      <a:pPr marL="0" lvl="0" indent="0" algn="l" rtl="0">
                        <a:spcBef>
                          <a:spcPts val="0"/>
                        </a:spcBef>
                        <a:spcAft>
                          <a:spcPts val="0"/>
                        </a:spcAft>
                        <a:buNone/>
                      </a:pPr>
                      <a:r>
                        <a:rPr lang="en"/>
                        <a:t>117 rows for </a:t>
                      </a:r>
                      <a:endParaRPr/>
                    </a:p>
                    <a:p>
                      <a:pPr marL="0" lvl="0" indent="0" algn="l" rtl="0">
                        <a:spcBef>
                          <a:spcPts val="0"/>
                        </a:spcBef>
                        <a:spcAft>
                          <a:spcPts val="0"/>
                        </a:spcAft>
                        <a:buNone/>
                      </a:pPr>
                      <a:r>
                        <a:rPr lang="en"/>
                        <a:t>state-level</a:t>
                      </a:r>
                      <a:endParaRPr/>
                    </a:p>
                  </a:txBody>
                  <a:tcPr marL="91425" marR="91425" marT="91425" marB="91425"/>
                </a:tc>
                <a:tc>
                  <a:txBody>
                    <a:bodyPr/>
                    <a:lstStyle/>
                    <a:p>
                      <a:pPr marL="0" lvl="0" indent="0" algn="l" rtl="0">
                        <a:lnSpc>
                          <a:spcPct val="90000"/>
                        </a:lnSpc>
                        <a:spcBef>
                          <a:spcPts val="1000"/>
                        </a:spcBef>
                        <a:spcAft>
                          <a:spcPts val="0"/>
                        </a:spcAft>
                        <a:buNone/>
                      </a:pPr>
                      <a:r>
                        <a:rPr lang="en">
                          <a:solidFill>
                            <a:srgbClr val="000000"/>
                          </a:solidFill>
                        </a:rPr>
                        <a:t>Program, Year, Period, Geo level, State, County, Commodity (ex: tomatoes), Data Item (Conditions and Measurements), Domain (ex: Total), Value</a:t>
                      </a:r>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5664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0"/>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Data Description</a:t>
            </a:r>
            <a:endParaRPr/>
          </a:p>
        </p:txBody>
      </p:sp>
      <p:graphicFrame>
        <p:nvGraphicFramePr>
          <p:cNvPr id="337" name="Google Shape;337;p50"/>
          <p:cNvGraphicFramePr/>
          <p:nvPr/>
        </p:nvGraphicFramePr>
        <p:xfrm>
          <a:off x="571500" y="1274475"/>
          <a:ext cx="8507600" cy="2392620"/>
        </p:xfrm>
        <a:graphic>
          <a:graphicData uri="http://schemas.openxmlformats.org/drawingml/2006/table">
            <a:tbl>
              <a:tblPr>
                <a:noFill/>
              </a:tblPr>
              <a:tblGrid>
                <a:gridCol w="1808375">
                  <a:extLst>
                    <a:ext uri="{9D8B030D-6E8A-4147-A177-3AD203B41FA5}">
                      <a16:colId xmlns:a16="http://schemas.microsoft.com/office/drawing/2014/main" val="20000"/>
                    </a:ext>
                  </a:extLst>
                </a:gridCol>
                <a:gridCol w="2745350">
                  <a:extLst>
                    <a:ext uri="{9D8B030D-6E8A-4147-A177-3AD203B41FA5}">
                      <a16:colId xmlns:a16="http://schemas.microsoft.com/office/drawing/2014/main" val="20001"/>
                    </a:ext>
                  </a:extLst>
                </a:gridCol>
                <a:gridCol w="923400">
                  <a:extLst>
                    <a:ext uri="{9D8B030D-6E8A-4147-A177-3AD203B41FA5}">
                      <a16:colId xmlns:a16="http://schemas.microsoft.com/office/drawing/2014/main" val="20002"/>
                    </a:ext>
                  </a:extLst>
                </a:gridCol>
                <a:gridCol w="1151575">
                  <a:extLst>
                    <a:ext uri="{9D8B030D-6E8A-4147-A177-3AD203B41FA5}">
                      <a16:colId xmlns:a16="http://schemas.microsoft.com/office/drawing/2014/main" val="20003"/>
                    </a:ext>
                  </a:extLst>
                </a:gridCol>
                <a:gridCol w="1878900">
                  <a:extLst>
                    <a:ext uri="{9D8B030D-6E8A-4147-A177-3AD203B41FA5}">
                      <a16:colId xmlns:a16="http://schemas.microsoft.com/office/drawing/2014/main" val="20004"/>
                    </a:ext>
                  </a:extLst>
                </a:gridCol>
              </a:tblGrid>
              <a:tr h="730200">
                <a:tc>
                  <a:txBody>
                    <a:bodyPr/>
                    <a:lstStyle/>
                    <a:p>
                      <a:pPr marL="0" lvl="0" indent="0" algn="l" rtl="0">
                        <a:spcBef>
                          <a:spcPts val="0"/>
                        </a:spcBef>
                        <a:spcAft>
                          <a:spcPts val="0"/>
                        </a:spcAft>
                        <a:buNone/>
                      </a:pPr>
                      <a:r>
                        <a:rPr lang="en"/>
                        <a:t>Weather Variables (DarkSky API)</a:t>
                      </a:r>
                      <a:endParaRPr/>
                    </a:p>
                  </a:txBody>
                  <a:tcPr marL="91425" marR="91425" marT="91425" marB="91425"/>
                </a:tc>
                <a:tc>
                  <a:txBody>
                    <a:bodyPr/>
                    <a:lstStyle/>
                    <a:p>
                      <a:pPr marL="457200" lvl="0" indent="-317500" algn="l" rtl="0">
                        <a:spcBef>
                          <a:spcPts val="0"/>
                        </a:spcBef>
                        <a:spcAft>
                          <a:spcPts val="0"/>
                        </a:spcAft>
                        <a:buSzPts val="1400"/>
                        <a:buChar char="●"/>
                      </a:pPr>
                      <a:r>
                        <a:rPr lang="en"/>
                        <a:t>Daily</a:t>
                      </a:r>
                      <a:endParaRPr/>
                    </a:p>
                    <a:p>
                      <a:pPr marL="457200" lvl="0" indent="-317500" algn="l" rtl="0">
                        <a:spcBef>
                          <a:spcPts val="0"/>
                        </a:spcBef>
                        <a:spcAft>
                          <a:spcPts val="0"/>
                        </a:spcAft>
                        <a:buSzPts val="1400"/>
                        <a:buChar char="●"/>
                      </a:pPr>
                      <a:r>
                        <a:rPr lang="en"/>
                        <a:t>US only</a:t>
                      </a:r>
                      <a:endParaRPr/>
                    </a:p>
                    <a:p>
                      <a:pPr marL="457200" lvl="0" indent="-317500" algn="l" rtl="0">
                        <a:spcBef>
                          <a:spcPts val="0"/>
                        </a:spcBef>
                        <a:spcAft>
                          <a:spcPts val="0"/>
                        </a:spcAft>
                        <a:buSzPts val="1400"/>
                        <a:buChar char="●"/>
                      </a:pPr>
                      <a:r>
                        <a:rPr lang="en"/>
                        <a:t>County level</a:t>
                      </a:r>
                      <a:endParaRPr/>
                    </a:p>
                  </a:txBody>
                  <a:tcPr marL="91425" marR="91425" marT="91425" marB="91425"/>
                </a:tc>
                <a:tc>
                  <a:txBody>
                    <a:bodyPr/>
                    <a:lstStyle/>
                    <a:p>
                      <a:pPr marL="0" lvl="0" indent="0" algn="l" rtl="0">
                        <a:spcBef>
                          <a:spcPts val="0"/>
                        </a:spcBef>
                        <a:spcAft>
                          <a:spcPts val="0"/>
                        </a:spcAft>
                        <a:buNone/>
                      </a:pPr>
                      <a:r>
                        <a:rPr lang="en"/>
                        <a:t>2000 - 2018</a:t>
                      </a:r>
                      <a:endParaRPr/>
                    </a:p>
                    <a:p>
                      <a:pPr marL="0" lvl="0" indent="0" algn="l" rtl="0">
                        <a:spcBef>
                          <a:spcPts val="0"/>
                        </a:spcBef>
                        <a:spcAft>
                          <a:spcPts val="0"/>
                        </a:spcAft>
                        <a:buNone/>
                      </a:pPr>
                      <a:r>
                        <a:rPr lang="en"/>
                        <a:t>(Feb - </a:t>
                      </a:r>
                      <a:endParaRPr/>
                    </a:p>
                    <a:p>
                      <a:pPr marL="0" lvl="0" indent="0" algn="l" rtl="0">
                        <a:spcBef>
                          <a:spcPts val="0"/>
                        </a:spcBef>
                        <a:spcAft>
                          <a:spcPts val="0"/>
                        </a:spcAft>
                        <a:buNone/>
                      </a:pPr>
                      <a:r>
                        <a:rPr lang="en"/>
                        <a:t>Aug)</a:t>
                      </a:r>
                      <a:endParaRPr/>
                    </a:p>
                  </a:txBody>
                  <a:tcPr marL="91425" marR="91425" marT="91425" marB="91425"/>
                </a:tc>
                <a:tc>
                  <a:txBody>
                    <a:bodyPr/>
                    <a:lstStyle/>
                    <a:p>
                      <a:pPr marL="0" lvl="0" indent="0" algn="l" rtl="0">
                        <a:spcBef>
                          <a:spcPts val="0"/>
                        </a:spcBef>
                        <a:spcAft>
                          <a:spcPts val="0"/>
                        </a:spcAft>
                        <a:buNone/>
                      </a:pPr>
                      <a:r>
                        <a:rPr lang="en"/>
                        <a:t>150,140 rows</a:t>
                      </a:r>
                      <a:endParaRPr/>
                    </a:p>
                  </a:txBody>
                  <a:tcPr marL="91425" marR="91425" marT="91425" marB="91425"/>
                </a:tc>
                <a:tc>
                  <a:txBody>
                    <a:bodyPr/>
                    <a:lstStyle/>
                    <a:p>
                      <a:pPr marL="0" lvl="0" indent="0" algn="l" rtl="0">
                        <a:lnSpc>
                          <a:spcPct val="90000"/>
                        </a:lnSpc>
                        <a:spcBef>
                          <a:spcPts val="1000"/>
                        </a:spcBef>
                        <a:spcAft>
                          <a:spcPts val="0"/>
                        </a:spcAft>
                        <a:buNone/>
                      </a:pPr>
                      <a:r>
                        <a:rPr lang="en">
                          <a:solidFill>
                            <a:srgbClr val="000000"/>
                          </a:solidFill>
                        </a:rPr>
                        <a:t>Precipitation, Sunlight, temperature, air pressure and dew point</a:t>
                      </a:r>
                      <a:endParaRPr/>
                    </a:p>
                  </a:txBody>
                  <a:tcPr marL="91425" marR="91425" marT="91425" marB="91425"/>
                </a:tc>
                <a:extLst>
                  <a:ext uri="{0D108BD9-81ED-4DB2-BD59-A6C34878D82A}">
                    <a16:rowId xmlns:a16="http://schemas.microsoft.com/office/drawing/2014/main" val="10000"/>
                  </a:ext>
                </a:extLst>
              </a:tr>
              <a:tr h="658800">
                <a:tc>
                  <a:txBody>
                    <a:bodyPr/>
                    <a:lstStyle/>
                    <a:p>
                      <a:pPr marL="0" lvl="0" indent="0" algn="l" rtl="0">
                        <a:spcBef>
                          <a:spcPts val="0"/>
                        </a:spcBef>
                        <a:spcAft>
                          <a:spcPts val="0"/>
                        </a:spcAft>
                        <a:buNone/>
                      </a:pPr>
                      <a:r>
                        <a:rPr lang="en"/>
                        <a:t>Satellite Images (Google Earth API and/or USDS)</a:t>
                      </a:r>
                      <a:endParaRPr/>
                    </a:p>
                    <a:p>
                      <a:pPr marL="0" lvl="0" indent="0" algn="l" rtl="0">
                        <a:spcBef>
                          <a:spcPts val="0"/>
                        </a:spcBef>
                        <a:spcAft>
                          <a:spcPts val="0"/>
                        </a:spcAft>
                        <a:buNone/>
                      </a:pPr>
                      <a:r>
                        <a:rPr lang="en"/>
                        <a:t>HIstorical NDVI </a:t>
                      </a:r>
                      <a:endParaRPr/>
                    </a:p>
                    <a:p>
                      <a:pPr marL="0" lvl="0" indent="0" algn="l" rtl="0">
                        <a:spcBef>
                          <a:spcPts val="0"/>
                        </a:spcBef>
                        <a:spcAft>
                          <a:spcPts val="0"/>
                        </a:spcAft>
                        <a:buNone/>
                      </a:pPr>
                      <a:r>
                        <a:rPr lang="en"/>
                        <a:t>(USDA)</a:t>
                      </a:r>
                      <a:endParaRPr/>
                    </a:p>
                  </a:txBody>
                  <a:tcPr marL="91425" marR="91425" marT="91425" marB="91425"/>
                </a:tc>
                <a:tc>
                  <a:txBody>
                    <a:bodyPr/>
                    <a:lstStyle/>
                    <a:p>
                      <a:pPr marL="457200" lvl="0" indent="-317500" algn="l" rtl="0">
                        <a:spcBef>
                          <a:spcPts val="0"/>
                        </a:spcBef>
                        <a:spcAft>
                          <a:spcPts val="0"/>
                        </a:spcAft>
                        <a:buSzPts val="1400"/>
                        <a:buChar char="●"/>
                      </a:pPr>
                      <a:r>
                        <a:rPr lang="en"/>
                        <a:t>Inconsistent frequency</a:t>
                      </a:r>
                      <a:endParaRPr/>
                    </a:p>
                    <a:p>
                      <a:pPr marL="457200" lvl="0" indent="-317500" algn="l" rtl="0">
                        <a:spcBef>
                          <a:spcPts val="0"/>
                        </a:spcBef>
                        <a:spcAft>
                          <a:spcPts val="0"/>
                        </a:spcAft>
                        <a:buSzPts val="1400"/>
                        <a:buChar char="●"/>
                      </a:pPr>
                      <a:r>
                        <a:rPr lang="en"/>
                        <a:t>US only</a:t>
                      </a:r>
                      <a:endParaRPr/>
                    </a:p>
                    <a:p>
                      <a:pPr marL="457200" lvl="0" indent="-317500" algn="l" rtl="0">
                        <a:spcBef>
                          <a:spcPts val="0"/>
                        </a:spcBef>
                        <a:spcAft>
                          <a:spcPts val="0"/>
                        </a:spcAft>
                        <a:buSzPts val="1400"/>
                        <a:buChar char="●"/>
                      </a:pPr>
                      <a:r>
                        <a:rPr lang="en"/>
                        <a:t>County level</a:t>
                      </a:r>
                      <a:endParaRPr/>
                    </a:p>
                  </a:txBody>
                  <a:tcPr marL="91425" marR="91425" marT="91425" marB="91425"/>
                </a:tc>
                <a:tc>
                  <a:txBody>
                    <a:bodyPr/>
                    <a:lstStyle/>
                    <a:p>
                      <a:pPr marL="0" lvl="0" indent="0" algn="l" rtl="0">
                        <a:spcBef>
                          <a:spcPts val="0"/>
                        </a:spcBef>
                        <a:spcAft>
                          <a:spcPts val="0"/>
                        </a:spcAft>
                        <a:buNone/>
                      </a:pPr>
                      <a:r>
                        <a:rPr lang="en"/>
                        <a:t>2000 - 2018</a:t>
                      </a:r>
                      <a:endParaRPr/>
                    </a:p>
                    <a:p>
                      <a:pPr marL="0" lvl="0" indent="0" algn="l" rtl="0">
                        <a:spcBef>
                          <a:spcPts val="0"/>
                        </a:spcBef>
                        <a:spcAft>
                          <a:spcPts val="0"/>
                        </a:spcAft>
                        <a:buNone/>
                      </a:pPr>
                      <a:r>
                        <a:rPr lang="en"/>
                        <a:t>(Feb - </a:t>
                      </a:r>
                      <a:endParaRPr/>
                    </a:p>
                    <a:p>
                      <a:pPr marL="0" lvl="0" indent="0" algn="l" rtl="0">
                        <a:spcBef>
                          <a:spcPts val="0"/>
                        </a:spcBef>
                        <a:spcAft>
                          <a:spcPts val="0"/>
                        </a:spcAft>
                        <a:buNone/>
                      </a:pPr>
                      <a:r>
                        <a:rPr lang="en"/>
                        <a:t>Aug)</a:t>
                      </a:r>
                      <a:endParaRPr/>
                    </a:p>
                  </a:txBody>
                  <a:tcPr marL="91425" marR="91425" marT="91425" marB="91425"/>
                </a:tc>
                <a:tc>
                  <a:txBody>
                    <a:bodyPr/>
                    <a:lstStyle/>
                    <a:p>
                      <a:pPr marL="0" lvl="0" indent="0" algn="l" rtl="0">
                        <a:spcBef>
                          <a:spcPts val="0"/>
                        </a:spcBef>
                        <a:spcAft>
                          <a:spcPts val="0"/>
                        </a:spcAft>
                        <a:buNone/>
                      </a:pPr>
                      <a:r>
                        <a:rPr lang="en"/>
                        <a:t>TBD</a:t>
                      </a:r>
                      <a:endParaRPr/>
                    </a:p>
                  </a:txBody>
                  <a:tcPr marL="91425" marR="91425" marT="91425" marB="91425"/>
                </a:tc>
                <a:tc>
                  <a:txBody>
                    <a:bodyPr/>
                    <a:lstStyle/>
                    <a:p>
                      <a:pPr marL="0" lvl="0" indent="0" algn="l" rtl="0">
                        <a:lnSpc>
                          <a:spcPct val="90000"/>
                        </a:lnSpc>
                        <a:spcBef>
                          <a:spcPts val="1000"/>
                        </a:spcBef>
                        <a:spcAft>
                          <a:spcPts val="0"/>
                        </a:spcAft>
                        <a:buNone/>
                      </a:pPr>
                      <a:r>
                        <a:rPr lang="en">
                          <a:solidFill>
                            <a:srgbClr val="000000"/>
                          </a:solidFill>
                        </a:rPr>
                        <a:t>NDVI value (-1 to 1)</a:t>
                      </a:r>
                      <a:endParaRPr>
                        <a:solidFill>
                          <a:srgbClr val="000000"/>
                        </a:solidFill>
                      </a:endParaRPr>
                    </a:p>
                    <a:p>
                      <a:pPr marL="0" lvl="0" indent="0" algn="l" rtl="0">
                        <a:lnSpc>
                          <a:spcPct val="90000"/>
                        </a:lnSpc>
                        <a:spcBef>
                          <a:spcPts val="1000"/>
                        </a:spcBef>
                        <a:spcAft>
                          <a:spcPts val="0"/>
                        </a:spcAft>
                        <a:buNone/>
                      </a:pPr>
                      <a:r>
                        <a:rPr lang="en">
                          <a:solidFill>
                            <a:srgbClr val="000000"/>
                          </a:solidFill>
                        </a:rPr>
                        <a:t>Image data</a:t>
                      </a:r>
                      <a:endParaRPr>
                        <a:solidFill>
                          <a:srgbClr val="000000"/>
                        </a:solidFill>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36576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1"/>
          <p:cNvSpPr txBox="1">
            <a:spLocks noGrp="1"/>
          </p:cNvSpPr>
          <p:nvPr>
            <p:ph type="title"/>
          </p:nvPr>
        </p:nvSpPr>
        <p:spPr>
          <a:xfrm>
            <a:off x="571500" y="125400"/>
            <a:ext cx="8001000" cy="658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a:t>Assumptions &amp; Limitations: Weather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343" name="Google Shape;343;p51"/>
          <p:cNvSpPr txBox="1">
            <a:spLocks noGrp="1"/>
          </p:cNvSpPr>
          <p:nvPr>
            <p:ph type="body" idx="1"/>
          </p:nvPr>
        </p:nvSpPr>
        <p:spPr>
          <a:xfrm>
            <a:off x="571500" y="574775"/>
            <a:ext cx="3671400" cy="3845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1800" b="1"/>
              <a:t>Purpose:</a:t>
            </a:r>
            <a:r>
              <a:rPr lang="en" sz="1800"/>
              <a:t> Using weather variables will help identify patterns that yield the highest tomato production.</a:t>
            </a:r>
            <a:endParaRPr sz="1800"/>
          </a:p>
          <a:p>
            <a:pPr marL="0" lvl="0" indent="0" algn="l" rtl="0">
              <a:spcBef>
                <a:spcPts val="800"/>
              </a:spcBef>
              <a:spcAft>
                <a:spcPts val="0"/>
              </a:spcAft>
              <a:buClr>
                <a:schemeClr val="dk1"/>
              </a:buClr>
              <a:buSzPts val="1100"/>
              <a:buFont typeface="Arial"/>
              <a:buNone/>
            </a:pPr>
            <a:r>
              <a:rPr lang="en" sz="1800"/>
              <a:t>Assumptions: </a:t>
            </a:r>
            <a:endParaRPr sz="1800"/>
          </a:p>
          <a:p>
            <a:pPr marL="457200" lvl="0" indent="-342900" algn="l" rtl="0">
              <a:spcBef>
                <a:spcPts val="800"/>
              </a:spcBef>
              <a:spcAft>
                <a:spcPts val="0"/>
              </a:spcAft>
              <a:buSzPts val="1800"/>
              <a:buChar char="•"/>
            </a:pPr>
            <a:r>
              <a:rPr lang="en" sz="1800"/>
              <a:t>The weather is assumed to be constant across all the cities in a county</a:t>
            </a:r>
            <a:endParaRPr sz="1800"/>
          </a:p>
          <a:p>
            <a:pPr marL="0" lvl="0" indent="0" algn="l" rtl="0">
              <a:spcBef>
                <a:spcPts val="800"/>
              </a:spcBef>
              <a:spcAft>
                <a:spcPts val="0"/>
              </a:spcAft>
              <a:buClr>
                <a:schemeClr val="dk1"/>
              </a:buClr>
              <a:buSzPts val="1100"/>
              <a:buFont typeface="Arial"/>
              <a:buNone/>
            </a:pPr>
            <a:r>
              <a:rPr lang="en" sz="1800"/>
              <a:t>Limitations:</a:t>
            </a:r>
            <a:endParaRPr sz="1800"/>
          </a:p>
          <a:p>
            <a:pPr marL="457200" lvl="0" indent="-342900" algn="l" rtl="0">
              <a:spcBef>
                <a:spcPts val="800"/>
              </a:spcBef>
              <a:spcAft>
                <a:spcPts val="0"/>
              </a:spcAft>
              <a:buSzPts val="1800"/>
              <a:buChar char="•"/>
            </a:pPr>
            <a:r>
              <a:rPr lang="en" sz="1800"/>
              <a:t>It takes a long time to download data due to limited API calls per day</a:t>
            </a:r>
            <a:endParaRPr sz="1800"/>
          </a:p>
          <a:p>
            <a:pPr marL="0" lvl="0" indent="0" algn="l" rtl="0">
              <a:spcBef>
                <a:spcPts val="800"/>
              </a:spcBef>
              <a:spcAft>
                <a:spcPts val="0"/>
              </a:spcAft>
              <a:buClr>
                <a:schemeClr val="dk1"/>
              </a:buClr>
              <a:buSzPts val="1100"/>
              <a:buFont typeface="Arial"/>
              <a:buNone/>
            </a:pPr>
            <a:endParaRPr/>
          </a:p>
          <a:p>
            <a:pPr marL="0" lvl="0" indent="0" algn="l" rtl="0">
              <a:spcBef>
                <a:spcPts val="800"/>
              </a:spcBef>
              <a:spcAft>
                <a:spcPts val="0"/>
              </a:spcAft>
              <a:buNone/>
            </a:pPr>
            <a:endParaRPr/>
          </a:p>
        </p:txBody>
      </p:sp>
      <p:pic>
        <p:nvPicPr>
          <p:cNvPr id="344" name="Google Shape;344;p5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148700" y="1045554"/>
            <a:ext cx="4995300" cy="2726995"/>
          </a:xfrm>
          <a:prstGeom prst="rect">
            <a:avLst/>
          </a:prstGeom>
          <a:noFill/>
          <a:ln>
            <a:noFill/>
          </a:ln>
        </p:spPr>
      </p:pic>
      <p:pic>
        <p:nvPicPr>
          <p:cNvPr id="345" name="Google Shape;345;p5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863359" y="2985675"/>
            <a:ext cx="1224216" cy="658500"/>
          </a:xfrm>
          <a:prstGeom prst="rect">
            <a:avLst/>
          </a:prstGeom>
          <a:noFill/>
          <a:ln>
            <a:noFill/>
          </a:ln>
        </p:spPr>
      </p:pic>
    </p:spTree>
    <p:extLst>
      <p:ext uri="{BB962C8B-B14F-4D97-AF65-F5344CB8AC3E}">
        <p14:creationId xmlns:p14="http://schemas.microsoft.com/office/powerpoint/2010/main" val="2016947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2"/>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Assumptions &amp; Limitations: Historic Yield</a:t>
            </a:r>
            <a:endParaRPr/>
          </a:p>
        </p:txBody>
      </p:sp>
      <p:sp>
        <p:nvSpPr>
          <p:cNvPr id="351" name="Google Shape;351;p52"/>
          <p:cNvSpPr txBox="1">
            <a:spLocks noGrp="1"/>
          </p:cNvSpPr>
          <p:nvPr>
            <p:ph type="body" idx="1"/>
          </p:nvPr>
        </p:nvSpPr>
        <p:spPr>
          <a:xfrm>
            <a:off x="571500" y="772869"/>
            <a:ext cx="8001000" cy="2584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1800" b="1"/>
              <a:t>Purpose:</a:t>
            </a:r>
            <a:r>
              <a:rPr lang="en" sz="1800"/>
              <a:t> Once the tomato yield is predicted using weather and satellite variables, it will serve as an independent variable to predict tomato bag sales.</a:t>
            </a:r>
            <a:endParaRPr sz="1800"/>
          </a:p>
          <a:p>
            <a:pPr marL="0" lvl="0" indent="0" algn="l" rtl="0">
              <a:spcBef>
                <a:spcPts val="800"/>
              </a:spcBef>
              <a:spcAft>
                <a:spcPts val="0"/>
              </a:spcAft>
              <a:buClr>
                <a:schemeClr val="dk1"/>
              </a:buClr>
              <a:buSzPts val="1100"/>
              <a:buFont typeface="Arial"/>
              <a:buNone/>
            </a:pPr>
            <a:r>
              <a:rPr lang="en" sz="1800"/>
              <a:t>Assumptions: </a:t>
            </a:r>
            <a:endParaRPr sz="1800"/>
          </a:p>
          <a:p>
            <a:pPr marL="457200" lvl="0" indent="-342900" algn="l" rtl="0">
              <a:spcBef>
                <a:spcPts val="800"/>
              </a:spcBef>
              <a:spcAft>
                <a:spcPts val="0"/>
              </a:spcAft>
              <a:buSzPts val="1800"/>
              <a:buChar char="•"/>
            </a:pPr>
            <a:r>
              <a:rPr lang="en" sz="1800"/>
              <a:t>Some counties produce more tomatoes than others </a:t>
            </a:r>
            <a:endParaRPr sz="1800"/>
          </a:p>
          <a:p>
            <a:pPr marL="457200" lvl="0" indent="-342900" algn="l" rtl="0">
              <a:spcBef>
                <a:spcPts val="0"/>
              </a:spcBef>
              <a:spcAft>
                <a:spcPts val="0"/>
              </a:spcAft>
              <a:buSzPts val="1800"/>
              <a:buChar char="•"/>
            </a:pPr>
            <a:r>
              <a:rPr lang="en" sz="1800"/>
              <a:t>Total tomato yield for all counties would be reflective of larger factors such as weather</a:t>
            </a:r>
            <a:endParaRPr sz="1800"/>
          </a:p>
          <a:p>
            <a:pPr marL="0" lvl="0" indent="0" algn="l" rtl="0">
              <a:spcBef>
                <a:spcPts val="800"/>
              </a:spcBef>
              <a:spcAft>
                <a:spcPts val="0"/>
              </a:spcAft>
              <a:buClr>
                <a:schemeClr val="dk1"/>
              </a:buClr>
              <a:buSzPts val="1100"/>
              <a:buFont typeface="Arial"/>
              <a:buNone/>
            </a:pPr>
            <a:r>
              <a:rPr lang="en" sz="1800"/>
              <a:t>Limitations:</a:t>
            </a:r>
            <a:endParaRPr sz="1800"/>
          </a:p>
          <a:p>
            <a:pPr marL="457200" lvl="0" indent="-342900" algn="l" rtl="0">
              <a:spcBef>
                <a:spcPts val="800"/>
              </a:spcBef>
              <a:spcAft>
                <a:spcPts val="0"/>
              </a:spcAft>
              <a:buSzPts val="1800"/>
              <a:buChar char="•"/>
            </a:pPr>
            <a:r>
              <a:rPr lang="en" sz="1800"/>
              <a:t>County-level data is only available for CA and OH ⇒ not reflective of all tomato-producing states</a:t>
            </a:r>
            <a:endParaRPr sz="1800"/>
          </a:p>
          <a:p>
            <a:pPr marL="0" lvl="0" indent="0" algn="l" rtl="0">
              <a:spcBef>
                <a:spcPts val="800"/>
              </a:spcBef>
              <a:spcAft>
                <a:spcPts val="0"/>
              </a:spcAft>
              <a:buClr>
                <a:schemeClr val="dk1"/>
              </a:buClr>
              <a:buSzPts val="1100"/>
              <a:buFont typeface="Arial"/>
              <a:buNone/>
            </a:pPr>
            <a:endParaRPr/>
          </a:p>
          <a:p>
            <a:pPr marL="0" lvl="0" indent="0" algn="l" rtl="0">
              <a:spcBef>
                <a:spcPts val="800"/>
              </a:spcBef>
              <a:spcAft>
                <a:spcPts val="0"/>
              </a:spcAft>
              <a:buNone/>
            </a:pPr>
            <a:endParaRPr/>
          </a:p>
        </p:txBody>
      </p:sp>
    </p:spTree>
    <p:extLst>
      <p:ext uri="{BB962C8B-B14F-4D97-AF65-F5344CB8AC3E}">
        <p14:creationId xmlns:p14="http://schemas.microsoft.com/office/powerpoint/2010/main" val="3806336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571525"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2400">
                <a:latin typeface="Calibri"/>
                <a:ea typeface="Calibri"/>
                <a:cs typeface="Calibri"/>
                <a:sym typeface="Calibri"/>
              </a:rPr>
              <a:t>Total Yearly Tomato Yield (Aggregated)</a:t>
            </a:r>
            <a:endParaRPr/>
          </a:p>
        </p:txBody>
      </p:sp>
      <p:sp>
        <p:nvSpPr>
          <p:cNvPr id="357" name="Google Shape;357;p53"/>
          <p:cNvSpPr txBox="1">
            <a:spLocks noGrp="1"/>
          </p:cNvSpPr>
          <p:nvPr>
            <p:ph type="body" idx="1"/>
          </p:nvPr>
        </p:nvSpPr>
        <p:spPr>
          <a:xfrm>
            <a:off x="25" y="371050"/>
            <a:ext cx="9144000" cy="807600"/>
          </a:xfrm>
          <a:prstGeom prst="rect">
            <a:avLst/>
          </a:prstGeom>
        </p:spPr>
        <p:txBody>
          <a:bodyPr spcFirstLastPara="1" wrap="square" lIns="68575" tIns="34275" rIns="68575" bIns="34275" anchor="t" anchorCtr="0">
            <a:noAutofit/>
          </a:bodyPr>
          <a:lstStyle/>
          <a:p>
            <a:pPr marL="0" lvl="0" indent="0" algn="l" rtl="0">
              <a:spcBef>
                <a:spcPts val="1000"/>
              </a:spcBef>
              <a:spcAft>
                <a:spcPts val="0"/>
              </a:spcAft>
              <a:buClr>
                <a:schemeClr val="dk1"/>
              </a:buClr>
              <a:buSzPts val="1100"/>
              <a:buFont typeface="Arial"/>
              <a:buNone/>
            </a:pPr>
            <a:r>
              <a:rPr lang="en" sz="2000">
                <a:latin typeface="Calibri"/>
                <a:ea typeface="Calibri"/>
                <a:cs typeface="Calibri"/>
                <a:sym typeface="Calibri"/>
              </a:rPr>
              <a:t>County-Level								State-Level</a:t>
            </a:r>
            <a:endParaRPr sz="2000">
              <a:latin typeface="Calibri"/>
              <a:ea typeface="Calibri"/>
              <a:cs typeface="Calibri"/>
              <a:sym typeface="Calibri"/>
            </a:endParaRPr>
          </a:p>
          <a:p>
            <a:pPr marL="0" lvl="0" indent="0" algn="l" rtl="0">
              <a:lnSpc>
                <a:spcPct val="100000"/>
              </a:lnSpc>
              <a:spcBef>
                <a:spcPts val="0"/>
              </a:spcBef>
              <a:spcAft>
                <a:spcPts val="0"/>
              </a:spcAft>
              <a:buClr>
                <a:schemeClr val="dk1"/>
              </a:buClr>
              <a:buSzPts val="1100"/>
              <a:buFont typeface="Arial"/>
              <a:buNone/>
            </a:pPr>
            <a:r>
              <a:rPr lang="en" sz="1400"/>
              <a:t>CA, OH 									CA, FL, IN, MI, NJ, ND, OH, PA, SC, TN, VA</a:t>
            </a:r>
            <a:endParaRPr sz="1400"/>
          </a:p>
        </p:txBody>
      </p:sp>
      <p:pic>
        <p:nvPicPr>
          <p:cNvPr id="358" name="Google Shape;358;p5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15800" y="1266850"/>
            <a:ext cx="4328200" cy="2441673"/>
          </a:xfrm>
          <a:prstGeom prst="rect">
            <a:avLst/>
          </a:prstGeom>
          <a:noFill/>
          <a:ln>
            <a:noFill/>
          </a:ln>
        </p:spPr>
      </p:pic>
      <p:pic>
        <p:nvPicPr>
          <p:cNvPr id="359" name="Google Shape;359;p5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0" y="1245513"/>
            <a:ext cx="4328201" cy="2484325"/>
          </a:xfrm>
          <a:prstGeom prst="rect">
            <a:avLst/>
          </a:prstGeom>
          <a:noFill/>
          <a:ln>
            <a:noFill/>
          </a:ln>
        </p:spPr>
      </p:pic>
      <p:cxnSp>
        <p:nvCxnSpPr>
          <p:cNvPr id="360" name="Google Shape;360;p53"/>
          <p:cNvCxnSpPr/>
          <p:nvPr/>
        </p:nvCxnSpPr>
        <p:spPr>
          <a:xfrm rot="10800000">
            <a:off x="2279450" y="3458175"/>
            <a:ext cx="574800" cy="409200"/>
          </a:xfrm>
          <a:prstGeom prst="straightConnector1">
            <a:avLst/>
          </a:prstGeom>
          <a:noFill/>
          <a:ln w="9525" cap="flat" cmpd="sng">
            <a:solidFill>
              <a:schemeClr val="dk2"/>
            </a:solidFill>
            <a:prstDash val="solid"/>
            <a:round/>
            <a:headEnd type="none" w="med" len="med"/>
            <a:tailEnd type="triangle" w="med" len="med"/>
          </a:ln>
        </p:spPr>
      </p:cxnSp>
      <p:sp>
        <p:nvSpPr>
          <p:cNvPr id="361" name="Google Shape;361;p53"/>
          <p:cNvSpPr txBox="1"/>
          <p:nvPr/>
        </p:nvSpPr>
        <p:spPr>
          <a:xfrm>
            <a:off x="2864000" y="3791175"/>
            <a:ext cx="906000" cy="2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Drop in 2008</a:t>
            </a:r>
            <a:endParaRPr sz="1000"/>
          </a:p>
        </p:txBody>
      </p:sp>
      <p:cxnSp>
        <p:nvCxnSpPr>
          <p:cNvPr id="362" name="Google Shape;362;p53"/>
          <p:cNvCxnSpPr/>
          <p:nvPr/>
        </p:nvCxnSpPr>
        <p:spPr>
          <a:xfrm rot="10800000" flipH="1">
            <a:off x="7539900" y="1587700"/>
            <a:ext cx="672300" cy="2406300"/>
          </a:xfrm>
          <a:prstGeom prst="straightConnector1">
            <a:avLst/>
          </a:prstGeom>
          <a:noFill/>
          <a:ln w="9525" cap="flat" cmpd="sng">
            <a:solidFill>
              <a:schemeClr val="dk2"/>
            </a:solidFill>
            <a:prstDash val="solid"/>
            <a:round/>
            <a:headEnd type="none" w="med" len="med"/>
            <a:tailEnd type="triangle" w="med" len="med"/>
          </a:ln>
        </p:spPr>
      </p:cxnSp>
      <p:sp>
        <p:nvSpPr>
          <p:cNvPr id="363" name="Google Shape;363;p53"/>
          <p:cNvSpPr txBox="1"/>
          <p:nvPr/>
        </p:nvSpPr>
        <p:spPr>
          <a:xfrm>
            <a:off x="6907900" y="3761950"/>
            <a:ext cx="906000" cy="2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Drop in 2014</a:t>
            </a:r>
            <a:endParaRPr sz="1000"/>
          </a:p>
        </p:txBody>
      </p:sp>
    </p:spTree>
    <p:extLst>
      <p:ext uri="{BB962C8B-B14F-4D97-AF65-F5344CB8AC3E}">
        <p14:creationId xmlns:p14="http://schemas.microsoft.com/office/powerpoint/2010/main" val="280810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4"/>
          <p:cNvSpPr txBox="1">
            <a:spLocks noGrp="1"/>
          </p:cNvSpPr>
          <p:nvPr>
            <p:ph type="title"/>
          </p:nvPr>
        </p:nvSpPr>
        <p:spPr>
          <a:xfrm>
            <a:off x="571500" y="27265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a:t>Assumptions &amp; Limitations: Satellite Imagery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369" name="Google Shape;369;p54"/>
          <p:cNvSpPr txBox="1">
            <a:spLocks noGrp="1"/>
          </p:cNvSpPr>
          <p:nvPr>
            <p:ph type="body" idx="1"/>
          </p:nvPr>
        </p:nvSpPr>
        <p:spPr>
          <a:xfrm>
            <a:off x="571500" y="1143919"/>
            <a:ext cx="8001000" cy="2584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1800" b="1"/>
              <a:t>Purpose:</a:t>
            </a:r>
            <a:r>
              <a:rPr lang="en" sz="1800"/>
              <a:t> NDVI index will help monitor the conditions of the crops throughout the season and predict NDVI values that yield the highest tomato production.</a:t>
            </a:r>
            <a:endParaRPr sz="1800"/>
          </a:p>
          <a:p>
            <a:pPr marL="0" lvl="0" indent="0" algn="l" rtl="0">
              <a:spcBef>
                <a:spcPts val="800"/>
              </a:spcBef>
              <a:spcAft>
                <a:spcPts val="0"/>
              </a:spcAft>
              <a:buClr>
                <a:schemeClr val="dk1"/>
              </a:buClr>
              <a:buSzPts val="1100"/>
              <a:buFont typeface="Arial"/>
              <a:buNone/>
            </a:pPr>
            <a:r>
              <a:rPr lang="en" sz="1800" b="1"/>
              <a:t>Satellite Images/NDVI Index:</a:t>
            </a:r>
            <a:endParaRPr sz="1800" b="1"/>
          </a:p>
          <a:p>
            <a:pPr marL="0" lvl="0" indent="0" algn="l" rtl="0">
              <a:spcBef>
                <a:spcPts val="800"/>
              </a:spcBef>
              <a:spcAft>
                <a:spcPts val="0"/>
              </a:spcAft>
              <a:buClr>
                <a:schemeClr val="dk1"/>
              </a:buClr>
              <a:buSzPts val="1100"/>
              <a:buFont typeface="Arial"/>
              <a:buNone/>
            </a:pPr>
            <a:r>
              <a:rPr lang="en" sz="1800"/>
              <a:t>Assumptions: </a:t>
            </a:r>
            <a:endParaRPr sz="1800"/>
          </a:p>
          <a:p>
            <a:pPr marL="914400" lvl="0" indent="-342900" algn="l" rtl="0">
              <a:spcBef>
                <a:spcPts val="800"/>
              </a:spcBef>
              <a:spcAft>
                <a:spcPts val="0"/>
              </a:spcAft>
              <a:buSzPts val="1800"/>
              <a:buChar char="•"/>
            </a:pPr>
            <a:r>
              <a:rPr lang="en" sz="1800"/>
              <a:t>NDVI correlated with weather </a:t>
            </a:r>
            <a:endParaRPr sz="1800"/>
          </a:p>
          <a:p>
            <a:pPr marL="0" lvl="0" indent="0" algn="l" rtl="0">
              <a:spcBef>
                <a:spcPts val="800"/>
              </a:spcBef>
              <a:spcAft>
                <a:spcPts val="0"/>
              </a:spcAft>
              <a:buClr>
                <a:schemeClr val="dk1"/>
              </a:buClr>
              <a:buSzPts val="1100"/>
              <a:buFont typeface="Arial"/>
              <a:buNone/>
            </a:pPr>
            <a:r>
              <a:rPr lang="en" sz="1800"/>
              <a:t>Limitations:</a:t>
            </a:r>
            <a:endParaRPr sz="1800"/>
          </a:p>
          <a:p>
            <a:pPr marL="914400" lvl="0" indent="-342900" algn="l" rtl="0">
              <a:spcBef>
                <a:spcPts val="800"/>
              </a:spcBef>
              <a:spcAft>
                <a:spcPts val="0"/>
              </a:spcAft>
              <a:buSzPts val="1800"/>
              <a:buChar char="•"/>
            </a:pPr>
            <a:r>
              <a:rPr lang="en" sz="1800"/>
              <a:t>No consistent frequency for historical images</a:t>
            </a:r>
            <a:endParaRPr sz="1800"/>
          </a:p>
          <a:p>
            <a:pPr marL="914400" lvl="0" indent="-342900" algn="l" rtl="0">
              <a:spcBef>
                <a:spcPts val="0"/>
              </a:spcBef>
              <a:spcAft>
                <a:spcPts val="0"/>
              </a:spcAft>
              <a:buSzPts val="1800"/>
              <a:buChar char="•"/>
            </a:pPr>
            <a:r>
              <a:rPr lang="en" sz="1800"/>
              <a:t>Consolidate multiple open source libraries </a:t>
            </a:r>
            <a:endParaRPr sz="1800"/>
          </a:p>
          <a:p>
            <a:pPr marL="914400" lvl="0" indent="-342900" algn="l" rtl="0">
              <a:spcBef>
                <a:spcPts val="0"/>
              </a:spcBef>
              <a:spcAft>
                <a:spcPts val="0"/>
              </a:spcAft>
              <a:buSzPts val="1800"/>
              <a:buChar char="•"/>
            </a:pPr>
            <a:r>
              <a:rPr lang="en" sz="1800"/>
              <a:t>NDVI and satellite image inputs, images rotated</a:t>
            </a:r>
            <a:endParaRPr/>
          </a:p>
          <a:p>
            <a:pPr marL="0" lvl="0" indent="0" algn="l" rtl="0">
              <a:spcBef>
                <a:spcPts val="800"/>
              </a:spcBef>
              <a:spcAft>
                <a:spcPts val="0"/>
              </a:spcAft>
              <a:buNone/>
            </a:pPr>
            <a:endParaRPr/>
          </a:p>
        </p:txBody>
      </p:sp>
      <p:pic>
        <p:nvPicPr>
          <p:cNvPr id="370" name="Google Shape;370;p5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649700" y="2030618"/>
            <a:ext cx="1233507" cy="1319706"/>
          </a:xfrm>
          <a:prstGeom prst="rect">
            <a:avLst/>
          </a:prstGeom>
          <a:noFill/>
          <a:ln>
            <a:noFill/>
          </a:ln>
        </p:spPr>
      </p:pic>
      <p:pic>
        <p:nvPicPr>
          <p:cNvPr id="371" name="Google Shape;371;p5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833871" y="2022200"/>
            <a:ext cx="1067182" cy="1315656"/>
          </a:xfrm>
          <a:prstGeom prst="rect">
            <a:avLst/>
          </a:prstGeom>
          <a:noFill/>
          <a:ln>
            <a:noFill/>
          </a:ln>
        </p:spPr>
      </p:pic>
      <p:pic>
        <p:nvPicPr>
          <p:cNvPr id="372" name="Google Shape;372;p5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901052" y="2026249"/>
            <a:ext cx="638224" cy="1315656"/>
          </a:xfrm>
          <a:prstGeom prst="rect">
            <a:avLst/>
          </a:prstGeom>
          <a:noFill/>
          <a:ln>
            <a:noFill/>
          </a:ln>
        </p:spPr>
      </p:pic>
      <p:sp>
        <p:nvSpPr>
          <p:cNvPr id="373" name="Google Shape;373;p54"/>
          <p:cNvSpPr txBox="1"/>
          <p:nvPr/>
        </p:nvSpPr>
        <p:spPr>
          <a:xfrm>
            <a:off x="6833875" y="3339375"/>
            <a:ext cx="1848300" cy="2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t>Image: Californa Central Valley</a:t>
            </a:r>
            <a:endParaRPr sz="900"/>
          </a:p>
          <a:p>
            <a:pPr marL="0" lvl="0" indent="0" algn="l" rtl="0">
              <a:spcBef>
                <a:spcPts val="0"/>
              </a:spcBef>
              <a:spcAft>
                <a:spcPts val="0"/>
              </a:spcAft>
              <a:buNone/>
            </a:pPr>
            <a:r>
              <a:rPr lang="en" sz="900"/>
              <a:t>Source: USDA and USDS</a:t>
            </a:r>
            <a:endParaRPr sz="900"/>
          </a:p>
        </p:txBody>
      </p:sp>
    </p:spTree>
    <p:extLst>
      <p:ext uri="{BB962C8B-B14F-4D97-AF65-F5344CB8AC3E}">
        <p14:creationId xmlns:p14="http://schemas.microsoft.com/office/powerpoint/2010/main" val="3774530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63"/>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Crop Yield - Data Sources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4"/>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External Data</a:t>
            </a:r>
            <a:endParaRPr sz="2400"/>
          </a:p>
        </p:txBody>
      </p:sp>
      <p:sp>
        <p:nvSpPr>
          <p:cNvPr id="740" name="Google Shape;740;p64"/>
          <p:cNvSpPr txBox="1"/>
          <p:nvPr/>
        </p:nvSpPr>
        <p:spPr>
          <a:xfrm>
            <a:off x="7752825" y="768200"/>
            <a:ext cx="1657500" cy="24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 NDVI </a:t>
            </a:r>
            <a:r>
              <a:rPr lang="en" sz="1000"/>
              <a:t>(Normalized Difference Vegetation Index)</a:t>
            </a:r>
            <a:r>
              <a:rPr lang="en" sz="1200"/>
              <a:t> quantifies vegetation ranging from -1 to +1</a:t>
            </a:r>
            <a:endParaRPr sz="1200"/>
          </a:p>
        </p:txBody>
      </p:sp>
      <p:sp>
        <p:nvSpPr>
          <p:cNvPr id="741" name="Google Shape;741;p64"/>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742" name="Google Shape;742;p64"/>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743" name="Google Shape;743;p64"/>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744" name="Google Shape;744;p64"/>
          <p:cNvSpPr/>
          <p:nvPr/>
        </p:nvSpPr>
        <p:spPr>
          <a:xfrm>
            <a:off x="3488775" y="4711525"/>
            <a:ext cx="2527200" cy="336900"/>
          </a:xfrm>
          <a:prstGeom prst="chevron">
            <a:avLst>
              <a:gd name="adj" fmla="val 50000"/>
            </a:avLst>
          </a:prstGeom>
          <a:solidFill>
            <a:srgbClr val="E06666"/>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Crop Yield &amp; Weather</a:t>
            </a:r>
            <a:endParaRPr sz="1000">
              <a:solidFill>
                <a:schemeClr val="lt1"/>
              </a:solidFill>
            </a:endParaRPr>
          </a:p>
        </p:txBody>
      </p:sp>
      <p:sp>
        <p:nvSpPr>
          <p:cNvPr id="745" name="Google Shape;745;p64"/>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746" name="Google Shape;746;p64"/>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graphicFrame>
        <p:nvGraphicFramePr>
          <p:cNvPr id="747" name="Google Shape;747;p64"/>
          <p:cNvGraphicFramePr/>
          <p:nvPr/>
        </p:nvGraphicFramePr>
        <p:xfrm>
          <a:off x="513825" y="768200"/>
          <a:ext cx="7239000" cy="3261210"/>
        </p:xfrm>
        <a:graphic>
          <a:graphicData uri="http://schemas.openxmlformats.org/drawingml/2006/table">
            <a:tbl>
              <a:tblPr>
                <a:noFill/>
                <a:tableStyleId>{659B928B-5483-41CD-8F53-CF3BD4272592}</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b="1">
                        <a:solidFill>
                          <a:schemeClr val="lt1"/>
                        </a:solidFill>
                      </a:endParaRPr>
                    </a:p>
                  </a:txBody>
                  <a:tcPr marL="91425" marR="91425" marT="91425" marB="91425" anchor="ctr">
                    <a:solidFill>
                      <a:srgbClr val="85200C"/>
                    </a:solidFill>
                  </a:tcPr>
                </a:tc>
                <a:tc>
                  <a:txBody>
                    <a:bodyPr/>
                    <a:lstStyle/>
                    <a:p>
                      <a:pPr marL="0" lvl="0" indent="0" algn="ctr" rtl="0">
                        <a:spcBef>
                          <a:spcPts val="0"/>
                        </a:spcBef>
                        <a:spcAft>
                          <a:spcPts val="0"/>
                        </a:spcAft>
                        <a:buNone/>
                      </a:pPr>
                      <a:r>
                        <a:rPr lang="en" b="1">
                          <a:solidFill>
                            <a:schemeClr val="lt1"/>
                          </a:solidFill>
                        </a:rPr>
                        <a:t>Tomato Yield</a:t>
                      </a:r>
                      <a:endParaRPr b="1">
                        <a:solidFill>
                          <a:schemeClr val="lt1"/>
                        </a:solidFill>
                      </a:endParaRPr>
                    </a:p>
                  </a:txBody>
                  <a:tcPr marL="91425" marR="91425" marT="91425" marB="91425" anchor="ctr">
                    <a:solidFill>
                      <a:srgbClr val="85200C"/>
                    </a:solidFill>
                  </a:tcPr>
                </a:tc>
                <a:tc>
                  <a:txBody>
                    <a:bodyPr/>
                    <a:lstStyle/>
                    <a:p>
                      <a:pPr marL="0" lvl="0" indent="0" algn="ctr" rtl="0">
                        <a:spcBef>
                          <a:spcPts val="0"/>
                        </a:spcBef>
                        <a:spcAft>
                          <a:spcPts val="0"/>
                        </a:spcAft>
                        <a:buNone/>
                      </a:pPr>
                      <a:r>
                        <a:rPr lang="en" b="1">
                          <a:solidFill>
                            <a:schemeClr val="lt1"/>
                          </a:solidFill>
                        </a:rPr>
                        <a:t>Weather</a:t>
                      </a:r>
                      <a:endParaRPr b="1">
                        <a:solidFill>
                          <a:schemeClr val="lt1"/>
                        </a:solidFill>
                      </a:endParaRPr>
                    </a:p>
                  </a:txBody>
                  <a:tcPr marL="91425" marR="91425" marT="91425" marB="91425" anchor="ctr">
                    <a:solidFill>
                      <a:srgbClr val="85200C"/>
                    </a:solidFill>
                  </a:tcPr>
                </a:tc>
                <a:tc>
                  <a:txBody>
                    <a:bodyPr/>
                    <a:lstStyle/>
                    <a:p>
                      <a:pPr marL="0" lvl="0" indent="0" algn="ctr" rtl="0">
                        <a:spcBef>
                          <a:spcPts val="0"/>
                        </a:spcBef>
                        <a:spcAft>
                          <a:spcPts val="0"/>
                        </a:spcAft>
                        <a:buNone/>
                      </a:pPr>
                      <a:r>
                        <a:rPr lang="en" b="1">
                          <a:solidFill>
                            <a:schemeClr val="lt1"/>
                          </a:solidFill>
                        </a:rPr>
                        <a:t>NDVI</a:t>
                      </a:r>
                      <a:endParaRPr b="1">
                        <a:solidFill>
                          <a:schemeClr val="lt1"/>
                        </a:solidFill>
                      </a:endParaRPr>
                    </a:p>
                  </a:txBody>
                  <a:tcPr marL="91425" marR="91425" marT="91425" marB="91425" anchor="ctr">
                    <a:solidFill>
                      <a:srgbClr val="85200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t>Description</a:t>
                      </a:r>
                      <a:endParaRPr b="1"/>
                    </a:p>
                  </a:txBody>
                  <a:tcPr marL="91425" marR="91425" marT="91425" marB="91425" anchor="ctr"/>
                </a:tc>
                <a:tc>
                  <a:txBody>
                    <a:bodyPr/>
                    <a:lstStyle/>
                    <a:p>
                      <a:pPr marL="0" lvl="0" indent="0" algn="ctr" rtl="0">
                        <a:spcBef>
                          <a:spcPts val="0"/>
                        </a:spcBef>
                        <a:spcAft>
                          <a:spcPts val="0"/>
                        </a:spcAft>
                        <a:buNone/>
                      </a:pPr>
                      <a:r>
                        <a:rPr lang="en"/>
                        <a:t>Tomato yield </a:t>
                      </a:r>
                      <a:endParaRPr/>
                    </a:p>
                    <a:p>
                      <a:pPr marL="0" lvl="0" indent="0" algn="ctr" rtl="0">
                        <a:spcBef>
                          <a:spcPts val="0"/>
                        </a:spcBef>
                        <a:spcAft>
                          <a:spcPts val="0"/>
                        </a:spcAft>
                        <a:buNone/>
                      </a:pPr>
                      <a:r>
                        <a:rPr lang="en"/>
                        <a:t>per county</a:t>
                      </a:r>
                      <a:endParaRPr/>
                    </a:p>
                  </a:txBody>
                  <a:tcPr marL="91425" marR="91425" marT="91425" marB="91425" anchor="ctr"/>
                </a:tc>
                <a:tc>
                  <a:txBody>
                    <a:bodyPr/>
                    <a:lstStyle/>
                    <a:p>
                      <a:pPr marL="0" lvl="0" indent="0" algn="ctr" rtl="0">
                        <a:spcBef>
                          <a:spcPts val="0"/>
                        </a:spcBef>
                        <a:spcAft>
                          <a:spcPts val="0"/>
                        </a:spcAft>
                        <a:buNone/>
                      </a:pPr>
                      <a:r>
                        <a:rPr lang="en"/>
                        <a:t>Temperature, Precipitation, </a:t>
                      </a:r>
                      <a:endParaRPr/>
                    </a:p>
                    <a:p>
                      <a:pPr marL="0" lvl="0" indent="0" algn="ctr" rtl="0">
                        <a:spcBef>
                          <a:spcPts val="0"/>
                        </a:spcBef>
                        <a:spcAft>
                          <a:spcPts val="0"/>
                        </a:spcAft>
                        <a:buNone/>
                      </a:pPr>
                      <a:r>
                        <a:rPr lang="en"/>
                        <a:t>Dew point, </a:t>
                      </a:r>
                      <a:endParaRPr/>
                    </a:p>
                    <a:p>
                      <a:pPr marL="0" lvl="0" indent="0" algn="ctr" rtl="0">
                        <a:spcBef>
                          <a:spcPts val="0"/>
                        </a:spcBef>
                        <a:spcAft>
                          <a:spcPts val="0"/>
                        </a:spcAft>
                        <a:buNone/>
                      </a:pPr>
                      <a:r>
                        <a:rPr lang="en"/>
                        <a:t>Sunlight, </a:t>
                      </a:r>
                      <a:endParaRPr/>
                    </a:p>
                    <a:p>
                      <a:pPr marL="0" lvl="0" indent="0" algn="ctr" rtl="0">
                        <a:spcBef>
                          <a:spcPts val="0"/>
                        </a:spcBef>
                        <a:spcAft>
                          <a:spcPts val="0"/>
                        </a:spcAft>
                        <a:buNone/>
                      </a:pPr>
                      <a:r>
                        <a:rPr lang="en"/>
                        <a:t>Air pressure </a:t>
                      </a:r>
                      <a:endParaRPr/>
                    </a:p>
                    <a:p>
                      <a:pPr marL="0" lvl="0" indent="0" algn="ctr" rtl="0">
                        <a:spcBef>
                          <a:spcPts val="0"/>
                        </a:spcBef>
                        <a:spcAft>
                          <a:spcPts val="0"/>
                        </a:spcAft>
                        <a:buNone/>
                      </a:pPr>
                      <a:r>
                        <a:rPr lang="en"/>
                        <a:t>per county</a:t>
                      </a:r>
                      <a:endParaRPr/>
                    </a:p>
                  </a:txBody>
                  <a:tcPr marL="91425" marR="91425" marT="91425" marB="91425" anchor="ctr"/>
                </a:tc>
                <a:tc>
                  <a:txBody>
                    <a:bodyPr/>
                    <a:lstStyle/>
                    <a:p>
                      <a:pPr marL="0" lvl="0" indent="0" algn="ctr" rtl="0">
                        <a:spcBef>
                          <a:spcPts val="0"/>
                        </a:spcBef>
                        <a:spcAft>
                          <a:spcPts val="0"/>
                        </a:spcAft>
                        <a:buNone/>
                      </a:pPr>
                      <a:r>
                        <a:rPr lang="en"/>
                        <a:t>Average NDVI value per county</a:t>
                      </a:r>
                      <a:endParaRPr/>
                    </a:p>
                    <a:p>
                      <a:pPr marL="0" lvl="0" indent="0" algn="ctr"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t>Data Source</a:t>
                      </a:r>
                      <a:endParaRPr b="1"/>
                    </a:p>
                  </a:txBody>
                  <a:tcPr marL="91425" marR="91425" marT="91425" marB="91425" anchor="ctr"/>
                </a:tc>
                <a:tc>
                  <a:txBody>
                    <a:bodyPr/>
                    <a:lstStyle/>
                    <a:p>
                      <a:pPr marL="0" lvl="0" indent="0" algn="ctr" rtl="0">
                        <a:spcBef>
                          <a:spcPts val="0"/>
                        </a:spcBef>
                        <a:spcAft>
                          <a:spcPts val="0"/>
                        </a:spcAft>
                        <a:buNone/>
                      </a:pPr>
                      <a:r>
                        <a:rPr lang="en"/>
                        <a:t>US Department of Agriculture</a:t>
                      </a:r>
                      <a:endParaRPr/>
                    </a:p>
                  </a:txBody>
                  <a:tcPr marL="91425" marR="91425" marT="91425" marB="91425" anchor="ctr"/>
                </a:tc>
                <a:tc>
                  <a:txBody>
                    <a:bodyPr/>
                    <a:lstStyle/>
                    <a:p>
                      <a:pPr marL="0" lvl="0" indent="0" algn="ctr" rtl="0">
                        <a:spcBef>
                          <a:spcPts val="0"/>
                        </a:spcBef>
                        <a:spcAft>
                          <a:spcPts val="0"/>
                        </a:spcAft>
                        <a:buNone/>
                      </a:pPr>
                      <a:r>
                        <a:rPr lang="en"/>
                        <a:t>DarkSky</a:t>
                      </a:r>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US Department of Agriculture</a:t>
                      </a:r>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t>Time Period</a:t>
                      </a:r>
                      <a:endParaRPr b="1"/>
                    </a:p>
                  </a:txBody>
                  <a:tcPr marL="91425" marR="91425" marT="91425" marB="91425" anchor="ctr"/>
                </a:tc>
                <a:tc>
                  <a:txBody>
                    <a:bodyPr/>
                    <a:lstStyle/>
                    <a:p>
                      <a:pPr marL="0" lvl="0" indent="0" algn="ctr" rtl="0">
                        <a:spcBef>
                          <a:spcPts val="0"/>
                        </a:spcBef>
                        <a:spcAft>
                          <a:spcPts val="0"/>
                        </a:spcAft>
                        <a:buNone/>
                      </a:pPr>
                      <a:r>
                        <a:rPr lang="en"/>
                        <a:t>2010-2017</a:t>
                      </a:r>
                      <a:endParaRPr/>
                    </a:p>
                  </a:txBody>
                  <a:tcPr marL="91425" marR="91425" marT="91425" marB="91425" anchor="ctr"/>
                </a:tc>
                <a:tc>
                  <a:txBody>
                    <a:bodyPr/>
                    <a:lstStyle/>
                    <a:p>
                      <a:pPr marL="0" lvl="0" indent="0" algn="ctr" rtl="0">
                        <a:spcBef>
                          <a:spcPts val="0"/>
                        </a:spcBef>
                        <a:spcAft>
                          <a:spcPts val="0"/>
                        </a:spcAft>
                        <a:buNone/>
                      </a:pPr>
                      <a:r>
                        <a:rPr lang="en"/>
                        <a:t>2010-2018</a:t>
                      </a:r>
                      <a:endParaRPr/>
                    </a:p>
                  </a:txBody>
                  <a:tcPr marL="91425" marR="91425" marT="91425" marB="91425" anchor="ctr"/>
                </a:tc>
                <a:tc>
                  <a:txBody>
                    <a:bodyPr/>
                    <a:lstStyle/>
                    <a:p>
                      <a:pPr marL="0" lvl="0" indent="0" algn="ctr" rtl="0">
                        <a:spcBef>
                          <a:spcPts val="0"/>
                        </a:spcBef>
                        <a:spcAft>
                          <a:spcPts val="0"/>
                        </a:spcAft>
                        <a:buNone/>
                      </a:pPr>
                      <a:r>
                        <a:rPr lang="en"/>
                        <a:t>2010-2018</a:t>
                      </a:r>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b="1"/>
                        <a:t>Frequency</a:t>
                      </a:r>
                      <a:endParaRPr b="1"/>
                    </a:p>
                  </a:txBody>
                  <a:tcPr marL="91425" marR="91425" marT="91425" marB="91425" anchor="ctr"/>
                </a:tc>
                <a:tc>
                  <a:txBody>
                    <a:bodyPr/>
                    <a:lstStyle/>
                    <a:p>
                      <a:pPr marL="0" lvl="0" indent="0" algn="ctr" rtl="0">
                        <a:spcBef>
                          <a:spcPts val="0"/>
                        </a:spcBef>
                        <a:spcAft>
                          <a:spcPts val="0"/>
                        </a:spcAft>
                        <a:buNone/>
                      </a:pPr>
                      <a:r>
                        <a:rPr lang="en"/>
                        <a:t>Yearly</a:t>
                      </a:r>
                      <a:endParaRPr/>
                    </a:p>
                  </a:txBody>
                  <a:tcPr marL="91425" marR="91425" marT="91425" marB="91425" anchor="ctr"/>
                </a:tc>
                <a:tc>
                  <a:txBody>
                    <a:bodyPr/>
                    <a:lstStyle/>
                    <a:p>
                      <a:pPr marL="0" lvl="0" indent="0" algn="ctr" rtl="0">
                        <a:spcBef>
                          <a:spcPts val="0"/>
                        </a:spcBef>
                        <a:spcAft>
                          <a:spcPts val="0"/>
                        </a:spcAft>
                        <a:buNone/>
                      </a:pPr>
                      <a:r>
                        <a:rPr lang="en"/>
                        <a:t>Daily</a:t>
                      </a:r>
                      <a:endParaRPr/>
                    </a:p>
                  </a:txBody>
                  <a:tcPr marL="91425" marR="91425" marT="91425" marB="91425" anchor="ctr"/>
                </a:tc>
                <a:tc>
                  <a:txBody>
                    <a:bodyPr/>
                    <a:lstStyle/>
                    <a:p>
                      <a:pPr marL="0" lvl="0" indent="0" algn="ctr" rtl="0">
                        <a:spcBef>
                          <a:spcPts val="0"/>
                        </a:spcBef>
                        <a:spcAft>
                          <a:spcPts val="0"/>
                        </a:spcAft>
                        <a:buNone/>
                      </a:pPr>
                      <a:r>
                        <a:rPr lang="en"/>
                        <a:t>Weekly</a:t>
                      </a:r>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65"/>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Crop Yield - Variable Selection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66"/>
          <p:cNvSpPr/>
          <p:nvPr/>
        </p:nvSpPr>
        <p:spPr>
          <a:xfrm>
            <a:off x="0" y="4983525"/>
            <a:ext cx="9144000" cy="9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6"/>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Variables Selection</a:t>
            </a:r>
            <a:endParaRPr sz="2400"/>
          </a:p>
        </p:txBody>
      </p:sp>
      <p:sp>
        <p:nvSpPr>
          <p:cNvPr id="759" name="Google Shape;759;p66"/>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760" name="Google Shape;760;p66"/>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761" name="Google Shape;761;p66"/>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762" name="Google Shape;762;p66"/>
          <p:cNvSpPr/>
          <p:nvPr/>
        </p:nvSpPr>
        <p:spPr>
          <a:xfrm>
            <a:off x="3488775" y="4711525"/>
            <a:ext cx="2527200" cy="336900"/>
          </a:xfrm>
          <a:prstGeom prst="chevron">
            <a:avLst>
              <a:gd name="adj" fmla="val 50000"/>
            </a:avLst>
          </a:prstGeom>
          <a:solidFill>
            <a:srgbClr val="E06666"/>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Crop Yield &amp; Weather</a:t>
            </a:r>
            <a:endParaRPr sz="1000">
              <a:solidFill>
                <a:schemeClr val="lt1"/>
              </a:solidFill>
            </a:endParaRPr>
          </a:p>
        </p:txBody>
      </p:sp>
      <p:sp>
        <p:nvSpPr>
          <p:cNvPr id="763" name="Google Shape;763;p66"/>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764" name="Google Shape;764;p66"/>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graphicFrame>
        <p:nvGraphicFramePr>
          <p:cNvPr id="765" name="Google Shape;765;p66"/>
          <p:cNvGraphicFramePr/>
          <p:nvPr/>
        </p:nvGraphicFramePr>
        <p:xfrm>
          <a:off x="1041300" y="710600"/>
          <a:ext cx="2236375" cy="1645860"/>
        </p:xfrm>
        <a:graphic>
          <a:graphicData uri="http://schemas.openxmlformats.org/drawingml/2006/table">
            <a:tbl>
              <a:tblPr>
                <a:noFill/>
                <a:tableStyleId>{659B928B-5483-41CD-8F53-CF3BD4272592}</a:tableStyleId>
              </a:tblPr>
              <a:tblGrid>
                <a:gridCol w="2236375">
                  <a:extLst>
                    <a:ext uri="{9D8B030D-6E8A-4147-A177-3AD203B41FA5}">
                      <a16:colId xmlns:a16="http://schemas.microsoft.com/office/drawing/2014/main" val="20000"/>
                    </a:ext>
                  </a:extLst>
                </a:gridCol>
              </a:tblGrid>
              <a:tr h="379150">
                <a:tc>
                  <a:txBody>
                    <a:bodyPr/>
                    <a:lstStyle/>
                    <a:p>
                      <a:pPr marL="0" lvl="0" indent="0" algn="ctr" rtl="0">
                        <a:spcBef>
                          <a:spcPts val="0"/>
                        </a:spcBef>
                        <a:spcAft>
                          <a:spcPts val="0"/>
                        </a:spcAft>
                        <a:buNone/>
                      </a:pPr>
                      <a:r>
                        <a:rPr lang="en" b="1">
                          <a:solidFill>
                            <a:schemeClr val="lt1"/>
                          </a:solidFill>
                        </a:rPr>
                        <a:t>Weather (Min, Max, Avg)</a:t>
                      </a:r>
                      <a:endParaRPr b="1">
                        <a:solidFill>
                          <a:schemeClr val="lt1"/>
                        </a:solidFill>
                      </a:endParaRPr>
                    </a:p>
                  </a:txBody>
                  <a:tcPr marL="91425" marR="91425" marT="91425" marB="91425">
                    <a:solidFill>
                      <a:srgbClr val="85200C"/>
                    </a:solidFill>
                  </a:tcPr>
                </a:tc>
                <a:extLst>
                  <a:ext uri="{0D108BD9-81ED-4DB2-BD59-A6C34878D82A}">
                    <a16:rowId xmlns:a16="http://schemas.microsoft.com/office/drawing/2014/main" val="10000"/>
                  </a:ext>
                </a:extLst>
              </a:tr>
              <a:tr h="608575">
                <a:tc>
                  <a:txBody>
                    <a:bodyPr/>
                    <a:lstStyle/>
                    <a:p>
                      <a:pPr marL="457200" lvl="0" indent="-317500" algn="l" rtl="0">
                        <a:spcBef>
                          <a:spcPts val="0"/>
                        </a:spcBef>
                        <a:spcAft>
                          <a:spcPts val="0"/>
                        </a:spcAft>
                        <a:buSzPts val="1400"/>
                        <a:buChar char="●"/>
                      </a:pPr>
                      <a:r>
                        <a:rPr lang="en"/>
                        <a:t>Temperature</a:t>
                      </a:r>
                      <a:endParaRPr/>
                    </a:p>
                    <a:p>
                      <a:pPr marL="457200" lvl="0" indent="-317500" algn="l" rtl="0">
                        <a:spcBef>
                          <a:spcPts val="0"/>
                        </a:spcBef>
                        <a:spcAft>
                          <a:spcPts val="0"/>
                        </a:spcAft>
                        <a:buSzPts val="1400"/>
                        <a:buChar char="●"/>
                      </a:pPr>
                      <a:r>
                        <a:rPr lang="en"/>
                        <a:t>Precipitation</a:t>
                      </a:r>
                      <a:endParaRPr/>
                    </a:p>
                    <a:p>
                      <a:pPr marL="457200" lvl="0" indent="-317500" algn="l" rtl="0">
                        <a:spcBef>
                          <a:spcPts val="0"/>
                        </a:spcBef>
                        <a:spcAft>
                          <a:spcPts val="0"/>
                        </a:spcAft>
                        <a:buSzPts val="1400"/>
                        <a:buChar char="●"/>
                      </a:pPr>
                      <a:r>
                        <a:rPr lang="en"/>
                        <a:t>Dew Point</a:t>
                      </a:r>
                      <a:endParaRPr/>
                    </a:p>
                    <a:p>
                      <a:pPr marL="457200" lvl="0" indent="-317500" algn="l" rtl="0">
                        <a:spcBef>
                          <a:spcPts val="0"/>
                        </a:spcBef>
                        <a:spcAft>
                          <a:spcPts val="0"/>
                        </a:spcAft>
                        <a:buSzPts val="1400"/>
                        <a:buChar char="●"/>
                      </a:pPr>
                      <a:r>
                        <a:rPr lang="en"/>
                        <a:t>Air Pressure</a:t>
                      </a:r>
                      <a:endParaRPr/>
                    </a:p>
                    <a:p>
                      <a:pPr marL="457200" lvl="0" indent="-317500" algn="l" rtl="0">
                        <a:spcBef>
                          <a:spcPts val="0"/>
                        </a:spcBef>
                        <a:spcAft>
                          <a:spcPts val="0"/>
                        </a:spcAft>
                        <a:buSzPts val="1400"/>
                        <a:buChar char="●"/>
                      </a:pPr>
                      <a:r>
                        <a:rPr lang="en"/>
                        <a:t>Sunlight</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766" name="Google Shape;766;p66"/>
          <p:cNvGraphicFramePr/>
          <p:nvPr/>
        </p:nvGraphicFramePr>
        <p:xfrm>
          <a:off x="5764625" y="1021613"/>
          <a:ext cx="2236375" cy="1005780"/>
        </p:xfrm>
        <a:graphic>
          <a:graphicData uri="http://schemas.openxmlformats.org/drawingml/2006/table">
            <a:tbl>
              <a:tblPr>
                <a:noFill/>
                <a:tableStyleId>{659B928B-5483-41CD-8F53-CF3BD4272592}</a:tableStyleId>
              </a:tblPr>
              <a:tblGrid>
                <a:gridCol w="2236375">
                  <a:extLst>
                    <a:ext uri="{9D8B030D-6E8A-4147-A177-3AD203B41FA5}">
                      <a16:colId xmlns:a16="http://schemas.microsoft.com/office/drawing/2014/main" val="20000"/>
                    </a:ext>
                  </a:extLst>
                </a:gridCol>
              </a:tblGrid>
              <a:tr h="379150">
                <a:tc>
                  <a:txBody>
                    <a:bodyPr/>
                    <a:lstStyle/>
                    <a:p>
                      <a:pPr marL="0" lvl="0" indent="0" algn="ctr" rtl="0">
                        <a:spcBef>
                          <a:spcPts val="0"/>
                        </a:spcBef>
                        <a:spcAft>
                          <a:spcPts val="0"/>
                        </a:spcAft>
                        <a:buNone/>
                      </a:pPr>
                      <a:r>
                        <a:rPr lang="en" b="1">
                          <a:solidFill>
                            <a:schemeClr val="lt1"/>
                          </a:solidFill>
                        </a:rPr>
                        <a:t>Weather (Min, Max, Avg)</a:t>
                      </a:r>
                      <a:endParaRPr b="1">
                        <a:solidFill>
                          <a:schemeClr val="lt1"/>
                        </a:solidFill>
                      </a:endParaRPr>
                    </a:p>
                  </a:txBody>
                  <a:tcPr marL="91425" marR="91425" marT="91425" marB="91425">
                    <a:solidFill>
                      <a:srgbClr val="85200C"/>
                    </a:solidFill>
                  </a:tcPr>
                </a:tc>
                <a:extLst>
                  <a:ext uri="{0D108BD9-81ED-4DB2-BD59-A6C34878D82A}">
                    <a16:rowId xmlns:a16="http://schemas.microsoft.com/office/drawing/2014/main" val="10000"/>
                  </a:ext>
                </a:extLst>
              </a:tr>
              <a:tr h="608575">
                <a:tc>
                  <a:txBody>
                    <a:bodyPr/>
                    <a:lstStyle/>
                    <a:p>
                      <a:pPr marL="457200" lvl="0" indent="-317500" algn="l" rtl="0">
                        <a:spcBef>
                          <a:spcPts val="0"/>
                        </a:spcBef>
                        <a:spcAft>
                          <a:spcPts val="0"/>
                        </a:spcAft>
                        <a:buSzPts val="1400"/>
                        <a:buChar char="●"/>
                      </a:pPr>
                      <a:r>
                        <a:rPr lang="en"/>
                        <a:t>Maximum Temperature</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767" name="Google Shape;767;p66"/>
          <p:cNvGraphicFramePr/>
          <p:nvPr/>
        </p:nvGraphicFramePr>
        <p:xfrm>
          <a:off x="1041300" y="2816775"/>
          <a:ext cx="2236375" cy="1004785"/>
        </p:xfrm>
        <a:graphic>
          <a:graphicData uri="http://schemas.openxmlformats.org/drawingml/2006/table">
            <a:tbl>
              <a:tblPr>
                <a:noFill/>
                <a:tableStyleId>{659B928B-5483-41CD-8F53-CF3BD4272592}</a:tableStyleId>
              </a:tblPr>
              <a:tblGrid>
                <a:gridCol w="2236375">
                  <a:extLst>
                    <a:ext uri="{9D8B030D-6E8A-4147-A177-3AD203B41FA5}">
                      <a16:colId xmlns:a16="http://schemas.microsoft.com/office/drawing/2014/main" val="20000"/>
                    </a:ext>
                  </a:extLst>
                </a:gridCol>
              </a:tblGrid>
              <a:tr h="379150">
                <a:tc>
                  <a:txBody>
                    <a:bodyPr/>
                    <a:lstStyle/>
                    <a:p>
                      <a:pPr marL="0" lvl="0" indent="0" algn="ctr" rtl="0">
                        <a:spcBef>
                          <a:spcPts val="0"/>
                        </a:spcBef>
                        <a:spcAft>
                          <a:spcPts val="0"/>
                        </a:spcAft>
                        <a:buNone/>
                      </a:pPr>
                      <a:r>
                        <a:rPr lang="en" b="1">
                          <a:solidFill>
                            <a:schemeClr val="lt1"/>
                          </a:solidFill>
                        </a:rPr>
                        <a:t>NDVI</a:t>
                      </a:r>
                      <a:endParaRPr b="1">
                        <a:solidFill>
                          <a:schemeClr val="lt1"/>
                        </a:solidFill>
                      </a:endParaRPr>
                    </a:p>
                  </a:txBody>
                  <a:tcPr marL="91425" marR="91425" marT="91425" marB="91425">
                    <a:solidFill>
                      <a:srgbClr val="85200C"/>
                    </a:solidFill>
                  </a:tcPr>
                </a:tc>
                <a:extLst>
                  <a:ext uri="{0D108BD9-81ED-4DB2-BD59-A6C34878D82A}">
                    <a16:rowId xmlns:a16="http://schemas.microsoft.com/office/drawing/2014/main" val="10000"/>
                  </a:ext>
                </a:extLst>
              </a:tr>
              <a:tr h="608575">
                <a:tc>
                  <a:txBody>
                    <a:bodyPr/>
                    <a:lstStyle/>
                    <a:p>
                      <a:pPr marL="457200" lvl="0" indent="-317500" algn="l" rtl="0">
                        <a:spcBef>
                          <a:spcPts val="0"/>
                        </a:spcBef>
                        <a:spcAft>
                          <a:spcPts val="0"/>
                        </a:spcAft>
                        <a:buSzPts val="1400"/>
                        <a:buChar char="●"/>
                      </a:pPr>
                      <a:r>
                        <a:rPr lang="en"/>
                        <a:t>February to June</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768" name="Google Shape;768;p66"/>
          <p:cNvGraphicFramePr/>
          <p:nvPr/>
        </p:nvGraphicFramePr>
        <p:xfrm>
          <a:off x="5764625" y="2816775"/>
          <a:ext cx="2236375" cy="1004785"/>
        </p:xfrm>
        <a:graphic>
          <a:graphicData uri="http://schemas.openxmlformats.org/drawingml/2006/table">
            <a:tbl>
              <a:tblPr>
                <a:noFill/>
                <a:tableStyleId>{659B928B-5483-41CD-8F53-CF3BD4272592}</a:tableStyleId>
              </a:tblPr>
              <a:tblGrid>
                <a:gridCol w="2236375">
                  <a:extLst>
                    <a:ext uri="{9D8B030D-6E8A-4147-A177-3AD203B41FA5}">
                      <a16:colId xmlns:a16="http://schemas.microsoft.com/office/drawing/2014/main" val="20000"/>
                    </a:ext>
                  </a:extLst>
                </a:gridCol>
              </a:tblGrid>
              <a:tr h="379150">
                <a:tc>
                  <a:txBody>
                    <a:bodyPr/>
                    <a:lstStyle/>
                    <a:p>
                      <a:pPr marL="0" lvl="0" indent="0" algn="ctr" rtl="0">
                        <a:spcBef>
                          <a:spcPts val="0"/>
                        </a:spcBef>
                        <a:spcAft>
                          <a:spcPts val="0"/>
                        </a:spcAft>
                        <a:buNone/>
                      </a:pPr>
                      <a:r>
                        <a:rPr lang="en" b="1">
                          <a:solidFill>
                            <a:schemeClr val="lt1"/>
                          </a:solidFill>
                        </a:rPr>
                        <a:t>NDVI</a:t>
                      </a:r>
                      <a:endParaRPr b="1">
                        <a:solidFill>
                          <a:schemeClr val="lt1"/>
                        </a:solidFill>
                      </a:endParaRPr>
                    </a:p>
                  </a:txBody>
                  <a:tcPr marL="91425" marR="91425" marT="91425" marB="91425">
                    <a:solidFill>
                      <a:srgbClr val="85200C"/>
                    </a:solidFill>
                  </a:tcPr>
                </a:tc>
                <a:extLst>
                  <a:ext uri="{0D108BD9-81ED-4DB2-BD59-A6C34878D82A}">
                    <a16:rowId xmlns:a16="http://schemas.microsoft.com/office/drawing/2014/main" val="10000"/>
                  </a:ext>
                </a:extLst>
              </a:tr>
              <a:tr h="608575">
                <a:tc>
                  <a:txBody>
                    <a:bodyPr/>
                    <a:lstStyle/>
                    <a:p>
                      <a:pPr marL="457200" lvl="0" indent="-317500" algn="l" rtl="0">
                        <a:spcBef>
                          <a:spcPts val="0"/>
                        </a:spcBef>
                        <a:spcAft>
                          <a:spcPts val="0"/>
                        </a:spcAft>
                        <a:buSzPts val="1400"/>
                        <a:buChar char="●"/>
                      </a:pPr>
                      <a:r>
                        <a:rPr lang="en"/>
                        <a:t>May</a:t>
                      </a:r>
                      <a:endParaRPr/>
                    </a:p>
                  </a:txBody>
                  <a:tcPr marL="91425" marR="91425" marT="91425" marB="91425"/>
                </a:tc>
                <a:extLst>
                  <a:ext uri="{0D108BD9-81ED-4DB2-BD59-A6C34878D82A}">
                    <a16:rowId xmlns:a16="http://schemas.microsoft.com/office/drawing/2014/main" val="10001"/>
                  </a:ext>
                </a:extLst>
              </a:tr>
            </a:tbl>
          </a:graphicData>
        </a:graphic>
      </p:graphicFrame>
      <p:sp>
        <p:nvSpPr>
          <p:cNvPr id="769" name="Google Shape;769;p66"/>
          <p:cNvSpPr/>
          <p:nvPr/>
        </p:nvSpPr>
        <p:spPr>
          <a:xfrm>
            <a:off x="3441000" y="1610175"/>
            <a:ext cx="2160300" cy="222000"/>
          </a:xfrm>
          <a:prstGeom prst="rightArrow">
            <a:avLst>
              <a:gd name="adj1" fmla="val 50000"/>
              <a:gd name="adj2"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6"/>
          <p:cNvSpPr/>
          <p:nvPr/>
        </p:nvSpPr>
        <p:spPr>
          <a:xfrm>
            <a:off x="3441000" y="3206250"/>
            <a:ext cx="2160300" cy="222000"/>
          </a:xfrm>
          <a:prstGeom prst="rightArrow">
            <a:avLst>
              <a:gd name="adj1" fmla="val 50000"/>
              <a:gd name="adj2"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6"/>
          <p:cNvSpPr txBox="1"/>
          <p:nvPr/>
        </p:nvSpPr>
        <p:spPr>
          <a:xfrm>
            <a:off x="3441325" y="633971"/>
            <a:ext cx="2027100" cy="1198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100"/>
          </a:p>
          <a:p>
            <a:pPr marL="457200" lvl="0" indent="-298450" algn="l" rtl="0">
              <a:spcBef>
                <a:spcPts val="0"/>
              </a:spcBef>
              <a:spcAft>
                <a:spcPts val="0"/>
              </a:spcAft>
              <a:buSzPts val="1100"/>
              <a:buChar char="●"/>
            </a:pPr>
            <a:r>
              <a:rPr lang="en" sz="1100"/>
              <a:t>Lasso regression</a:t>
            </a:r>
            <a:endParaRPr sz="1100"/>
          </a:p>
          <a:p>
            <a:pPr marL="457200" lvl="0" indent="-298450" algn="l" rtl="0">
              <a:spcBef>
                <a:spcPts val="0"/>
              </a:spcBef>
              <a:spcAft>
                <a:spcPts val="0"/>
              </a:spcAft>
              <a:buSzPts val="1100"/>
              <a:buChar char="●"/>
            </a:pPr>
            <a:r>
              <a:rPr lang="en" sz="1100"/>
              <a:t>Stepwise regression</a:t>
            </a:r>
            <a:endParaRPr sz="1100"/>
          </a:p>
          <a:p>
            <a:pPr marL="457200" lvl="0" indent="-298450" algn="l" rtl="0">
              <a:spcBef>
                <a:spcPts val="0"/>
              </a:spcBef>
              <a:spcAft>
                <a:spcPts val="0"/>
              </a:spcAft>
              <a:buSzPts val="1100"/>
              <a:buChar char="●"/>
            </a:pPr>
            <a:r>
              <a:rPr lang="en" sz="1100"/>
              <a:t>Random forest feature importance</a:t>
            </a:r>
            <a:endParaRPr sz="1100"/>
          </a:p>
        </p:txBody>
      </p:sp>
      <p:sp>
        <p:nvSpPr>
          <p:cNvPr id="772" name="Google Shape;772;p66"/>
          <p:cNvSpPr txBox="1"/>
          <p:nvPr/>
        </p:nvSpPr>
        <p:spPr>
          <a:xfrm>
            <a:off x="3441325" y="2777648"/>
            <a:ext cx="2027100" cy="5571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sz="1100"/>
              <a:t>Correlation analysis</a:t>
            </a:r>
            <a:endParaRPr sz="1100"/>
          </a:p>
          <a:p>
            <a:pPr marL="457200" lvl="0" indent="-298450" algn="l" rtl="0">
              <a:spcBef>
                <a:spcPts val="0"/>
              </a:spcBef>
              <a:spcAft>
                <a:spcPts val="0"/>
              </a:spcAft>
              <a:buSzPts val="1100"/>
              <a:buChar char="●"/>
            </a:pPr>
            <a:r>
              <a:rPr lang="en" sz="1100"/>
              <a:t>Stepwise regression</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p:nvPr/>
        </p:nvSpPr>
        <p:spPr>
          <a:xfrm>
            <a:off x="79950" y="1875875"/>
            <a:ext cx="9040800" cy="1043400"/>
          </a:xfrm>
          <a:prstGeom prst="rightArrow">
            <a:avLst>
              <a:gd name="adj1" fmla="val 50000"/>
              <a:gd name="adj2"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7" name="Google Shape;107;p13"/>
          <p:cNvGraphicFramePr/>
          <p:nvPr/>
        </p:nvGraphicFramePr>
        <p:xfrm>
          <a:off x="55675" y="2227950"/>
          <a:ext cx="8997900" cy="381000"/>
        </p:xfrm>
        <a:graphic>
          <a:graphicData uri="http://schemas.openxmlformats.org/drawingml/2006/table">
            <a:tbl>
              <a:tblPr>
                <a:noFill/>
                <a:tableStyleId>{659B928B-5483-41CD-8F53-CF3BD4272592}</a:tableStyleId>
              </a:tblPr>
              <a:tblGrid>
                <a:gridCol w="763150">
                  <a:extLst>
                    <a:ext uri="{9D8B030D-6E8A-4147-A177-3AD203B41FA5}">
                      <a16:colId xmlns:a16="http://schemas.microsoft.com/office/drawing/2014/main" val="20000"/>
                    </a:ext>
                  </a:extLst>
                </a:gridCol>
                <a:gridCol w="803125">
                  <a:extLst>
                    <a:ext uri="{9D8B030D-6E8A-4147-A177-3AD203B41FA5}">
                      <a16:colId xmlns:a16="http://schemas.microsoft.com/office/drawing/2014/main" val="20001"/>
                    </a:ext>
                  </a:extLst>
                </a:gridCol>
                <a:gridCol w="683200">
                  <a:extLst>
                    <a:ext uri="{9D8B030D-6E8A-4147-A177-3AD203B41FA5}">
                      <a16:colId xmlns:a16="http://schemas.microsoft.com/office/drawing/2014/main" val="20002"/>
                    </a:ext>
                  </a:extLst>
                </a:gridCol>
                <a:gridCol w="656550">
                  <a:extLst>
                    <a:ext uri="{9D8B030D-6E8A-4147-A177-3AD203B41FA5}">
                      <a16:colId xmlns:a16="http://schemas.microsoft.com/office/drawing/2014/main" val="20003"/>
                    </a:ext>
                  </a:extLst>
                </a:gridCol>
                <a:gridCol w="603275">
                  <a:extLst>
                    <a:ext uri="{9D8B030D-6E8A-4147-A177-3AD203B41FA5}">
                      <a16:colId xmlns:a16="http://schemas.microsoft.com/office/drawing/2014/main" val="20004"/>
                    </a:ext>
                  </a:extLst>
                </a:gridCol>
                <a:gridCol w="669850">
                  <a:extLst>
                    <a:ext uri="{9D8B030D-6E8A-4147-A177-3AD203B41FA5}">
                      <a16:colId xmlns:a16="http://schemas.microsoft.com/office/drawing/2014/main" val="20005"/>
                    </a:ext>
                  </a:extLst>
                </a:gridCol>
                <a:gridCol w="589925">
                  <a:extLst>
                    <a:ext uri="{9D8B030D-6E8A-4147-A177-3AD203B41FA5}">
                      <a16:colId xmlns:a16="http://schemas.microsoft.com/office/drawing/2014/main" val="20006"/>
                    </a:ext>
                  </a:extLst>
                </a:gridCol>
                <a:gridCol w="683200">
                  <a:extLst>
                    <a:ext uri="{9D8B030D-6E8A-4147-A177-3AD203B41FA5}">
                      <a16:colId xmlns:a16="http://schemas.microsoft.com/office/drawing/2014/main" val="20007"/>
                    </a:ext>
                  </a:extLst>
                </a:gridCol>
                <a:gridCol w="976350">
                  <a:extLst>
                    <a:ext uri="{9D8B030D-6E8A-4147-A177-3AD203B41FA5}">
                      <a16:colId xmlns:a16="http://schemas.microsoft.com/office/drawing/2014/main" val="20008"/>
                    </a:ext>
                  </a:extLst>
                </a:gridCol>
                <a:gridCol w="776475">
                  <a:extLst>
                    <a:ext uri="{9D8B030D-6E8A-4147-A177-3AD203B41FA5}">
                      <a16:colId xmlns:a16="http://schemas.microsoft.com/office/drawing/2014/main" val="20009"/>
                    </a:ext>
                  </a:extLst>
                </a:gridCol>
                <a:gridCol w="887100">
                  <a:extLst>
                    <a:ext uri="{9D8B030D-6E8A-4147-A177-3AD203B41FA5}">
                      <a16:colId xmlns:a16="http://schemas.microsoft.com/office/drawing/2014/main" val="20010"/>
                    </a:ext>
                  </a:extLst>
                </a:gridCol>
                <a:gridCol w="905700">
                  <a:extLst>
                    <a:ext uri="{9D8B030D-6E8A-4147-A177-3AD203B41FA5}">
                      <a16:colId xmlns:a16="http://schemas.microsoft.com/office/drawing/2014/main" val="20011"/>
                    </a:ext>
                  </a:extLst>
                </a:gridCol>
              </a:tblGrid>
              <a:tr h="381000">
                <a:tc>
                  <a:txBody>
                    <a:bodyPr/>
                    <a:lstStyle/>
                    <a:p>
                      <a:pPr marL="0" lvl="0" indent="0" algn="ctr" rtl="0">
                        <a:spcBef>
                          <a:spcPts val="0"/>
                        </a:spcBef>
                        <a:spcAft>
                          <a:spcPts val="0"/>
                        </a:spcAft>
                        <a:buNone/>
                      </a:pPr>
                      <a:r>
                        <a:rPr lang="en" sz="1200"/>
                        <a:t>January</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February</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March</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April</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May</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June</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July</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August</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September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October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November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200"/>
                        <a:t>December</a:t>
                      </a:r>
                      <a:endParaRPr sz="12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8" name="Google Shape;108;p13"/>
          <p:cNvSpPr/>
          <p:nvPr/>
        </p:nvSpPr>
        <p:spPr>
          <a:xfrm rot="5400000">
            <a:off x="2156225" y="458075"/>
            <a:ext cx="581400" cy="2703600"/>
          </a:xfrm>
          <a:prstGeom prst="leftBrace">
            <a:avLst>
              <a:gd name="adj1" fmla="val 8333"/>
              <a:gd name="adj2" fmla="val 4999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5400000">
            <a:off x="5053025" y="304475"/>
            <a:ext cx="581400" cy="3010800"/>
          </a:xfrm>
          <a:prstGeom prst="leftBrace">
            <a:avLst>
              <a:gd name="adj1" fmla="val 8333"/>
              <a:gd name="adj2" fmla="val 49999"/>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txBox="1">
            <a:spLocks noGrp="1"/>
          </p:cNvSpPr>
          <p:nvPr>
            <p:ph type="title"/>
          </p:nvPr>
        </p:nvSpPr>
        <p:spPr>
          <a:xfrm>
            <a:off x="0" y="1"/>
            <a:ext cx="8001000" cy="5760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2400">
                <a:solidFill>
                  <a:srgbClr val="000000"/>
                </a:solidFill>
              </a:rPr>
              <a:t>Tomato Yield Production Timeline</a:t>
            </a:r>
            <a:endParaRPr sz="2400"/>
          </a:p>
        </p:txBody>
      </p:sp>
      <p:sp>
        <p:nvSpPr>
          <p:cNvPr id="111" name="Google Shape;111;p13"/>
          <p:cNvSpPr txBox="1"/>
          <p:nvPr/>
        </p:nvSpPr>
        <p:spPr>
          <a:xfrm>
            <a:off x="1126825" y="1155525"/>
            <a:ext cx="2118600" cy="3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Planting Season</a:t>
            </a:r>
            <a:endParaRPr/>
          </a:p>
        </p:txBody>
      </p:sp>
      <p:sp>
        <p:nvSpPr>
          <p:cNvPr id="112" name="Google Shape;112;p13"/>
          <p:cNvSpPr txBox="1"/>
          <p:nvPr/>
        </p:nvSpPr>
        <p:spPr>
          <a:xfrm>
            <a:off x="4291000" y="1155525"/>
            <a:ext cx="2118600" cy="38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Harvest Season</a:t>
            </a:r>
            <a:endParaRPr/>
          </a:p>
        </p:txBody>
      </p:sp>
      <p:sp>
        <p:nvSpPr>
          <p:cNvPr id="113" name="Google Shape;113;p13"/>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14" name="Google Shape;114;p13"/>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15" name="Google Shape;115;p13"/>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16" name="Google Shape;116;p13"/>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17" name="Google Shape;117;p13"/>
          <p:cNvSpPr/>
          <p:nvPr/>
        </p:nvSpPr>
        <p:spPr>
          <a:xfrm>
            <a:off x="1618375" y="4711525"/>
            <a:ext cx="1013100" cy="336900"/>
          </a:xfrm>
          <a:prstGeom prst="homePlate">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18" name="Google Shape;118;p13"/>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7"/>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Variables Selection</a:t>
            </a:r>
            <a:endParaRPr sz="2400"/>
          </a:p>
        </p:txBody>
      </p:sp>
      <p:sp>
        <p:nvSpPr>
          <p:cNvPr id="778" name="Google Shape;778;p67"/>
          <p:cNvSpPr txBox="1"/>
          <p:nvPr/>
        </p:nvSpPr>
        <p:spPr>
          <a:xfrm>
            <a:off x="191975" y="511950"/>
            <a:ext cx="7287300" cy="1320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Independent variables</a:t>
            </a:r>
            <a:endParaRPr/>
          </a:p>
          <a:p>
            <a:pPr marL="914400" lvl="1" indent="-317500" algn="l" rtl="0">
              <a:spcBef>
                <a:spcPts val="0"/>
              </a:spcBef>
              <a:spcAft>
                <a:spcPts val="0"/>
              </a:spcAft>
              <a:buSzPts val="1400"/>
              <a:buChar char="○"/>
            </a:pPr>
            <a:r>
              <a:rPr lang="en"/>
              <a:t>Maximum Temperature, NDVI, Previous Year’s Tomato Yield</a:t>
            </a:r>
            <a:endParaRPr/>
          </a:p>
          <a:p>
            <a:pPr marL="457200" lvl="0" indent="-317500" algn="l" rtl="0">
              <a:spcBef>
                <a:spcPts val="0"/>
              </a:spcBef>
              <a:spcAft>
                <a:spcPts val="0"/>
              </a:spcAft>
              <a:buSzPts val="1400"/>
              <a:buChar char="●"/>
            </a:pPr>
            <a:r>
              <a:rPr lang="en"/>
              <a:t>Dependent variable</a:t>
            </a:r>
            <a:endParaRPr/>
          </a:p>
          <a:p>
            <a:pPr marL="914400" lvl="1" indent="-317500" algn="l" rtl="0">
              <a:spcBef>
                <a:spcPts val="0"/>
              </a:spcBef>
              <a:spcAft>
                <a:spcPts val="0"/>
              </a:spcAft>
              <a:buSzPts val="1400"/>
              <a:buChar char="○"/>
            </a:pPr>
            <a:r>
              <a:rPr lang="en"/>
              <a:t>Tomato Yield</a:t>
            </a:r>
            <a:endParaRPr/>
          </a:p>
        </p:txBody>
      </p:sp>
      <p:sp>
        <p:nvSpPr>
          <p:cNvPr id="779" name="Google Shape;779;p67"/>
          <p:cNvSpPr txBox="1"/>
          <p:nvPr/>
        </p:nvSpPr>
        <p:spPr>
          <a:xfrm>
            <a:off x="2612450" y="3522750"/>
            <a:ext cx="4581000" cy="3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Table &lt;Correlations between Target and Predictors&gt;</a:t>
            </a:r>
            <a:endParaRPr/>
          </a:p>
        </p:txBody>
      </p:sp>
      <p:sp>
        <p:nvSpPr>
          <p:cNvPr id="780" name="Google Shape;780;p67"/>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781" name="Google Shape;781;p67"/>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782" name="Google Shape;782;p67"/>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783" name="Google Shape;783;p67"/>
          <p:cNvSpPr/>
          <p:nvPr/>
        </p:nvSpPr>
        <p:spPr>
          <a:xfrm>
            <a:off x="3488775" y="4711525"/>
            <a:ext cx="2527200" cy="336900"/>
          </a:xfrm>
          <a:prstGeom prst="chevron">
            <a:avLst>
              <a:gd name="adj" fmla="val 50000"/>
            </a:avLst>
          </a:prstGeom>
          <a:solidFill>
            <a:srgbClr val="E06666"/>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Crop Yield &amp; Weather</a:t>
            </a:r>
            <a:endParaRPr sz="1000">
              <a:solidFill>
                <a:schemeClr val="lt1"/>
              </a:solidFill>
            </a:endParaRPr>
          </a:p>
        </p:txBody>
      </p:sp>
      <p:sp>
        <p:nvSpPr>
          <p:cNvPr id="784" name="Google Shape;784;p67"/>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785" name="Google Shape;785;p67"/>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graphicFrame>
        <p:nvGraphicFramePr>
          <p:cNvPr id="786" name="Google Shape;786;p67"/>
          <p:cNvGraphicFramePr/>
          <p:nvPr/>
        </p:nvGraphicFramePr>
        <p:xfrm>
          <a:off x="1004300" y="1668825"/>
          <a:ext cx="7239000" cy="1828710"/>
        </p:xfrm>
        <a:graphic>
          <a:graphicData uri="http://schemas.openxmlformats.org/drawingml/2006/table">
            <a:tbl>
              <a:tblPr>
                <a:noFill/>
                <a:tableStyleId>{659B928B-5483-41CD-8F53-CF3BD4272592}</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endParaRPr b="1">
                        <a:solidFill>
                          <a:schemeClr val="lt1"/>
                        </a:solidFill>
                      </a:endParaRPr>
                    </a:p>
                  </a:txBody>
                  <a:tcPr marL="91425" marR="91425" marT="91425" marB="91425" anchor="ctr">
                    <a:solidFill>
                      <a:srgbClr val="85200C"/>
                    </a:solidFill>
                  </a:tcPr>
                </a:tc>
                <a:tc>
                  <a:txBody>
                    <a:bodyPr/>
                    <a:lstStyle/>
                    <a:p>
                      <a:pPr marL="0" lvl="0" indent="0" algn="ctr" rtl="0">
                        <a:spcBef>
                          <a:spcPts val="0"/>
                        </a:spcBef>
                        <a:spcAft>
                          <a:spcPts val="0"/>
                        </a:spcAft>
                        <a:buNone/>
                      </a:pPr>
                      <a:r>
                        <a:rPr lang="en" b="1">
                          <a:solidFill>
                            <a:schemeClr val="lt1"/>
                          </a:solidFill>
                        </a:rPr>
                        <a:t>Maximum Temperature</a:t>
                      </a:r>
                      <a:endParaRPr b="1">
                        <a:solidFill>
                          <a:schemeClr val="lt1"/>
                        </a:solidFill>
                      </a:endParaRPr>
                    </a:p>
                  </a:txBody>
                  <a:tcPr marL="91425" marR="91425" marT="91425" marB="91425" anchor="ctr">
                    <a:solidFill>
                      <a:srgbClr val="85200C"/>
                    </a:solidFill>
                  </a:tcPr>
                </a:tc>
                <a:tc>
                  <a:txBody>
                    <a:bodyPr/>
                    <a:lstStyle/>
                    <a:p>
                      <a:pPr marL="0" lvl="0" indent="0" algn="ctr" rtl="0">
                        <a:spcBef>
                          <a:spcPts val="0"/>
                        </a:spcBef>
                        <a:spcAft>
                          <a:spcPts val="0"/>
                        </a:spcAft>
                        <a:buNone/>
                      </a:pPr>
                      <a:r>
                        <a:rPr lang="en" b="1">
                          <a:solidFill>
                            <a:schemeClr val="lt1"/>
                          </a:solidFill>
                        </a:rPr>
                        <a:t>NDVI</a:t>
                      </a:r>
                      <a:endParaRPr b="1">
                        <a:solidFill>
                          <a:schemeClr val="lt1"/>
                        </a:solidFill>
                      </a:endParaRPr>
                    </a:p>
                  </a:txBody>
                  <a:tcPr marL="91425" marR="91425" marT="91425" marB="91425" anchor="ctr">
                    <a:solidFill>
                      <a:srgbClr val="85200C"/>
                    </a:solidFill>
                  </a:tcPr>
                </a:tc>
                <a:tc>
                  <a:txBody>
                    <a:bodyPr/>
                    <a:lstStyle/>
                    <a:p>
                      <a:pPr marL="0" lvl="0" indent="0" algn="ctr" rtl="0">
                        <a:spcBef>
                          <a:spcPts val="0"/>
                        </a:spcBef>
                        <a:spcAft>
                          <a:spcPts val="0"/>
                        </a:spcAft>
                        <a:buNone/>
                      </a:pPr>
                      <a:r>
                        <a:rPr lang="en" b="1">
                          <a:solidFill>
                            <a:schemeClr val="lt1"/>
                          </a:solidFill>
                        </a:rPr>
                        <a:t>Previous Year’s Tomato Yield</a:t>
                      </a:r>
                      <a:endParaRPr b="1">
                        <a:solidFill>
                          <a:schemeClr val="lt1"/>
                        </a:solidFill>
                      </a:endParaRPr>
                    </a:p>
                  </a:txBody>
                  <a:tcPr marL="91425" marR="91425" marT="91425" marB="91425" anchor="ctr">
                    <a:solidFill>
                      <a:srgbClr val="85200C"/>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Target Variable Tomato Yield (2016)</a:t>
                      </a:r>
                      <a:endParaRPr/>
                    </a:p>
                  </a:txBody>
                  <a:tcPr marL="91425" marR="91425" marT="91425" marB="91425" anchor="ctr"/>
                </a:tc>
                <a:tc>
                  <a:txBody>
                    <a:bodyPr/>
                    <a:lstStyle/>
                    <a:p>
                      <a:pPr marL="0" lvl="0" indent="0" algn="ctr" rtl="0">
                        <a:spcBef>
                          <a:spcPts val="0"/>
                        </a:spcBef>
                        <a:spcAft>
                          <a:spcPts val="0"/>
                        </a:spcAft>
                        <a:buNone/>
                      </a:pPr>
                      <a:r>
                        <a:rPr lang="en"/>
                        <a:t>0.42</a:t>
                      </a:r>
                      <a:endParaRPr/>
                    </a:p>
                  </a:txBody>
                  <a:tcPr marL="91425" marR="91425" marT="91425" marB="91425" anchor="ctr"/>
                </a:tc>
                <a:tc>
                  <a:txBody>
                    <a:bodyPr/>
                    <a:lstStyle/>
                    <a:p>
                      <a:pPr marL="0" lvl="0" indent="0" algn="ctr" rtl="0">
                        <a:spcBef>
                          <a:spcPts val="0"/>
                        </a:spcBef>
                        <a:spcAft>
                          <a:spcPts val="0"/>
                        </a:spcAft>
                        <a:buNone/>
                      </a:pPr>
                      <a:r>
                        <a:rPr lang="en"/>
                        <a:t>-0.80</a:t>
                      </a:r>
                      <a:endParaRPr/>
                    </a:p>
                  </a:txBody>
                  <a:tcPr marL="91425" marR="91425" marT="91425" marB="91425" anchor="ctr"/>
                </a:tc>
                <a:tc>
                  <a:txBody>
                    <a:bodyPr/>
                    <a:lstStyle/>
                    <a:p>
                      <a:pPr marL="0" lvl="0" indent="0" algn="ctr" rtl="0">
                        <a:spcBef>
                          <a:spcPts val="0"/>
                        </a:spcBef>
                        <a:spcAft>
                          <a:spcPts val="0"/>
                        </a:spcAft>
                        <a:buNone/>
                      </a:pPr>
                      <a:r>
                        <a:rPr lang="en"/>
                        <a:t>0.80</a:t>
                      </a: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chemeClr val="dk1"/>
                        </a:buClr>
                        <a:buSzPts val="1100"/>
                        <a:buFont typeface="Arial"/>
                        <a:buNone/>
                      </a:pPr>
                      <a:r>
                        <a:rPr lang="en">
                          <a:solidFill>
                            <a:schemeClr val="dk1"/>
                          </a:solidFill>
                        </a:rPr>
                        <a:t>Target Variable Tomato Yield (2017)</a:t>
                      </a:r>
                      <a:endParaRPr/>
                    </a:p>
                  </a:txBody>
                  <a:tcPr marL="91425" marR="91425" marT="91425" marB="91425" anchor="ctr"/>
                </a:tc>
                <a:tc>
                  <a:txBody>
                    <a:bodyPr/>
                    <a:lstStyle/>
                    <a:p>
                      <a:pPr marL="0" lvl="0" indent="0" algn="ctr" rtl="0">
                        <a:spcBef>
                          <a:spcPts val="0"/>
                        </a:spcBef>
                        <a:spcAft>
                          <a:spcPts val="0"/>
                        </a:spcAft>
                        <a:buNone/>
                      </a:pPr>
                      <a:r>
                        <a:rPr lang="en"/>
                        <a:t>0.75</a:t>
                      </a:r>
                      <a:endParaRPr/>
                    </a:p>
                  </a:txBody>
                  <a:tcPr marL="91425" marR="91425" marT="91425" marB="91425" anchor="ctr"/>
                </a:tc>
                <a:tc>
                  <a:txBody>
                    <a:bodyPr/>
                    <a:lstStyle/>
                    <a:p>
                      <a:pPr marL="0" lvl="0" indent="0" algn="ctr" rtl="0">
                        <a:spcBef>
                          <a:spcPts val="0"/>
                        </a:spcBef>
                        <a:spcAft>
                          <a:spcPts val="0"/>
                        </a:spcAft>
                        <a:buNone/>
                      </a:pPr>
                      <a:r>
                        <a:rPr lang="en"/>
                        <a:t>-0.88</a:t>
                      </a:r>
                      <a:endParaRPr/>
                    </a:p>
                  </a:txBody>
                  <a:tcPr marL="91425" marR="91425" marT="91425" marB="91425" anchor="ctr"/>
                </a:tc>
                <a:tc>
                  <a:txBody>
                    <a:bodyPr/>
                    <a:lstStyle/>
                    <a:p>
                      <a:pPr marL="0" lvl="0" indent="0" algn="ctr" rtl="0">
                        <a:spcBef>
                          <a:spcPts val="0"/>
                        </a:spcBef>
                        <a:spcAft>
                          <a:spcPts val="0"/>
                        </a:spcAft>
                        <a:buNone/>
                      </a:pPr>
                      <a:r>
                        <a:rPr lang="en"/>
                        <a:t>0.77</a:t>
                      </a:r>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8"/>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Crop Yield - Modeling Framework</a:t>
            </a:r>
            <a:endParaRPr/>
          </a:p>
        </p:txBody>
      </p:sp>
      <p:sp>
        <p:nvSpPr>
          <p:cNvPr id="792" name="Google Shape;792;p68"/>
          <p:cNvSpPr txBox="1">
            <a:spLocks noGrp="1"/>
          </p:cNvSpPr>
          <p:nvPr>
            <p:ph type="body" idx="1"/>
          </p:nvPr>
        </p:nvSpPr>
        <p:spPr>
          <a:xfrm>
            <a:off x="571500" y="2743200"/>
            <a:ext cx="8001000" cy="1210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Correction Model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69"/>
          <p:cNvSpPr/>
          <p:nvPr/>
        </p:nvSpPr>
        <p:spPr>
          <a:xfrm>
            <a:off x="2255925" y="1795625"/>
            <a:ext cx="1443000" cy="598800"/>
          </a:xfrm>
          <a:prstGeom prst="rect">
            <a:avLst/>
          </a:prstGeom>
          <a:solidFill>
            <a:srgbClr val="6FA8D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Crop Yield Model</a:t>
            </a:r>
            <a:endParaRPr sz="1200" b="1"/>
          </a:p>
        </p:txBody>
      </p:sp>
      <p:sp>
        <p:nvSpPr>
          <p:cNvPr id="798" name="Google Shape;798;p69"/>
          <p:cNvSpPr/>
          <p:nvPr/>
        </p:nvSpPr>
        <p:spPr>
          <a:xfrm>
            <a:off x="5537988" y="1736800"/>
            <a:ext cx="1380600" cy="598800"/>
          </a:xfrm>
          <a:prstGeom prst="rect">
            <a:avLst/>
          </a:prstGeom>
          <a:solidFill>
            <a:srgbClr val="6FA8D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Tomato Bag Sale Model</a:t>
            </a:r>
            <a:endParaRPr sz="1200" b="1"/>
          </a:p>
        </p:txBody>
      </p:sp>
      <p:cxnSp>
        <p:nvCxnSpPr>
          <p:cNvPr id="799" name="Google Shape;799;p69"/>
          <p:cNvCxnSpPr>
            <a:stCxn id="800" idx="2"/>
            <a:endCxn id="797" idx="1"/>
          </p:cNvCxnSpPr>
          <p:nvPr/>
        </p:nvCxnSpPr>
        <p:spPr>
          <a:xfrm>
            <a:off x="1740938" y="2081300"/>
            <a:ext cx="515100" cy="13800"/>
          </a:xfrm>
          <a:prstGeom prst="straightConnector1">
            <a:avLst/>
          </a:prstGeom>
          <a:noFill/>
          <a:ln w="9525" cap="flat" cmpd="sng">
            <a:solidFill>
              <a:schemeClr val="dk2"/>
            </a:solidFill>
            <a:prstDash val="solid"/>
            <a:round/>
            <a:headEnd type="none" w="med" len="med"/>
            <a:tailEnd type="triangle" w="med" len="med"/>
          </a:ln>
        </p:spPr>
      </p:cxnSp>
      <p:cxnSp>
        <p:nvCxnSpPr>
          <p:cNvPr id="801" name="Google Shape;801;p69"/>
          <p:cNvCxnSpPr>
            <a:stCxn id="797" idx="3"/>
            <a:endCxn id="802" idx="5"/>
          </p:cNvCxnSpPr>
          <p:nvPr/>
        </p:nvCxnSpPr>
        <p:spPr>
          <a:xfrm>
            <a:off x="3698925" y="2095025"/>
            <a:ext cx="217500" cy="689400"/>
          </a:xfrm>
          <a:prstGeom prst="straightConnector1">
            <a:avLst/>
          </a:prstGeom>
          <a:noFill/>
          <a:ln w="9525" cap="flat" cmpd="sng">
            <a:solidFill>
              <a:schemeClr val="dk2"/>
            </a:solidFill>
            <a:prstDash val="solid"/>
            <a:round/>
            <a:headEnd type="none" w="med" len="med"/>
            <a:tailEnd type="triangle" w="med" len="med"/>
          </a:ln>
        </p:spPr>
      </p:cxnSp>
      <p:sp>
        <p:nvSpPr>
          <p:cNvPr id="803" name="Google Shape;803;p69"/>
          <p:cNvSpPr txBox="1"/>
          <p:nvPr/>
        </p:nvSpPr>
        <p:spPr>
          <a:xfrm>
            <a:off x="932500" y="1254625"/>
            <a:ext cx="264900" cy="2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t>
            </a:r>
            <a:endParaRPr b="1"/>
          </a:p>
        </p:txBody>
      </p:sp>
      <p:sp>
        <p:nvSpPr>
          <p:cNvPr id="804" name="Google Shape;804;p69"/>
          <p:cNvSpPr txBox="1"/>
          <p:nvPr/>
        </p:nvSpPr>
        <p:spPr>
          <a:xfrm>
            <a:off x="932475" y="2508450"/>
            <a:ext cx="2649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t>
            </a:r>
            <a:endParaRPr b="1"/>
          </a:p>
        </p:txBody>
      </p:sp>
      <p:sp>
        <p:nvSpPr>
          <p:cNvPr id="805" name="Google Shape;805;p69"/>
          <p:cNvSpPr txBox="1"/>
          <p:nvPr/>
        </p:nvSpPr>
        <p:spPr>
          <a:xfrm>
            <a:off x="4532150" y="1851875"/>
            <a:ext cx="286800" cy="2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a:t>
            </a:r>
            <a:endParaRPr b="1"/>
          </a:p>
        </p:txBody>
      </p:sp>
      <p:cxnSp>
        <p:nvCxnSpPr>
          <p:cNvPr id="806" name="Google Shape;806;p69"/>
          <p:cNvCxnSpPr>
            <a:endCxn id="798" idx="1"/>
          </p:cNvCxnSpPr>
          <p:nvPr/>
        </p:nvCxnSpPr>
        <p:spPr>
          <a:xfrm>
            <a:off x="5255688" y="1301500"/>
            <a:ext cx="282300" cy="734700"/>
          </a:xfrm>
          <a:prstGeom prst="straightConnector1">
            <a:avLst/>
          </a:prstGeom>
          <a:noFill/>
          <a:ln w="9525" cap="flat" cmpd="sng">
            <a:solidFill>
              <a:schemeClr val="dk2"/>
            </a:solidFill>
            <a:prstDash val="solid"/>
            <a:round/>
            <a:headEnd type="none" w="med" len="med"/>
            <a:tailEnd type="triangle" w="med" len="med"/>
          </a:ln>
        </p:spPr>
      </p:cxnSp>
      <p:cxnSp>
        <p:nvCxnSpPr>
          <p:cNvPr id="807" name="Google Shape;807;p69"/>
          <p:cNvCxnSpPr>
            <a:stCxn id="802" idx="2"/>
            <a:endCxn id="798" idx="1"/>
          </p:cNvCxnSpPr>
          <p:nvPr/>
        </p:nvCxnSpPr>
        <p:spPr>
          <a:xfrm rot="10800000" flipH="1">
            <a:off x="5307462" y="2036300"/>
            <a:ext cx="230400" cy="748200"/>
          </a:xfrm>
          <a:prstGeom prst="straightConnector1">
            <a:avLst/>
          </a:prstGeom>
          <a:noFill/>
          <a:ln w="9525" cap="flat" cmpd="sng">
            <a:solidFill>
              <a:schemeClr val="dk2"/>
            </a:solidFill>
            <a:prstDash val="solid"/>
            <a:round/>
            <a:headEnd type="none" w="med" len="med"/>
            <a:tailEnd type="triangle" w="med" len="med"/>
          </a:ln>
        </p:spPr>
      </p:cxnSp>
      <p:cxnSp>
        <p:nvCxnSpPr>
          <p:cNvPr id="808" name="Google Shape;808;p69"/>
          <p:cNvCxnSpPr>
            <a:stCxn id="798" idx="3"/>
            <a:endCxn id="809" idx="1"/>
          </p:cNvCxnSpPr>
          <p:nvPr/>
        </p:nvCxnSpPr>
        <p:spPr>
          <a:xfrm rot="10800000" flipH="1">
            <a:off x="6918588" y="2029300"/>
            <a:ext cx="574800" cy="6900"/>
          </a:xfrm>
          <a:prstGeom prst="straightConnector1">
            <a:avLst/>
          </a:prstGeom>
          <a:noFill/>
          <a:ln w="9525" cap="flat" cmpd="sng">
            <a:solidFill>
              <a:schemeClr val="dk2"/>
            </a:solidFill>
            <a:prstDash val="solid"/>
            <a:round/>
            <a:headEnd type="none" w="med" len="med"/>
            <a:tailEnd type="triangle" w="med" len="med"/>
          </a:ln>
        </p:spPr>
      </p:cxnSp>
      <p:pic>
        <p:nvPicPr>
          <p:cNvPr id="810" name="Google Shape;810;p6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044800" y="1892812"/>
            <a:ext cx="286799" cy="286799"/>
          </a:xfrm>
          <a:prstGeom prst="rect">
            <a:avLst/>
          </a:prstGeom>
          <a:noFill/>
          <a:ln>
            <a:noFill/>
          </a:ln>
        </p:spPr>
      </p:pic>
      <p:pic>
        <p:nvPicPr>
          <p:cNvPr id="811" name="Google Shape;811;p6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840500" y="1955750"/>
            <a:ext cx="264901" cy="264901"/>
          </a:xfrm>
          <a:prstGeom prst="rect">
            <a:avLst/>
          </a:prstGeom>
          <a:noFill/>
          <a:ln>
            <a:noFill/>
          </a:ln>
        </p:spPr>
      </p:pic>
      <p:sp>
        <p:nvSpPr>
          <p:cNvPr id="812" name="Google Shape;812;p69"/>
          <p:cNvSpPr txBox="1"/>
          <p:nvPr/>
        </p:nvSpPr>
        <p:spPr>
          <a:xfrm>
            <a:off x="153525" y="37900"/>
            <a:ext cx="1820100" cy="4003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85200C"/>
                </a:solidFill>
                <a:latin typeface="Nunito Black"/>
                <a:ea typeface="Nunito Black"/>
                <a:cs typeface="Nunito Black"/>
                <a:sym typeface="Nunito Black"/>
              </a:rPr>
              <a:t>Inputs for Crop Yield Model</a:t>
            </a:r>
            <a:endParaRPr>
              <a:solidFill>
                <a:srgbClr val="85200C"/>
              </a:solidFill>
              <a:latin typeface="Nunito Black"/>
              <a:ea typeface="Nunito Black"/>
              <a:cs typeface="Nunito Black"/>
              <a:sym typeface="Nunito Black"/>
            </a:endParaRPr>
          </a:p>
        </p:txBody>
      </p:sp>
      <p:sp>
        <p:nvSpPr>
          <p:cNvPr id="813" name="Google Shape;813;p69"/>
          <p:cNvSpPr txBox="1"/>
          <p:nvPr/>
        </p:nvSpPr>
        <p:spPr>
          <a:xfrm>
            <a:off x="3760300" y="37900"/>
            <a:ext cx="1707900" cy="4003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85200C"/>
                </a:solidFill>
                <a:latin typeface="Nunito Black"/>
                <a:ea typeface="Nunito Black"/>
                <a:cs typeface="Nunito Black"/>
                <a:sym typeface="Nunito Black"/>
              </a:rPr>
              <a:t>Inputs for Scholle Bag Sales Model</a:t>
            </a:r>
            <a:endParaRPr>
              <a:solidFill>
                <a:srgbClr val="85200C"/>
              </a:solidFill>
              <a:latin typeface="Nunito Black"/>
              <a:ea typeface="Nunito Black"/>
              <a:cs typeface="Nunito Black"/>
              <a:sym typeface="Nunito Black"/>
            </a:endParaRPr>
          </a:p>
          <a:p>
            <a:pPr marL="0" lvl="0" indent="0" algn="ctr" rtl="0">
              <a:spcBef>
                <a:spcPts val="0"/>
              </a:spcBef>
              <a:spcAft>
                <a:spcPts val="0"/>
              </a:spcAft>
              <a:buNone/>
            </a:pPr>
            <a:endParaRPr>
              <a:latin typeface="Nunito Black"/>
              <a:ea typeface="Nunito Black"/>
              <a:cs typeface="Nunito Black"/>
              <a:sym typeface="Nunito Black"/>
            </a:endParaRPr>
          </a:p>
        </p:txBody>
      </p:sp>
      <p:sp>
        <p:nvSpPr>
          <p:cNvPr id="814" name="Google Shape;814;p69"/>
          <p:cNvSpPr/>
          <p:nvPr/>
        </p:nvSpPr>
        <p:spPr>
          <a:xfrm>
            <a:off x="360225" y="577325"/>
            <a:ext cx="1570500" cy="717900"/>
          </a:xfrm>
          <a:prstGeom prst="parallelogram">
            <a:avLst>
              <a:gd name="adj" fmla="val 25000"/>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9"/>
          <p:cNvSpPr txBox="1"/>
          <p:nvPr/>
        </p:nvSpPr>
        <p:spPr>
          <a:xfrm>
            <a:off x="587275" y="567688"/>
            <a:ext cx="1048500" cy="47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b="1">
                <a:solidFill>
                  <a:schemeClr val="dk1"/>
                </a:solidFill>
              </a:rPr>
              <a:t>Tomato Yield</a:t>
            </a:r>
            <a:endParaRPr sz="1200" b="1">
              <a:solidFill>
                <a:schemeClr val="dk1"/>
              </a:solidFill>
            </a:endParaRPr>
          </a:p>
          <a:p>
            <a:pPr marL="0" lvl="0" indent="0" algn="ctr" rtl="0">
              <a:spcBef>
                <a:spcPts val="0"/>
              </a:spcBef>
              <a:spcAft>
                <a:spcPts val="0"/>
              </a:spcAft>
              <a:buClr>
                <a:schemeClr val="dk1"/>
              </a:buClr>
              <a:buSzPts val="1100"/>
              <a:buFont typeface="Arial"/>
              <a:buNone/>
            </a:pPr>
            <a:r>
              <a:rPr lang="en" sz="1200" b="1" i="1">
                <a:solidFill>
                  <a:schemeClr val="dk1"/>
                </a:solidFill>
              </a:rPr>
              <a:t>(</a:t>
            </a:r>
            <a:r>
              <a:rPr lang="en" sz="1200" b="1" i="1">
                <a:solidFill>
                  <a:srgbClr val="CC0000"/>
                </a:solidFill>
              </a:rPr>
              <a:t>Yield 2018</a:t>
            </a:r>
            <a:r>
              <a:rPr lang="en" sz="1200" b="1" i="1">
                <a:solidFill>
                  <a:schemeClr val="dk1"/>
                </a:solidFill>
              </a:rPr>
              <a:t>)</a:t>
            </a:r>
            <a:endParaRPr sz="1200" b="1" i="1">
              <a:solidFill>
                <a:schemeClr val="dk1"/>
              </a:solidFill>
            </a:endParaRPr>
          </a:p>
          <a:p>
            <a:pPr marL="0" lvl="0" indent="0" algn="l" rtl="0">
              <a:spcBef>
                <a:spcPts val="0"/>
              </a:spcBef>
              <a:spcAft>
                <a:spcPts val="0"/>
              </a:spcAft>
              <a:buNone/>
            </a:pPr>
            <a:endParaRPr/>
          </a:p>
        </p:txBody>
      </p:sp>
      <p:sp>
        <p:nvSpPr>
          <p:cNvPr id="800" name="Google Shape;800;p69"/>
          <p:cNvSpPr/>
          <p:nvPr/>
        </p:nvSpPr>
        <p:spPr>
          <a:xfrm>
            <a:off x="270000" y="1683050"/>
            <a:ext cx="1570500" cy="796500"/>
          </a:xfrm>
          <a:prstGeom prst="parallelogram">
            <a:avLst>
              <a:gd name="adj" fmla="val 25000"/>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rPr>
              <a:t>Weather Data </a:t>
            </a:r>
            <a:endParaRPr sz="1200" b="1">
              <a:solidFill>
                <a:schemeClr val="dk1"/>
              </a:solidFill>
            </a:endParaRPr>
          </a:p>
          <a:p>
            <a:pPr marL="0" lvl="0" indent="0" algn="ctr" rtl="0">
              <a:spcBef>
                <a:spcPts val="0"/>
              </a:spcBef>
              <a:spcAft>
                <a:spcPts val="0"/>
              </a:spcAft>
              <a:buClr>
                <a:schemeClr val="dk1"/>
              </a:buClr>
              <a:buSzPts val="1100"/>
              <a:buFont typeface="Arial"/>
              <a:buNone/>
            </a:pPr>
            <a:r>
              <a:rPr lang="en" sz="1200" b="1">
                <a:solidFill>
                  <a:schemeClr val="dk1"/>
                </a:solidFill>
              </a:rPr>
              <a:t>(</a:t>
            </a:r>
            <a:r>
              <a:rPr lang="en" sz="1200" b="1" i="1">
                <a:solidFill>
                  <a:srgbClr val="CC0000"/>
                </a:solidFill>
              </a:rPr>
              <a:t>Feb-Jun 2019</a:t>
            </a:r>
            <a:r>
              <a:rPr lang="en" sz="1200" b="1">
                <a:solidFill>
                  <a:schemeClr val="dk1"/>
                </a:solidFill>
              </a:rPr>
              <a:t>)</a:t>
            </a:r>
            <a:endParaRPr sz="1200" b="1">
              <a:solidFill>
                <a:schemeClr val="dk1"/>
              </a:solidFill>
            </a:endParaRPr>
          </a:p>
        </p:txBody>
      </p:sp>
      <p:sp>
        <p:nvSpPr>
          <p:cNvPr id="816" name="Google Shape;816;p69"/>
          <p:cNvSpPr/>
          <p:nvPr/>
        </p:nvSpPr>
        <p:spPr>
          <a:xfrm>
            <a:off x="194925" y="2915975"/>
            <a:ext cx="1570500" cy="796500"/>
          </a:xfrm>
          <a:prstGeom prst="parallelogram">
            <a:avLst>
              <a:gd name="adj" fmla="val 25000"/>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817" name="Google Shape;817;p69"/>
          <p:cNvSpPr txBox="1"/>
          <p:nvPr/>
        </p:nvSpPr>
        <p:spPr>
          <a:xfrm>
            <a:off x="360225" y="2984625"/>
            <a:ext cx="1239900" cy="56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b="1">
                <a:solidFill>
                  <a:schemeClr val="dk1"/>
                </a:solidFill>
              </a:rPr>
              <a:t>NDVI Values</a:t>
            </a:r>
            <a:endParaRPr sz="1200" b="1">
              <a:solidFill>
                <a:schemeClr val="dk1"/>
              </a:solidFill>
            </a:endParaRPr>
          </a:p>
          <a:p>
            <a:pPr marL="0" lvl="0" indent="0" algn="ctr" rtl="0">
              <a:spcBef>
                <a:spcPts val="0"/>
              </a:spcBef>
              <a:spcAft>
                <a:spcPts val="0"/>
              </a:spcAft>
              <a:buClr>
                <a:schemeClr val="dk1"/>
              </a:buClr>
              <a:buSzPts val="1100"/>
              <a:buFont typeface="Arial"/>
              <a:buNone/>
            </a:pPr>
            <a:r>
              <a:rPr lang="en" sz="1200" b="1">
                <a:solidFill>
                  <a:schemeClr val="dk1"/>
                </a:solidFill>
              </a:rPr>
              <a:t>(</a:t>
            </a:r>
            <a:r>
              <a:rPr lang="en" sz="1200" b="1" i="1">
                <a:solidFill>
                  <a:srgbClr val="CC0000"/>
                </a:solidFill>
              </a:rPr>
              <a:t>Feb - Jun 2019</a:t>
            </a:r>
            <a:r>
              <a:rPr lang="en" sz="1200" b="1">
                <a:solidFill>
                  <a:schemeClr val="dk1"/>
                </a:solidFill>
              </a:rPr>
              <a:t>)</a:t>
            </a:r>
            <a:endParaRPr sz="1200" b="1">
              <a:solidFill>
                <a:schemeClr val="dk1"/>
              </a:solidFill>
            </a:endParaRPr>
          </a:p>
          <a:p>
            <a:pPr marL="0" lvl="0" indent="0" algn="l" rtl="0">
              <a:spcBef>
                <a:spcPts val="0"/>
              </a:spcBef>
              <a:spcAft>
                <a:spcPts val="0"/>
              </a:spcAft>
              <a:buNone/>
            </a:pPr>
            <a:endParaRPr/>
          </a:p>
        </p:txBody>
      </p:sp>
      <p:sp>
        <p:nvSpPr>
          <p:cNvPr id="818" name="Google Shape;818;p69"/>
          <p:cNvSpPr/>
          <p:nvPr/>
        </p:nvSpPr>
        <p:spPr>
          <a:xfrm>
            <a:off x="3826700" y="780600"/>
            <a:ext cx="1570500" cy="769800"/>
          </a:xfrm>
          <a:prstGeom prst="parallelogram">
            <a:avLst>
              <a:gd name="adj" fmla="val 25000"/>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9"/>
          <p:cNvSpPr txBox="1"/>
          <p:nvPr/>
        </p:nvSpPr>
        <p:spPr>
          <a:xfrm>
            <a:off x="3826700" y="862800"/>
            <a:ext cx="1570500" cy="59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b="1">
                <a:solidFill>
                  <a:schemeClr val="dk1"/>
                </a:solidFill>
              </a:rPr>
              <a:t>Scholle IPN Tomato Bag Sales</a:t>
            </a:r>
            <a:endParaRPr sz="1200" b="1">
              <a:solidFill>
                <a:schemeClr val="dk1"/>
              </a:solidFill>
            </a:endParaRPr>
          </a:p>
          <a:p>
            <a:pPr marL="0" lvl="0" indent="0" algn="ctr" rtl="0">
              <a:spcBef>
                <a:spcPts val="0"/>
              </a:spcBef>
              <a:spcAft>
                <a:spcPts val="0"/>
              </a:spcAft>
              <a:buClr>
                <a:schemeClr val="dk1"/>
              </a:buClr>
              <a:buSzPts val="1100"/>
              <a:buFont typeface="Arial"/>
              <a:buNone/>
            </a:pPr>
            <a:r>
              <a:rPr lang="en" sz="1200" b="1">
                <a:solidFill>
                  <a:schemeClr val="dk1"/>
                </a:solidFill>
              </a:rPr>
              <a:t>(</a:t>
            </a:r>
            <a:r>
              <a:rPr lang="en" sz="1200" b="1" i="1">
                <a:solidFill>
                  <a:srgbClr val="CC0000"/>
                </a:solidFill>
              </a:rPr>
              <a:t>Bags 2018</a:t>
            </a:r>
            <a:r>
              <a:rPr lang="en" sz="1200" b="1">
                <a:solidFill>
                  <a:schemeClr val="dk1"/>
                </a:solidFill>
              </a:rPr>
              <a:t>)</a:t>
            </a:r>
            <a:endParaRPr/>
          </a:p>
        </p:txBody>
      </p:sp>
      <p:cxnSp>
        <p:nvCxnSpPr>
          <p:cNvPr id="820" name="Google Shape;820;p69"/>
          <p:cNvCxnSpPr>
            <a:stCxn id="797" idx="3"/>
          </p:cNvCxnSpPr>
          <p:nvPr/>
        </p:nvCxnSpPr>
        <p:spPr>
          <a:xfrm rot="10800000" flipH="1">
            <a:off x="3698925" y="1325225"/>
            <a:ext cx="180900" cy="769800"/>
          </a:xfrm>
          <a:prstGeom prst="straightConnector1">
            <a:avLst/>
          </a:prstGeom>
          <a:noFill/>
          <a:ln w="9525" cap="flat" cmpd="sng">
            <a:solidFill>
              <a:schemeClr val="dk2"/>
            </a:solidFill>
            <a:prstDash val="solid"/>
            <a:round/>
            <a:headEnd type="none" w="med" len="med"/>
            <a:tailEnd type="triangle" w="med" len="med"/>
          </a:ln>
        </p:spPr>
      </p:cxnSp>
      <p:sp>
        <p:nvSpPr>
          <p:cNvPr id="802" name="Google Shape;802;p69"/>
          <p:cNvSpPr/>
          <p:nvPr/>
        </p:nvSpPr>
        <p:spPr>
          <a:xfrm>
            <a:off x="3826700" y="2425550"/>
            <a:ext cx="1570500" cy="717900"/>
          </a:xfrm>
          <a:prstGeom prst="parallelogram">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b="1">
                <a:solidFill>
                  <a:schemeClr val="dk1"/>
                </a:solidFill>
              </a:rPr>
              <a:t>Predicted tomato yield (</a:t>
            </a:r>
            <a:r>
              <a:rPr lang="en" sz="1200" b="1" i="1">
                <a:solidFill>
                  <a:srgbClr val="CC0000"/>
                </a:solidFill>
              </a:rPr>
              <a:t>Yield 2019</a:t>
            </a:r>
            <a:r>
              <a:rPr lang="en" sz="1200" b="1">
                <a:solidFill>
                  <a:schemeClr val="dk1"/>
                </a:solidFill>
              </a:rPr>
              <a:t>)</a:t>
            </a:r>
            <a:endParaRPr/>
          </a:p>
        </p:txBody>
      </p:sp>
      <p:sp>
        <p:nvSpPr>
          <p:cNvPr id="821" name="Google Shape;821;p69"/>
          <p:cNvSpPr/>
          <p:nvPr/>
        </p:nvSpPr>
        <p:spPr>
          <a:xfrm>
            <a:off x="7388000" y="1680700"/>
            <a:ext cx="1570500" cy="717900"/>
          </a:xfrm>
          <a:prstGeom prst="parallelogram">
            <a:avLst>
              <a:gd name="adj" fmla="val 25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rPr>
              <a:t>Predicted tomato bag sales </a:t>
            </a:r>
            <a:endParaRPr sz="1200" b="1">
              <a:solidFill>
                <a:schemeClr val="dk1"/>
              </a:solidFill>
            </a:endParaRPr>
          </a:p>
          <a:p>
            <a:pPr marL="0" lvl="0" indent="0" algn="ctr" rtl="0">
              <a:spcBef>
                <a:spcPts val="0"/>
              </a:spcBef>
              <a:spcAft>
                <a:spcPts val="0"/>
              </a:spcAft>
              <a:buNone/>
            </a:pPr>
            <a:r>
              <a:rPr lang="en" sz="1200" b="1">
                <a:solidFill>
                  <a:schemeClr val="dk1"/>
                </a:solidFill>
              </a:rPr>
              <a:t>(</a:t>
            </a:r>
            <a:r>
              <a:rPr lang="en" sz="1200" b="1" i="1">
                <a:solidFill>
                  <a:srgbClr val="CC0000"/>
                </a:solidFill>
              </a:rPr>
              <a:t>Bags 2019</a:t>
            </a:r>
            <a:r>
              <a:rPr lang="en" sz="1200" b="1">
                <a:solidFill>
                  <a:schemeClr val="dk1"/>
                </a:solidFill>
              </a:rPr>
              <a:t>)</a:t>
            </a:r>
            <a:endParaRPr/>
          </a:p>
        </p:txBody>
      </p:sp>
      <p:sp>
        <p:nvSpPr>
          <p:cNvPr id="822" name="Google Shape;822;p69"/>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823" name="Google Shape;823;p69"/>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824" name="Google Shape;824;p69"/>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825" name="Google Shape;825;p69"/>
          <p:cNvSpPr/>
          <p:nvPr/>
        </p:nvSpPr>
        <p:spPr>
          <a:xfrm>
            <a:off x="3488775" y="4711525"/>
            <a:ext cx="2527200" cy="336900"/>
          </a:xfrm>
          <a:prstGeom prst="chevron">
            <a:avLst>
              <a:gd name="adj" fmla="val 50000"/>
            </a:avLst>
          </a:prstGeom>
          <a:solidFill>
            <a:srgbClr val="E06666"/>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Crop Yield &amp; Weather</a:t>
            </a:r>
            <a:endParaRPr sz="1000">
              <a:solidFill>
                <a:schemeClr val="lt1"/>
              </a:solidFill>
            </a:endParaRPr>
          </a:p>
        </p:txBody>
      </p:sp>
      <p:sp>
        <p:nvSpPr>
          <p:cNvPr id="826" name="Google Shape;826;p69"/>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827" name="Google Shape;827;p69"/>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70"/>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Model 1</a:t>
            </a:r>
            <a:endParaRPr/>
          </a:p>
        </p:txBody>
      </p:sp>
      <p:sp>
        <p:nvSpPr>
          <p:cNvPr id="833" name="Google Shape;833;p70"/>
          <p:cNvSpPr txBox="1">
            <a:spLocks noGrp="1"/>
          </p:cNvSpPr>
          <p:nvPr>
            <p:ph type="body" idx="1"/>
          </p:nvPr>
        </p:nvSpPr>
        <p:spPr>
          <a:xfrm>
            <a:off x="571500" y="2536723"/>
            <a:ext cx="8001000" cy="1416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Crop Yield Model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71"/>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Crop Yield Model - Baseline and Challenger</a:t>
            </a:r>
            <a:endParaRPr/>
          </a:p>
        </p:txBody>
      </p:sp>
      <p:sp>
        <p:nvSpPr>
          <p:cNvPr id="839" name="Google Shape;839;p71"/>
          <p:cNvSpPr txBox="1">
            <a:spLocks noGrp="1"/>
          </p:cNvSpPr>
          <p:nvPr>
            <p:ph type="body" idx="1"/>
          </p:nvPr>
        </p:nvSpPr>
        <p:spPr>
          <a:xfrm>
            <a:off x="248275" y="664575"/>
            <a:ext cx="4286700" cy="34797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2400" b="1">
                <a:solidFill>
                  <a:srgbClr val="980000"/>
                </a:solidFill>
              </a:rPr>
              <a:t>Performance: </a:t>
            </a:r>
            <a:endParaRPr sz="2400" b="1">
              <a:solidFill>
                <a:srgbClr val="980000"/>
              </a:solidFill>
            </a:endParaRPr>
          </a:p>
          <a:p>
            <a:pPr marL="457200" lvl="0" indent="-317500" algn="l" rtl="0">
              <a:lnSpc>
                <a:spcPct val="115000"/>
              </a:lnSpc>
              <a:spcBef>
                <a:spcPts val="0"/>
              </a:spcBef>
              <a:spcAft>
                <a:spcPts val="0"/>
              </a:spcAft>
              <a:buClr>
                <a:srgbClr val="980000"/>
              </a:buClr>
              <a:buSzPts val="1400"/>
              <a:buChar char="●"/>
            </a:pPr>
            <a:r>
              <a:rPr lang="en" sz="1400"/>
              <a:t>Random Forest Regressor outperforms challenger and baseline with a lower sMAPE of </a:t>
            </a:r>
            <a:r>
              <a:rPr lang="en" sz="2400" b="1">
                <a:solidFill>
                  <a:srgbClr val="980000"/>
                </a:solidFill>
              </a:rPr>
              <a:t>2.38% </a:t>
            </a:r>
            <a:r>
              <a:rPr lang="en" sz="1400"/>
              <a:t>, RMSE, % Bias and Mean Accuracy</a:t>
            </a:r>
            <a:endParaRPr sz="1400"/>
          </a:p>
          <a:p>
            <a:pPr marL="0" lvl="0" indent="0" algn="l" rtl="0">
              <a:lnSpc>
                <a:spcPct val="115000"/>
              </a:lnSpc>
              <a:spcBef>
                <a:spcPts val="0"/>
              </a:spcBef>
              <a:spcAft>
                <a:spcPts val="0"/>
              </a:spcAft>
              <a:buNone/>
            </a:pPr>
            <a:endParaRPr sz="2400" b="1">
              <a:solidFill>
                <a:srgbClr val="980000"/>
              </a:solidFill>
            </a:endParaRPr>
          </a:p>
          <a:p>
            <a:pPr marL="0" lvl="0" indent="0" algn="l" rtl="0">
              <a:lnSpc>
                <a:spcPct val="115000"/>
              </a:lnSpc>
              <a:spcBef>
                <a:spcPts val="0"/>
              </a:spcBef>
              <a:spcAft>
                <a:spcPts val="0"/>
              </a:spcAft>
              <a:buNone/>
            </a:pPr>
            <a:r>
              <a:rPr lang="en" sz="2400" b="1">
                <a:solidFill>
                  <a:srgbClr val="980000"/>
                </a:solidFill>
              </a:rPr>
              <a:t>Considerations:</a:t>
            </a:r>
            <a:endParaRPr sz="2400" b="1">
              <a:solidFill>
                <a:srgbClr val="980000"/>
              </a:solidFill>
            </a:endParaRPr>
          </a:p>
          <a:p>
            <a:pPr marL="457200" lvl="0" indent="-317500" algn="l" rtl="0">
              <a:lnSpc>
                <a:spcPct val="115000"/>
              </a:lnSpc>
              <a:spcBef>
                <a:spcPts val="0"/>
              </a:spcBef>
              <a:spcAft>
                <a:spcPts val="0"/>
              </a:spcAft>
              <a:buClr>
                <a:srgbClr val="85200C"/>
              </a:buClr>
              <a:buSzPts val="1400"/>
              <a:buChar char="●"/>
            </a:pPr>
            <a:r>
              <a:rPr lang="en" sz="1400"/>
              <a:t>High multicollinearity among the predictors</a:t>
            </a:r>
            <a:endParaRPr sz="1400"/>
          </a:p>
          <a:p>
            <a:pPr marL="457200" lvl="0" indent="-317500" algn="l" rtl="0">
              <a:lnSpc>
                <a:spcPct val="115000"/>
              </a:lnSpc>
              <a:spcBef>
                <a:spcPts val="0"/>
              </a:spcBef>
              <a:spcAft>
                <a:spcPts val="0"/>
              </a:spcAft>
              <a:buClr>
                <a:srgbClr val="85200C"/>
              </a:buClr>
              <a:buSzPts val="1400"/>
              <a:buChar char="●"/>
            </a:pPr>
            <a:r>
              <a:rPr lang="en" sz="1400"/>
              <a:t>Restrictive response variable leads to small scale dataset</a:t>
            </a:r>
            <a:endParaRPr sz="1400"/>
          </a:p>
          <a:p>
            <a:pPr marL="45720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endParaRPr sz="1400"/>
          </a:p>
        </p:txBody>
      </p:sp>
      <p:graphicFrame>
        <p:nvGraphicFramePr>
          <p:cNvPr id="840" name="Google Shape;840;p71"/>
          <p:cNvGraphicFramePr/>
          <p:nvPr/>
        </p:nvGraphicFramePr>
        <p:xfrm>
          <a:off x="4607100" y="843813"/>
          <a:ext cx="4286725" cy="3578555"/>
        </p:xfrm>
        <a:graphic>
          <a:graphicData uri="http://schemas.openxmlformats.org/drawingml/2006/table">
            <a:tbl>
              <a:tblPr>
                <a:noFill/>
                <a:tableStyleId>{141C4FB0-FE9D-44C3-B041-B2D14923C5BE}</a:tableStyleId>
              </a:tblPr>
              <a:tblGrid>
                <a:gridCol w="1192925">
                  <a:extLst>
                    <a:ext uri="{9D8B030D-6E8A-4147-A177-3AD203B41FA5}">
                      <a16:colId xmlns:a16="http://schemas.microsoft.com/office/drawing/2014/main" val="20000"/>
                    </a:ext>
                  </a:extLst>
                </a:gridCol>
                <a:gridCol w="776200">
                  <a:extLst>
                    <a:ext uri="{9D8B030D-6E8A-4147-A177-3AD203B41FA5}">
                      <a16:colId xmlns:a16="http://schemas.microsoft.com/office/drawing/2014/main" val="20001"/>
                    </a:ext>
                  </a:extLst>
                </a:gridCol>
                <a:gridCol w="666100">
                  <a:extLst>
                    <a:ext uri="{9D8B030D-6E8A-4147-A177-3AD203B41FA5}">
                      <a16:colId xmlns:a16="http://schemas.microsoft.com/office/drawing/2014/main" val="20002"/>
                    </a:ext>
                  </a:extLst>
                </a:gridCol>
                <a:gridCol w="1068600">
                  <a:extLst>
                    <a:ext uri="{9D8B030D-6E8A-4147-A177-3AD203B41FA5}">
                      <a16:colId xmlns:a16="http://schemas.microsoft.com/office/drawing/2014/main" val="20003"/>
                    </a:ext>
                  </a:extLst>
                </a:gridCol>
                <a:gridCol w="582900">
                  <a:extLst>
                    <a:ext uri="{9D8B030D-6E8A-4147-A177-3AD203B41FA5}">
                      <a16:colId xmlns:a16="http://schemas.microsoft.com/office/drawing/2014/main" val="20004"/>
                    </a:ext>
                  </a:extLst>
                </a:gridCol>
              </a:tblGrid>
              <a:tr h="1295675">
                <a:tc>
                  <a:txBody>
                    <a:bodyPr/>
                    <a:lstStyle/>
                    <a:p>
                      <a:pPr marL="0" lvl="0" indent="0" algn="ctr" rtl="0">
                        <a:lnSpc>
                          <a:spcPct val="200000"/>
                        </a:lnSpc>
                        <a:spcBef>
                          <a:spcPts val="0"/>
                        </a:spcBef>
                        <a:spcAft>
                          <a:spcPts val="0"/>
                        </a:spcAft>
                        <a:buNone/>
                      </a:pPr>
                      <a:r>
                        <a:rPr lang="en" b="1">
                          <a:solidFill>
                            <a:srgbClr val="FFFFFF"/>
                          </a:solidFill>
                        </a:rPr>
                        <a:t>Model</a:t>
                      </a:r>
                      <a:endParaRPr b="1">
                        <a:solidFill>
                          <a:srgbClr val="FFFFFF"/>
                        </a:solidFill>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5200C"/>
                    </a:solidFill>
                  </a:tcPr>
                </a:tc>
                <a:tc>
                  <a:txBody>
                    <a:bodyPr/>
                    <a:lstStyle/>
                    <a:p>
                      <a:pPr marL="0" lvl="0" indent="0" algn="ctr" rtl="0">
                        <a:lnSpc>
                          <a:spcPct val="200000"/>
                        </a:lnSpc>
                        <a:spcBef>
                          <a:spcPts val="0"/>
                        </a:spcBef>
                        <a:spcAft>
                          <a:spcPts val="0"/>
                        </a:spcAft>
                        <a:buNone/>
                      </a:pPr>
                      <a:r>
                        <a:rPr lang="en" b="1">
                          <a:solidFill>
                            <a:srgbClr val="FFFFFF"/>
                          </a:solidFill>
                        </a:rPr>
                        <a:t>sMAPE</a:t>
                      </a:r>
                      <a:endParaRPr b="1">
                        <a:solidFill>
                          <a:srgbClr val="FFFFFF"/>
                        </a:solidFill>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5200C"/>
                    </a:solidFill>
                  </a:tcPr>
                </a:tc>
                <a:tc>
                  <a:txBody>
                    <a:bodyPr/>
                    <a:lstStyle/>
                    <a:p>
                      <a:pPr marL="0" lvl="0" indent="0" algn="ctr" rtl="0">
                        <a:lnSpc>
                          <a:spcPct val="200000"/>
                        </a:lnSpc>
                        <a:spcBef>
                          <a:spcPts val="0"/>
                        </a:spcBef>
                        <a:spcAft>
                          <a:spcPts val="0"/>
                        </a:spcAft>
                        <a:buNone/>
                      </a:pPr>
                      <a:r>
                        <a:rPr lang="en" b="1">
                          <a:solidFill>
                            <a:srgbClr val="FFFFFF"/>
                          </a:solidFill>
                        </a:rPr>
                        <a:t>RMSE</a:t>
                      </a:r>
                      <a:endParaRPr b="1">
                        <a:solidFill>
                          <a:srgbClr val="FFFFFF"/>
                        </a:solidFill>
                      </a:endParaRPr>
                    </a:p>
                    <a:p>
                      <a:pPr marL="0" lvl="0" indent="0" algn="ctr" rtl="0">
                        <a:lnSpc>
                          <a:spcPct val="200000"/>
                        </a:lnSpc>
                        <a:spcBef>
                          <a:spcPts val="0"/>
                        </a:spcBef>
                        <a:spcAft>
                          <a:spcPts val="0"/>
                        </a:spcAft>
                        <a:buNone/>
                      </a:pPr>
                      <a:r>
                        <a:rPr lang="en" b="1">
                          <a:solidFill>
                            <a:srgbClr val="FFFFFF"/>
                          </a:solidFill>
                        </a:rPr>
                        <a:t>(tons/acre)</a:t>
                      </a:r>
                      <a:endParaRPr b="1">
                        <a:solidFill>
                          <a:srgbClr val="FFFFFF"/>
                        </a:solidFill>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5200C"/>
                    </a:solidFill>
                  </a:tcPr>
                </a:tc>
                <a:tc>
                  <a:txBody>
                    <a:bodyPr/>
                    <a:lstStyle/>
                    <a:p>
                      <a:pPr marL="0" lvl="0" indent="0" algn="ctr" rtl="0">
                        <a:lnSpc>
                          <a:spcPct val="200000"/>
                        </a:lnSpc>
                        <a:spcBef>
                          <a:spcPts val="0"/>
                        </a:spcBef>
                        <a:spcAft>
                          <a:spcPts val="0"/>
                        </a:spcAft>
                        <a:buNone/>
                      </a:pPr>
                      <a:r>
                        <a:rPr lang="en" b="1">
                          <a:solidFill>
                            <a:srgbClr val="FFFFFF"/>
                          </a:solidFill>
                        </a:rPr>
                        <a:t>Mean Accuracy</a:t>
                      </a:r>
                      <a:endParaRPr b="1">
                        <a:solidFill>
                          <a:srgbClr val="FFFFFF"/>
                        </a:solidFill>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5200C"/>
                    </a:solidFill>
                  </a:tcPr>
                </a:tc>
                <a:tc>
                  <a:txBody>
                    <a:bodyPr/>
                    <a:lstStyle/>
                    <a:p>
                      <a:pPr marL="0" lvl="0" indent="0" algn="ctr" rtl="0">
                        <a:lnSpc>
                          <a:spcPct val="200000"/>
                        </a:lnSpc>
                        <a:spcBef>
                          <a:spcPts val="0"/>
                        </a:spcBef>
                        <a:spcAft>
                          <a:spcPts val="0"/>
                        </a:spcAft>
                        <a:buNone/>
                      </a:pPr>
                      <a:r>
                        <a:rPr lang="en" b="1">
                          <a:solidFill>
                            <a:srgbClr val="FFFFFF"/>
                          </a:solidFill>
                        </a:rPr>
                        <a:t>% Bias</a:t>
                      </a:r>
                      <a:endParaRPr b="1">
                        <a:solidFill>
                          <a:srgbClr val="FFFFFF"/>
                        </a:solidFill>
                      </a:endParaRPr>
                    </a:p>
                  </a:txBody>
                  <a:tcPr marL="63500" marR="63500" marT="63500" marB="635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85200C"/>
                    </a:solidFill>
                  </a:tcPr>
                </a:tc>
                <a:extLst>
                  <a:ext uri="{0D108BD9-81ED-4DB2-BD59-A6C34878D82A}">
                    <a16:rowId xmlns:a16="http://schemas.microsoft.com/office/drawing/2014/main" val="10000"/>
                  </a:ext>
                </a:extLst>
              </a:tr>
              <a:tr h="684850">
                <a:tc>
                  <a:txBody>
                    <a:bodyPr/>
                    <a:lstStyle/>
                    <a:p>
                      <a:pPr marL="0" lvl="0" indent="0" algn="ctr" rtl="0">
                        <a:spcBef>
                          <a:spcPts val="0"/>
                        </a:spcBef>
                        <a:spcAft>
                          <a:spcPts val="0"/>
                        </a:spcAft>
                        <a:buNone/>
                      </a:pPr>
                      <a:r>
                        <a:rPr lang="en" sz="1100" b="1"/>
                        <a:t>Baseline</a:t>
                      </a:r>
                      <a:endParaRPr sz="1100" b="1"/>
                    </a:p>
                    <a:p>
                      <a:pPr marL="0" lvl="0" indent="0" algn="ctr" rtl="0">
                        <a:spcBef>
                          <a:spcPts val="0"/>
                        </a:spcBef>
                        <a:spcAft>
                          <a:spcPts val="0"/>
                        </a:spcAft>
                        <a:buNone/>
                      </a:pPr>
                      <a:r>
                        <a:rPr lang="en" sz="1100" b="1"/>
                        <a:t>(</a:t>
                      </a:r>
                      <a:r>
                        <a:rPr lang="en" sz="1100" b="1" i="1">
                          <a:solidFill>
                            <a:srgbClr val="CC0000"/>
                          </a:solidFill>
                        </a:rPr>
                        <a:t>Linear Regression</a:t>
                      </a:r>
                      <a:r>
                        <a:rPr lang="en" sz="1100" b="1"/>
                        <a:t>)</a:t>
                      </a:r>
                      <a:endParaRPr sz="11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2.69%</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2.90</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-0.28</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3.23%</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84850">
                <a:tc>
                  <a:txBody>
                    <a:bodyPr/>
                    <a:lstStyle/>
                    <a:p>
                      <a:pPr marL="0" lvl="0" indent="0" algn="ctr" rtl="0">
                        <a:spcBef>
                          <a:spcPts val="0"/>
                        </a:spcBef>
                        <a:spcAft>
                          <a:spcPts val="0"/>
                        </a:spcAft>
                        <a:buNone/>
                      </a:pPr>
                      <a:r>
                        <a:rPr lang="en" sz="1100" b="1"/>
                        <a:t>Challenger 1</a:t>
                      </a:r>
                      <a:endParaRPr sz="1100" b="1"/>
                    </a:p>
                    <a:p>
                      <a:pPr marL="0" lvl="0" indent="0" algn="ctr" rtl="0">
                        <a:spcBef>
                          <a:spcPts val="0"/>
                        </a:spcBef>
                        <a:spcAft>
                          <a:spcPts val="0"/>
                        </a:spcAft>
                        <a:buNone/>
                      </a:pPr>
                      <a:r>
                        <a:rPr lang="en" sz="1100" b="1"/>
                        <a:t>(</a:t>
                      </a:r>
                      <a:r>
                        <a:rPr lang="en" sz="1100" b="1" i="1">
                          <a:solidFill>
                            <a:srgbClr val="CC0000"/>
                          </a:solidFill>
                        </a:rPr>
                        <a:t>Ridge Regression</a:t>
                      </a:r>
                      <a:r>
                        <a:rPr lang="en" sz="1100" b="1"/>
                        <a:t>)</a:t>
                      </a:r>
                      <a:endParaRPr sz="11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3.12%</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3.43</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-0.35</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4.02%</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7925">
                <a:tc>
                  <a:txBody>
                    <a:bodyPr/>
                    <a:lstStyle/>
                    <a:p>
                      <a:pPr marL="0" lvl="0" indent="0" algn="ctr" rtl="0">
                        <a:spcBef>
                          <a:spcPts val="0"/>
                        </a:spcBef>
                        <a:spcAft>
                          <a:spcPts val="0"/>
                        </a:spcAft>
                        <a:buNone/>
                      </a:pPr>
                      <a:r>
                        <a:rPr lang="en" sz="1100" b="1"/>
                        <a:t>Challenger 2</a:t>
                      </a:r>
                      <a:endParaRPr sz="1100" b="1"/>
                    </a:p>
                    <a:p>
                      <a:pPr marL="0" lvl="0" indent="0" algn="ctr" rtl="0">
                        <a:spcBef>
                          <a:spcPts val="0"/>
                        </a:spcBef>
                        <a:spcAft>
                          <a:spcPts val="0"/>
                        </a:spcAft>
                        <a:buNone/>
                      </a:pPr>
                      <a:r>
                        <a:rPr lang="en" sz="1100" b="1"/>
                        <a:t>(</a:t>
                      </a:r>
                      <a:r>
                        <a:rPr lang="en" sz="1100" b="1" i="1">
                          <a:solidFill>
                            <a:srgbClr val="CC0000"/>
                          </a:solidFill>
                        </a:rPr>
                        <a:t>Random Forest Regressor</a:t>
                      </a:r>
                      <a:r>
                        <a:rPr lang="en" sz="1100" b="1"/>
                        <a:t>)</a:t>
                      </a:r>
                      <a:endParaRPr sz="11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  2.38%</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2.42</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-0.20</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2.07%</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sp>
        <p:nvSpPr>
          <p:cNvPr id="841" name="Google Shape;841;p71"/>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842" name="Google Shape;842;p71"/>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843" name="Google Shape;843;p71"/>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844" name="Google Shape;844;p71"/>
          <p:cNvSpPr/>
          <p:nvPr/>
        </p:nvSpPr>
        <p:spPr>
          <a:xfrm>
            <a:off x="3488775" y="4711525"/>
            <a:ext cx="2527200" cy="336900"/>
          </a:xfrm>
          <a:prstGeom prst="chevron">
            <a:avLst>
              <a:gd name="adj" fmla="val 50000"/>
            </a:avLst>
          </a:prstGeom>
          <a:solidFill>
            <a:srgbClr val="E06666"/>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Crop Yield &amp; Weather</a:t>
            </a:r>
            <a:endParaRPr sz="1000">
              <a:solidFill>
                <a:schemeClr val="lt1"/>
              </a:solidFill>
            </a:endParaRPr>
          </a:p>
        </p:txBody>
      </p:sp>
      <p:sp>
        <p:nvSpPr>
          <p:cNvPr id="845" name="Google Shape;845;p71"/>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846" name="Google Shape;846;p71"/>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72"/>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Winning Model - Crop Yield Model </a:t>
            </a:r>
            <a:endParaRPr sz="2400"/>
          </a:p>
        </p:txBody>
      </p:sp>
      <p:sp>
        <p:nvSpPr>
          <p:cNvPr id="852" name="Google Shape;852;p72"/>
          <p:cNvSpPr txBox="1">
            <a:spLocks noGrp="1"/>
          </p:cNvSpPr>
          <p:nvPr>
            <p:ph type="body" idx="1"/>
          </p:nvPr>
        </p:nvSpPr>
        <p:spPr>
          <a:xfrm>
            <a:off x="186425" y="579125"/>
            <a:ext cx="4054500" cy="31428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b="1">
                <a:solidFill>
                  <a:srgbClr val="980000"/>
                </a:solidFill>
              </a:rPr>
              <a:t>Random Forest Regressor </a:t>
            </a:r>
            <a:endParaRPr sz="2400" b="1">
              <a:solidFill>
                <a:srgbClr val="980000"/>
              </a:solidFill>
            </a:endParaRPr>
          </a:p>
          <a:p>
            <a:pPr marL="457200" lvl="0" indent="-317500" algn="l" rtl="0">
              <a:lnSpc>
                <a:spcPct val="115000"/>
              </a:lnSpc>
              <a:spcBef>
                <a:spcPts val="0"/>
              </a:spcBef>
              <a:spcAft>
                <a:spcPts val="0"/>
              </a:spcAft>
              <a:buClr>
                <a:srgbClr val="980000"/>
              </a:buClr>
              <a:buSzPts val="1400"/>
              <a:buChar char="●"/>
            </a:pPr>
            <a:r>
              <a:rPr lang="en" sz="1400"/>
              <a:t>Accommodates small datasets with high multicollinearity and potential non-linearity</a:t>
            </a:r>
            <a:endParaRPr sz="1400"/>
          </a:p>
          <a:p>
            <a:pPr marL="45720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Clr>
                <a:schemeClr val="dk1"/>
              </a:buClr>
              <a:buSzPts val="1100"/>
              <a:buFont typeface="Arial"/>
              <a:buNone/>
            </a:pPr>
            <a:r>
              <a:rPr lang="en" sz="1400" b="1">
                <a:solidFill>
                  <a:srgbClr val="000000"/>
                </a:solidFill>
              </a:rPr>
              <a:t>Assumptions:</a:t>
            </a:r>
            <a:endParaRPr sz="1400">
              <a:solidFill>
                <a:srgbClr val="000000"/>
              </a:solidFill>
            </a:endParaRPr>
          </a:p>
          <a:p>
            <a:pPr marL="457200" lvl="0" indent="-317500" algn="l" rtl="0">
              <a:lnSpc>
                <a:spcPct val="115000"/>
              </a:lnSpc>
              <a:spcBef>
                <a:spcPts val="0"/>
              </a:spcBef>
              <a:spcAft>
                <a:spcPts val="0"/>
              </a:spcAft>
              <a:buClr>
                <a:srgbClr val="980000"/>
              </a:buClr>
              <a:buSzPts val="1400"/>
              <a:buChar char="●"/>
            </a:pPr>
            <a:r>
              <a:rPr lang="en" sz="1400"/>
              <a:t>High ovefit from all models → minimize </a:t>
            </a:r>
            <a:endParaRPr sz="1400"/>
          </a:p>
          <a:p>
            <a:pPr marL="457200" lvl="0" indent="-317500" algn="l" rtl="0">
              <a:lnSpc>
                <a:spcPct val="115000"/>
              </a:lnSpc>
              <a:spcBef>
                <a:spcPts val="0"/>
              </a:spcBef>
              <a:spcAft>
                <a:spcPts val="0"/>
              </a:spcAft>
              <a:buClr>
                <a:srgbClr val="980000"/>
              </a:buClr>
              <a:buSzPts val="1400"/>
              <a:buChar char="●"/>
            </a:pPr>
            <a:r>
              <a:rPr lang="en" sz="1400"/>
              <a:t>Non-generalizable → weather varies </a:t>
            </a:r>
            <a:endParaRPr sz="1400" b="1"/>
          </a:p>
          <a:p>
            <a:pPr marL="45720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None/>
            </a:pPr>
            <a:r>
              <a:rPr lang="en" sz="1400" b="1"/>
              <a:t>Suggestions:</a:t>
            </a:r>
            <a:endParaRPr sz="1400"/>
          </a:p>
          <a:p>
            <a:pPr marL="457200" lvl="0" indent="-317500" algn="l" rtl="0">
              <a:lnSpc>
                <a:spcPct val="115000"/>
              </a:lnSpc>
              <a:spcBef>
                <a:spcPts val="0"/>
              </a:spcBef>
              <a:spcAft>
                <a:spcPts val="0"/>
              </a:spcAft>
              <a:buClr>
                <a:srgbClr val="980000"/>
              </a:buClr>
              <a:buSzPts val="1400"/>
              <a:buChar char="●"/>
            </a:pPr>
            <a:r>
              <a:rPr lang="en" sz="1400"/>
              <a:t>Variable importances are not absolute values</a:t>
            </a:r>
            <a:endParaRPr sz="1400"/>
          </a:p>
          <a:p>
            <a:pPr marL="0" lvl="0" indent="0" algn="l" rtl="0">
              <a:lnSpc>
                <a:spcPct val="115000"/>
              </a:lnSpc>
              <a:spcBef>
                <a:spcPts val="0"/>
              </a:spcBef>
              <a:spcAft>
                <a:spcPts val="0"/>
              </a:spcAft>
              <a:buNone/>
            </a:pPr>
            <a:endParaRPr sz="1400"/>
          </a:p>
        </p:txBody>
      </p:sp>
      <p:pic>
        <p:nvPicPr>
          <p:cNvPr id="853" name="Google Shape;853;p7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35550" y="180803"/>
            <a:ext cx="3882175" cy="2613183"/>
          </a:xfrm>
          <a:prstGeom prst="rect">
            <a:avLst/>
          </a:prstGeom>
          <a:noFill/>
          <a:ln>
            <a:noFill/>
          </a:ln>
        </p:spPr>
      </p:pic>
      <p:graphicFrame>
        <p:nvGraphicFramePr>
          <p:cNvPr id="854" name="Google Shape;854;p72"/>
          <p:cNvGraphicFramePr/>
          <p:nvPr/>
        </p:nvGraphicFramePr>
        <p:xfrm>
          <a:off x="4469250" y="3022250"/>
          <a:ext cx="4652450" cy="939100"/>
        </p:xfrm>
        <a:graphic>
          <a:graphicData uri="http://schemas.openxmlformats.org/drawingml/2006/table">
            <a:tbl>
              <a:tblPr>
                <a:noFill/>
                <a:tableStyleId>{659B928B-5483-41CD-8F53-CF3BD4272592}</a:tableStyleId>
              </a:tblPr>
              <a:tblGrid>
                <a:gridCol w="910600">
                  <a:extLst>
                    <a:ext uri="{9D8B030D-6E8A-4147-A177-3AD203B41FA5}">
                      <a16:colId xmlns:a16="http://schemas.microsoft.com/office/drawing/2014/main" val="20000"/>
                    </a:ext>
                  </a:extLst>
                </a:gridCol>
                <a:gridCol w="950375">
                  <a:extLst>
                    <a:ext uri="{9D8B030D-6E8A-4147-A177-3AD203B41FA5}">
                      <a16:colId xmlns:a16="http://schemas.microsoft.com/office/drawing/2014/main" val="20001"/>
                    </a:ext>
                  </a:extLst>
                </a:gridCol>
                <a:gridCol w="731650">
                  <a:extLst>
                    <a:ext uri="{9D8B030D-6E8A-4147-A177-3AD203B41FA5}">
                      <a16:colId xmlns:a16="http://schemas.microsoft.com/office/drawing/2014/main" val="20002"/>
                    </a:ext>
                  </a:extLst>
                </a:gridCol>
                <a:gridCol w="1288400">
                  <a:extLst>
                    <a:ext uri="{9D8B030D-6E8A-4147-A177-3AD203B41FA5}">
                      <a16:colId xmlns:a16="http://schemas.microsoft.com/office/drawing/2014/main" val="20003"/>
                    </a:ext>
                  </a:extLst>
                </a:gridCol>
                <a:gridCol w="771425">
                  <a:extLst>
                    <a:ext uri="{9D8B030D-6E8A-4147-A177-3AD203B41FA5}">
                      <a16:colId xmlns:a16="http://schemas.microsoft.com/office/drawing/2014/main" val="20004"/>
                    </a:ext>
                  </a:extLst>
                </a:gridCol>
              </a:tblGrid>
              <a:tr h="464750">
                <a:tc>
                  <a:txBody>
                    <a:bodyPr/>
                    <a:lstStyle/>
                    <a:p>
                      <a:pPr marL="0" lvl="0" indent="0" algn="ctr" rtl="0">
                        <a:lnSpc>
                          <a:spcPct val="200000"/>
                        </a:lnSpc>
                        <a:spcBef>
                          <a:spcPts val="0"/>
                        </a:spcBef>
                        <a:spcAft>
                          <a:spcPts val="0"/>
                        </a:spcAft>
                        <a:buNone/>
                      </a:pPr>
                      <a:r>
                        <a:rPr lang="en" sz="1100" b="1">
                          <a:solidFill>
                            <a:schemeClr val="lt1"/>
                          </a:solidFill>
                        </a:rPr>
                        <a:t>Model</a:t>
                      </a:r>
                      <a:endParaRPr sz="1100"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sz="1100" b="1">
                          <a:solidFill>
                            <a:schemeClr val="lt1"/>
                          </a:solidFill>
                        </a:rPr>
                        <a:t>sMAPE</a:t>
                      </a:r>
                      <a:endParaRPr sz="1100"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sz="1100" b="1">
                          <a:solidFill>
                            <a:schemeClr val="lt1"/>
                          </a:solidFill>
                        </a:rPr>
                        <a:t>RMSE</a:t>
                      </a:r>
                      <a:endParaRPr sz="1100"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sz="1100" b="1">
                          <a:solidFill>
                            <a:schemeClr val="lt1"/>
                          </a:solidFill>
                        </a:rPr>
                        <a:t>Mean Accuracy</a:t>
                      </a:r>
                      <a:endParaRPr sz="1100"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sz="1100" b="1">
                          <a:solidFill>
                            <a:schemeClr val="lt1"/>
                          </a:solidFill>
                        </a:rPr>
                        <a:t>% Bias</a:t>
                      </a:r>
                      <a:endParaRPr sz="1100"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980000"/>
                    </a:solidFill>
                  </a:tcPr>
                </a:tc>
                <a:extLst>
                  <a:ext uri="{0D108BD9-81ED-4DB2-BD59-A6C34878D82A}">
                    <a16:rowId xmlns:a16="http://schemas.microsoft.com/office/drawing/2014/main" val="10000"/>
                  </a:ext>
                </a:extLst>
              </a:tr>
              <a:tr h="474350">
                <a:tc>
                  <a:txBody>
                    <a:bodyPr/>
                    <a:lstStyle/>
                    <a:p>
                      <a:pPr marL="0" lvl="0" indent="0" algn="ctr" rtl="0">
                        <a:spcBef>
                          <a:spcPts val="0"/>
                        </a:spcBef>
                        <a:spcAft>
                          <a:spcPts val="0"/>
                        </a:spcAft>
                        <a:buNone/>
                      </a:pPr>
                      <a:r>
                        <a:rPr lang="en" sz="1100" b="1"/>
                        <a:t>Random Forest</a:t>
                      </a:r>
                      <a:endParaRPr sz="11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2.38%</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2.42</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-0.20</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2.07%</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55" name="Google Shape;855;p72"/>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856" name="Google Shape;856;p72"/>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857" name="Google Shape;857;p72"/>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858" name="Google Shape;858;p72"/>
          <p:cNvSpPr/>
          <p:nvPr/>
        </p:nvSpPr>
        <p:spPr>
          <a:xfrm>
            <a:off x="3488775" y="4711525"/>
            <a:ext cx="2527200" cy="336900"/>
          </a:xfrm>
          <a:prstGeom prst="chevron">
            <a:avLst>
              <a:gd name="adj" fmla="val 50000"/>
            </a:avLst>
          </a:prstGeom>
          <a:solidFill>
            <a:srgbClr val="E06666"/>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Crop Yield &amp; Weather</a:t>
            </a:r>
            <a:endParaRPr sz="1000">
              <a:solidFill>
                <a:schemeClr val="lt1"/>
              </a:solidFill>
            </a:endParaRPr>
          </a:p>
        </p:txBody>
      </p:sp>
      <p:sp>
        <p:nvSpPr>
          <p:cNvPr id="859" name="Google Shape;859;p72"/>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860" name="Google Shape;860;p72"/>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73"/>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Model 2</a:t>
            </a:r>
            <a:endParaRPr/>
          </a:p>
        </p:txBody>
      </p:sp>
      <p:sp>
        <p:nvSpPr>
          <p:cNvPr id="866" name="Google Shape;866;p73"/>
          <p:cNvSpPr txBox="1">
            <a:spLocks noGrp="1"/>
          </p:cNvSpPr>
          <p:nvPr>
            <p:ph type="body" idx="1"/>
          </p:nvPr>
        </p:nvSpPr>
        <p:spPr>
          <a:xfrm>
            <a:off x="571500" y="2536723"/>
            <a:ext cx="8001000" cy="1416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Scholle Tomato Bag Sales Model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74"/>
          <p:cNvSpPr txBox="1">
            <a:spLocks noGrp="1"/>
          </p:cNvSpPr>
          <p:nvPr>
            <p:ph type="title"/>
          </p:nvPr>
        </p:nvSpPr>
        <p:spPr>
          <a:xfrm>
            <a:off x="0" y="0"/>
            <a:ext cx="91209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Scholle Tomato Bag Sales Model - Baseline and Challenger</a:t>
            </a:r>
            <a:endParaRPr sz="2400"/>
          </a:p>
        </p:txBody>
      </p:sp>
      <p:sp>
        <p:nvSpPr>
          <p:cNvPr id="872" name="Google Shape;872;p74"/>
          <p:cNvSpPr txBox="1">
            <a:spLocks noGrp="1"/>
          </p:cNvSpPr>
          <p:nvPr>
            <p:ph type="body" idx="1"/>
          </p:nvPr>
        </p:nvSpPr>
        <p:spPr>
          <a:xfrm>
            <a:off x="186425" y="522775"/>
            <a:ext cx="4047900" cy="32202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 sz="2000" b="1">
                <a:solidFill>
                  <a:srgbClr val="980000"/>
                </a:solidFill>
              </a:rPr>
              <a:t>Performance</a:t>
            </a:r>
            <a:r>
              <a:rPr lang="en" sz="2400" b="1">
                <a:solidFill>
                  <a:srgbClr val="980000"/>
                </a:solidFill>
              </a:rPr>
              <a:t>: </a:t>
            </a:r>
            <a:endParaRPr sz="2400" b="1">
              <a:solidFill>
                <a:srgbClr val="980000"/>
              </a:solidFill>
            </a:endParaRPr>
          </a:p>
          <a:p>
            <a:pPr marL="457200" lvl="0" indent="-317500" algn="l" rtl="0">
              <a:lnSpc>
                <a:spcPct val="115000"/>
              </a:lnSpc>
              <a:spcBef>
                <a:spcPts val="0"/>
              </a:spcBef>
              <a:spcAft>
                <a:spcPts val="0"/>
              </a:spcAft>
              <a:buClr>
                <a:srgbClr val="980000"/>
              </a:buClr>
              <a:buSzPts val="1400"/>
              <a:buChar char="●"/>
            </a:pPr>
            <a:r>
              <a:rPr lang="en" sz="1400"/>
              <a:t>Outperforms Scholle baseline by </a:t>
            </a:r>
            <a:r>
              <a:rPr lang="en" sz="2000" b="1">
                <a:solidFill>
                  <a:srgbClr val="980000"/>
                </a:solidFill>
              </a:rPr>
              <a:t>2.75%</a:t>
            </a:r>
            <a:r>
              <a:rPr lang="en" sz="1400"/>
              <a:t> in terms of sMAPE </a:t>
            </a:r>
            <a:endParaRPr sz="1800" b="1">
              <a:solidFill>
                <a:srgbClr val="980000"/>
              </a:solidFill>
            </a:endParaRPr>
          </a:p>
          <a:p>
            <a:pPr marL="0" lvl="0" indent="0" algn="l" rtl="0">
              <a:lnSpc>
                <a:spcPct val="115000"/>
              </a:lnSpc>
              <a:spcBef>
                <a:spcPts val="0"/>
              </a:spcBef>
              <a:spcAft>
                <a:spcPts val="0"/>
              </a:spcAft>
              <a:buNone/>
            </a:pPr>
            <a:endParaRPr sz="2000" b="1">
              <a:solidFill>
                <a:srgbClr val="980000"/>
              </a:solidFill>
            </a:endParaRPr>
          </a:p>
          <a:p>
            <a:pPr marL="0" lvl="0" indent="0" algn="l" rtl="0">
              <a:lnSpc>
                <a:spcPct val="115000"/>
              </a:lnSpc>
              <a:spcBef>
                <a:spcPts val="0"/>
              </a:spcBef>
              <a:spcAft>
                <a:spcPts val="0"/>
              </a:spcAft>
              <a:buNone/>
            </a:pPr>
            <a:r>
              <a:rPr lang="en" sz="2000" b="1">
                <a:solidFill>
                  <a:srgbClr val="980000"/>
                </a:solidFill>
              </a:rPr>
              <a:t>Considerations: </a:t>
            </a:r>
            <a:endParaRPr sz="2000" b="1">
              <a:solidFill>
                <a:srgbClr val="980000"/>
              </a:solidFill>
            </a:endParaRPr>
          </a:p>
          <a:p>
            <a:pPr marL="457200" lvl="0" indent="-317500" algn="l" rtl="0">
              <a:lnSpc>
                <a:spcPct val="115000"/>
              </a:lnSpc>
              <a:spcBef>
                <a:spcPts val="0"/>
              </a:spcBef>
              <a:spcAft>
                <a:spcPts val="0"/>
              </a:spcAft>
              <a:buClr>
                <a:srgbClr val="980000"/>
              </a:buClr>
              <a:buSzPts val="1400"/>
              <a:buChar char="●"/>
            </a:pPr>
            <a:r>
              <a:rPr lang="en" sz="1400"/>
              <a:t>Uses predicted tomato yield from crop yield model</a:t>
            </a:r>
            <a:endParaRPr sz="1400"/>
          </a:p>
          <a:p>
            <a:pPr marL="457200" lvl="0" indent="-317500" algn="l" rtl="0">
              <a:lnSpc>
                <a:spcPct val="115000"/>
              </a:lnSpc>
              <a:spcBef>
                <a:spcPts val="0"/>
              </a:spcBef>
              <a:spcAft>
                <a:spcPts val="0"/>
              </a:spcAft>
              <a:buClr>
                <a:srgbClr val="980000"/>
              </a:buClr>
              <a:buSzPts val="1400"/>
              <a:buChar char="●"/>
            </a:pPr>
            <a:r>
              <a:rPr lang="en" sz="1400"/>
              <a:t>Limiting observations in the data due to restrictive response variable</a:t>
            </a:r>
            <a:endParaRPr sz="1400"/>
          </a:p>
          <a:p>
            <a:pPr marL="457200" lvl="0" indent="-317500" algn="l" rtl="0">
              <a:lnSpc>
                <a:spcPct val="115000"/>
              </a:lnSpc>
              <a:spcBef>
                <a:spcPts val="0"/>
              </a:spcBef>
              <a:spcAft>
                <a:spcPts val="0"/>
              </a:spcAft>
              <a:buClr>
                <a:srgbClr val="980000"/>
              </a:buClr>
              <a:buSzPts val="1400"/>
              <a:buChar char="●"/>
            </a:pPr>
            <a:r>
              <a:rPr lang="en" sz="1400"/>
              <a:t>Overfitting </a:t>
            </a:r>
            <a:endParaRPr sz="1400"/>
          </a:p>
        </p:txBody>
      </p:sp>
      <p:graphicFrame>
        <p:nvGraphicFramePr>
          <p:cNvPr id="873" name="Google Shape;873;p74"/>
          <p:cNvGraphicFramePr/>
          <p:nvPr/>
        </p:nvGraphicFramePr>
        <p:xfrm>
          <a:off x="4234325" y="569575"/>
          <a:ext cx="4886575" cy="3383375"/>
        </p:xfrm>
        <a:graphic>
          <a:graphicData uri="http://schemas.openxmlformats.org/drawingml/2006/table">
            <a:tbl>
              <a:tblPr>
                <a:noFill/>
                <a:tableStyleId>{141C4FB0-FE9D-44C3-B041-B2D14923C5BE}</a:tableStyleId>
              </a:tblPr>
              <a:tblGrid>
                <a:gridCol w="1068475">
                  <a:extLst>
                    <a:ext uri="{9D8B030D-6E8A-4147-A177-3AD203B41FA5}">
                      <a16:colId xmlns:a16="http://schemas.microsoft.com/office/drawing/2014/main" val="20000"/>
                    </a:ext>
                  </a:extLst>
                </a:gridCol>
                <a:gridCol w="744025">
                  <a:extLst>
                    <a:ext uri="{9D8B030D-6E8A-4147-A177-3AD203B41FA5}">
                      <a16:colId xmlns:a16="http://schemas.microsoft.com/office/drawing/2014/main" val="20001"/>
                    </a:ext>
                  </a:extLst>
                </a:gridCol>
                <a:gridCol w="708250">
                  <a:extLst>
                    <a:ext uri="{9D8B030D-6E8A-4147-A177-3AD203B41FA5}">
                      <a16:colId xmlns:a16="http://schemas.microsoft.com/office/drawing/2014/main" val="20002"/>
                    </a:ext>
                  </a:extLst>
                </a:gridCol>
                <a:gridCol w="954000">
                  <a:extLst>
                    <a:ext uri="{9D8B030D-6E8A-4147-A177-3AD203B41FA5}">
                      <a16:colId xmlns:a16="http://schemas.microsoft.com/office/drawing/2014/main" val="20003"/>
                    </a:ext>
                  </a:extLst>
                </a:gridCol>
                <a:gridCol w="551725">
                  <a:extLst>
                    <a:ext uri="{9D8B030D-6E8A-4147-A177-3AD203B41FA5}">
                      <a16:colId xmlns:a16="http://schemas.microsoft.com/office/drawing/2014/main" val="20004"/>
                    </a:ext>
                  </a:extLst>
                </a:gridCol>
                <a:gridCol w="860100">
                  <a:extLst>
                    <a:ext uri="{9D8B030D-6E8A-4147-A177-3AD203B41FA5}">
                      <a16:colId xmlns:a16="http://schemas.microsoft.com/office/drawing/2014/main" val="20005"/>
                    </a:ext>
                  </a:extLst>
                </a:gridCol>
              </a:tblGrid>
              <a:tr h="1130375">
                <a:tc>
                  <a:txBody>
                    <a:bodyPr/>
                    <a:lstStyle/>
                    <a:p>
                      <a:pPr marL="0" lvl="0" indent="0" algn="ctr" rtl="0">
                        <a:lnSpc>
                          <a:spcPct val="200000"/>
                        </a:lnSpc>
                        <a:spcBef>
                          <a:spcPts val="0"/>
                        </a:spcBef>
                        <a:spcAft>
                          <a:spcPts val="0"/>
                        </a:spcAft>
                        <a:buNone/>
                      </a:pPr>
                      <a:r>
                        <a:rPr lang="en" b="1">
                          <a:solidFill>
                            <a:schemeClr val="lt1"/>
                          </a:solidFill>
                        </a:rPr>
                        <a:t>Model</a:t>
                      </a:r>
                      <a:endParaRPr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38100" cap="flat" cmpd="sng">
                      <a:solidFill>
                        <a:schemeClr val="accent2"/>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b="1">
                          <a:solidFill>
                            <a:schemeClr val="lt1"/>
                          </a:solidFill>
                        </a:rPr>
                        <a:t>sMAPE</a:t>
                      </a:r>
                      <a:endParaRPr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38100" cap="flat" cmpd="sng">
                      <a:solidFill>
                        <a:schemeClr val="accent2"/>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b="1">
                          <a:solidFill>
                            <a:schemeClr val="lt1"/>
                          </a:solidFill>
                        </a:rPr>
                        <a:t>RMSE</a:t>
                      </a:r>
                      <a:endParaRPr b="1">
                        <a:solidFill>
                          <a:schemeClr val="lt1"/>
                        </a:solidFill>
                      </a:endParaRPr>
                    </a:p>
                    <a:p>
                      <a:pPr marL="0" lvl="0" indent="0" algn="ctr" rtl="0">
                        <a:lnSpc>
                          <a:spcPct val="200000"/>
                        </a:lnSpc>
                        <a:spcBef>
                          <a:spcPts val="0"/>
                        </a:spcBef>
                        <a:spcAft>
                          <a:spcPts val="0"/>
                        </a:spcAft>
                        <a:buNone/>
                      </a:pPr>
                      <a:r>
                        <a:rPr lang="en" b="1">
                          <a:solidFill>
                            <a:schemeClr val="lt1"/>
                          </a:solidFill>
                        </a:rPr>
                        <a:t>(bags)</a:t>
                      </a:r>
                      <a:endParaRPr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38100" cap="flat" cmpd="sng">
                      <a:solidFill>
                        <a:schemeClr val="accent2"/>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b="1">
                          <a:solidFill>
                            <a:schemeClr val="lt1"/>
                          </a:solidFill>
                        </a:rPr>
                        <a:t>Mean Accuracy</a:t>
                      </a:r>
                      <a:endParaRPr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38100" cap="flat" cmpd="sng">
                      <a:solidFill>
                        <a:schemeClr val="accent2"/>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b="1">
                          <a:solidFill>
                            <a:schemeClr val="lt1"/>
                          </a:solidFill>
                        </a:rPr>
                        <a:t>% Bias</a:t>
                      </a:r>
                      <a:endParaRPr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38100" cap="flat" cmpd="sng">
                      <a:solidFill>
                        <a:schemeClr val="accent2"/>
                      </a:solidFill>
                      <a:prstDash val="solid"/>
                      <a:round/>
                      <a:headEnd type="none" w="sm" len="sm"/>
                      <a:tailEnd type="none" w="sm" len="sm"/>
                    </a:lnB>
                    <a:solidFill>
                      <a:srgbClr val="980000"/>
                    </a:solidFill>
                  </a:tcPr>
                </a:tc>
                <a:tc>
                  <a:txBody>
                    <a:bodyPr/>
                    <a:lstStyle/>
                    <a:p>
                      <a:pPr marL="0" lvl="0" indent="0" algn="ctr" rtl="0">
                        <a:lnSpc>
                          <a:spcPct val="200000"/>
                        </a:lnSpc>
                        <a:spcBef>
                          <a:spcPts val="0"/>
                        </a:spcBef>
                        <a:spcAft>
                          <a:spcPts val="0"/>
                        </a:spcAft>
                        <a:buNone/>
                      </a:pPr>
                      <a:r>
                        <a:rPr lang="en" b="1">
                          <a:solidFill>
                            <a:schemeClr val="lt1"/>
                          </a:solidFill>
                        </a:rPr>
                        <a:t>R squared</a:t>
                      </a:r>
                      <a:endParaRPr b="1">
                        <a:solidFill>
                          <a:schemeClr val="lt1"/>
                        </a:solidFill>
                      </a:endParaRPr>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38100" cap="flat" cmpd="sng">
                      <a:solidFill>
                        <a:schemeClr val="accent2"/>
                      </a:solidFill>
                      <a:prstDash val="solid"/>
                      <a:round/>
                      <a:headEnd type="none" w="sm" len="sm"/>
                      <a:tailEnd type="none" w="sm" len="sm"/>
                    </a:lnB>
                    <a:solidFill>
                      <a:srgbClr val="980000"/>
                    </a:solidFill>
                  </a:tcPr>
                </a:tc>
                <a:extLst>
                  <a:ext uri="{0D108BD9-81ED-4DB2-BD59-A6C34878D82A}">
                    <a16:rowId xmlns:a16="http://schemas.microsoft.com/office/drawing/2014/main" val="10000"/>
                  </a:ext>
                </a:extLst>
              </a:tr>
              <a:tr h="545225">
                <a:tc>
                  <a:txBody>
                    <a:bodyPr/>
                    <a:lstStyle/>
                    <a:p>
                      <a:pPr marL="0" lvl="0" indent="0" algn="ctr" rtl="0">
                        <a:spcBef>
                          <a:spcPts val="0"/>
                        </a:spcBef>
                        <a:spcAft>
                          <a:spcPts val="0"/>
                        </a:spcAft>
                        <a:buNone/>
                      </a:pPr>
                      <a:r>
                        <a:rPr lang="en" sz="1100" b="1"/>
                        <a:t>Scholle only Baseline</a:t>
                      </a:r>
                      <a:endParaRPr sz="1100" b="1"/>
                    </a:p>
                  </a:txBody>
                  <a:tcPr marL="63500" marR="63500" marT="63500" marB="63500">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13.11%</a:t>
                      </a:r>
                      <a:endParaRPr sz="1100"/>
                    </a:p>
                  </a:txBody>
                  <a:tcPr marL="63500" marR="63500" marT="63500" marB="63500">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66,306</a:t>
                      </a:r>
                      <a:endParaRPr sz="1100"/>
                    </a:p>
                  </a:txBody>
                  <a:tcPr marL="63500" marR="63500" marT="63500" marB="63500">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-1.39</a:t>
                      </a:r>
                      <a:endParaRPr sz="1100"/>
                    </a:p>
                  </a:txBody>
                  <a:tcPr marL="63500" marR="63500" marT="63500" marB="63500">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0.50</a:t>
                      </a:r>
                      <a:endParaRPr sz="1100"/>
                    </a:p>
                  </a:txBody>
                  <a:tcPr marL="63500" marR="63500" marT="63500" marB="63500">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a:t>
                      </a:r>
                      <a:endParaRPr sz="1100"/>
                    </a:p>
                  </a:txBody>
                  <a:tcPr marL="63500" marR="63500" marT="63500" marB="63500">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911575">
                <a:tc>
                  <a:txBody>
                    <a:bodyPr/>
                    <a:lstStyle/>
                    <a:p>
                      <a:pPr marL="0" lvl="0" indent="0" algn="ctr" rtl="0">
                        <a:spcBef>
                          <a:spcPts val="0"/>
                        </a:spcBef>
                        <a:spcAft>
                          <a:spcPts val="0"/>
                        </a:spcAft>
                        <a:buNone/>
                      </a:pPr>
                      <a:r>
                        <a:rPr lang="en" sz="1100" b="1"/>
                        <a:t>Baseline</a:t>
                      </a:r>
                      <a:endParaRPr sz="1100" b="1"/>
                    </a:p>
                    <a:p>
                      <a:pPr marL="0" lvl="0" indent="0" algn="ctr" rtl="0">
                        <a:spcBef>
                          <a:spcPts val="0"/>
                        </a:spcBef>
                        <a:spcAft>
                          <a:spcPts val="0"/>
                        </a:spcAft>
                        <a:buNone/>
                      </a:pPr>
                      <a:r>
                        <a:rPr lang="en" sz="1100" b="1"/>
                        <a:t>(</a:t>
                      </a:r>
                      <a:r>
                        <a:rPr lang="en" sz="1100" b="1" i="1">
                          <a:solidFill>
                            <a:srgbClr val="980000"/>
                          </a:solidFill>
                        </a:rPr>
                        <a:t>Linear Regression</a:t>
                      </a:r>
                      <a:r>
                        <a:rPr lang="en" sz="1100" b="1"/>
                        <a:t>)</a:t>
                      </a:r>
                      <a:endParaRPr sz="11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10.36%</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73,491</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6.52</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18%</a:t>
                      </a:r>
                      <a:endParaRPr sz="1100"/>
                    </a:p>
                    <a:p>
                      <a:pPr marL="0" lvl="0" indent="0" algn="ctr" rtl="0">
                        <a:lnSpc>
                          <a:spcPct val="200000"/>
                        </a:lnSpc>
                        <a:spcBef>
                          <a:spcPts val="0"/>
                        </a:spcBef>
                        <a:spcAft>
                          <a:spcPts val="0"/>
                        </a:spcAft>
                        <a:buNone/>
                      </a:pPr>
                      <a:r>
                        <a:rPr lang="en" sz="1100"/>
                        <a:t>(-ve)</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tc>
                  <a:txBody>
                    <a:bodyPr/>
                    <a:lstStyle/>
                    <a:p>
                      <a:pPr marL="0" lvl="0" indent="0" algn="ctr" rtl="0">
                        <a:lnSpc>
                          <a:spcPct val="200000"/>
                        </a:lnSpc>
                        <a:spcBef>
                          <a:spcPts val="0"/>
                        </a:spcBef>
                        <a:spcAft>
                          <a:spcPts val="0"/>
                        </a:spcAft>
                        <a:buNone/>
                      </a:pPr>
                      <a:r>
                        <a:rPr lang="en" sz="1100"/>
                        <a:t>Train: 0.99</a:t>
                      </a:r>
                      <a:br>
                        <a:rPr lang="en" sz="1100"/>
                      </a:br>
                      <a:r>
                        <a:rPr lang="en" sz="1100"/>
                        <a:t>Test: 0.92</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796200">
                <a:tc>
                  <a:txBody>
                    <a:bodyPr/>
                    <a:lstStyle/>
                    <a:p>
                      <a:pPr marL="0" lvl="0" indent="0" algn="ctr" rtl="0">
                        <a:spcBef>
                          <a:spcPts val="0"/>
                        </a:spcBef>
                        <a:spcAft>
                          <a:spcPts val="0"/>
                        </a:spcAft>
                        <a:buNone/>
                      </a:pPr>
                      <a:r>
                        <a:rPr lang="en" sz="1100" b="1"/>
                        <a:t>Challenger</a:t>
                      </a:r>
                      <a:endParaRPr sz="1100" b="1"/>
                    </a:p>
                    <a:p>
                      <a:pPr marL="0" lvl="0" indent="0" algn="ctr" rtl="0">
                        <a:spcBef>
                          <a:spcPts val="0"/>
                        </a:spcBef>
                        <a:spcAft>
                          <a:spcPts val="0"/>
                        </a:spcAft>
                        <a:buNone/>
                      </a:pPr>
                      <a:r>
                        <a:rPr lang="en" sz="1100" b="1"/>
                        <a:t>(</a:t>
                      </a:r>
                      <a:r>
                        <a:rPr lang="en" sz="1100" b="1" i="1">
                          <a:solidFill>
                            <a:srgbClr val="980000"/>
                          </a:solidFill>
                        </a:rPr>
                        <a:t>Random Forest</a:t>
                      </a:r>
                      <a:r>
                        <a:rPr lang="en" sz="1100" b="1"/>
                        <a:t>)</a:t>
                      </a:r>
                      <a:endParaRPr sz="1100" b="1"/>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11.6%</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112,674</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8.19</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13%</a:t>
                      </a:r>
                      <a:endParaRPr sz="1100"/>
                    </a:p>
                    <a:p>
                      <a:pPr marL="0" lvl="0" indent="0" algn="ctr" rtl="0">
                        <a:lnSpc>
                          <a:spcPct val="200000"/>
                        </a:lnSpc>
                        <a:spcBef>
                          <a:spcPts val="0"/>
                        </a:spcBef>
                        <a:spcAft>
                          <a:spcPts val="0"/>
                        </a:spcAft>
                        <a:buNone/>
                      </a:pPr>
                      <a:r>
                        <a:rPr lang="en" sz="1100"/>
                        <a:t>(-ve)</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200000"/>
                        </a:lnSpc>
                        <a:spcBef>
                          <a:spcPts val="0"/>
                        </a:spcBef>
                        <a:spcAft>
                          <a:spcPts val="0"/>
                        </a:spcAft>
                        <a:buNone/>
                      </a:pPr>
                      <a:r>
                        <a:rPr lang="en" sz="1100"/>
                        <a:t>Train: 0.93</a:t>
                      </a:r>
                      <a:endParaRPr sz="1100"/>
                    </a:p>
                    <a:p>
                      <a:pPr marL="0" lvl="0" indent="0" algn="ctr" rtl="0">
                        <a:lnSpc>
                          <a:spcPct val="200000"/>
                        </a:lnSpc>
                        <a:spcBef>
                          <a:spcPts val="0"/>
                        </a:spcBef>
                        <a:spcAft>
                          <a:spcPts val="0"/>
                        </a:spcAft>
                        <a:buNone/>
                      </a:pPr>
                      <a:r>
                        <a:rPr lang="en" sz="1100"/>
                        <a:t>Test: 0.83</a:t>
                      </a:r>
                      <a:endParaRPr sz="11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74" name="Google Shape;874;p74"/>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875" name="Google Shape;875;p74"/>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876" name="Google Shape;876;p74"/>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877" name="Google Shape;877;p74"/>
          <p:cNvSpPr/>
          <p:nvPr/>
        </p:nvSpPr>
        <p:spPr>
          <a:xfrm>
            <a:off x="3488775" y="4711525"/>
            <a:ext cx="2527200" cy="336900"/>
          </a:xfrm>
          <a:prstGeom prst="chevron">
            <a:avLst>
              <a:gd name="adj" fmla="val 50000"/>
            </a:avLst>
          </a:prstGeom>
          <a:solidFill>
            <a:srgbClr val="E06666"/>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Crop Yield &amp; Weather</a:t>
            </a:r>
            <a:endParaRPr sz="1000">
              <a:solidFill>
                <a:schemeClr val="lt1"/>
              </a:solidFill>
            </a:endParaRPr>
          </a:p>
        </p:txBody>
      </p:sp>
      <p:sp>
        <p:nvSpPr>
          <p:cNvPr id="878" name="Google Shape;878;p74"/>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879" name="Google Shape;879;p74"/>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75"/>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Winning Model - Scholle Tomato Bag Sales Model </a:t>
            </a:r>
            <a:endParaRPr sz="2400"/>
          </a:p>
        </p:txBody>
      </p:sp>
      <p:sp>
        <p:nvSpPr>
          <p:cNvPr id="885" name="Google Shape;885;p75"/>
          <p:cNvSpPr txBox="1">
            <a:spLocks noGrp="1"/>
          </p:cNvSpPr>
          <p:nvPr>
            <p:ph type="body" idx="1"/>
          </p:nvPr>
        </p:nvSpPr>
        <p:spPr>
          <a:xfrm>
            <a:off x="186425" y="994200"/>
            <a:ext cx="3960600" cy="29982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b="1">
                <a:solidFill>
                  <a:srgbClr val="980000"/>
                </a:solidFill>
              </a:rPr>
              <a:t>Linear Regression</a:t>
            </a:r>
            <a:endParaRPr sz="2000"/>
          </a:p>
          <a:p>
            <a:pPr marL="0" lvl="0" indent="0" algn="l" rtl="0">
              <a:lnSpc>
                <a:spcPct val="115000"/>
              </a:lnSpc>
              <a:spcBef>
                <a:spcPts val="0"/>
              </a:spcBef>
              <a:spcAft>
                <a:spcPts val="0"/>
              </a:spcAft>
              <a:buClr>
                <a:schemeClr val="dk1"/>
              </a:buClr>
              <a:buSzPts val="1100"/>
              <a:buFont typeface="Arial"/>
              <a:buNone/>
            </a:pPr>
            <a:endParaRPr sz="1400"/>
          </a:p>
          <a:p>
            <a:pPr marL="0" lvl="0" indent="0" algn="l" rtl="0">
              <a:lnSpc>
                <a:spcPct val="115000"/>
              </a:lnSpc>
              <a:spcBef>
                <a:spcPts val="0"/>
              </a:spcBef>
              <a:spcAft>
                <a:spcPts val="0"/>
              </a:spcAft>
              <a:buClr>
                <a:schemeClr val="dk1"/>
              </a:buClr>
              <a:buSzPts val="1100"/>
              <a:buFont typeface="Arial"/>
              <a:buNone/>
            </a:pPr>
            <a:r>
              <a:rPr lang="en" sz="1400" b="1">
                <a:solidFill>
                  <a:srgbClr val="000000"/>
                </a:solidFill>
              </a:rPr>
              <a:t>Assumptions:</a:t>
            </a:r>
            <a:endParaRPr sz="1400" b="1">
              <a:solidFill>
                <a:srgbClr val="000000"/>
              </a:solidFill>
            </a:endParaRPr>
          </a:p>
          <a:p>
            <a:pPr marL="457200" lvl="0" indent="-317500" algn="l" rtl="0">
              <a:lnSpc>
                <a:spcPct val="115000"/>
              </a:lnSpc>
              <a:spcBef>
                <a:spcPts val="0"/>
              </a:spcBef>
              <a:spcAft>
                <a:spcPts val="0"/>
              </a:spcAft>
              <a:buClr>
                <a:srgbClr val="980000"/>
              </a:buClr>
              <a:buSzPts val="1400"/>
              <a:buChar char="●"/>
            </a:pPr>
            <a:r>
              <a:rPr lang="en" sz="1400"/>
              <a:t>Linear relationship is observed between tomato yield and tomato bag sales</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r>
              <a:rPr lang="en" sz="1400" b="1"/>
              <a:t>Insights:</a:t>
            </a:r>
            <a:endParaRPr sz="1400" b="1"/>
          </a:p>
          <a:p>
            <a:pPr marL="457200" lvl="0" indent="-317500" algn="l" rtl="0">
              <a:lnSpc>
                <a:spcPct val="115000"/>
              </a:lnSpc>
              <a:spcBef>
                <a:spcPts val="0"/>
              </a:spcBef>
              <a:spcAft>
                <a:spcPts val="0"/>
              </a:spcAft>
              <a:buClr>
                <a:srgbClr val="980000"/>
              </a:buClr>
              <a:buSzPts val="1400"/>
              <a:buChar char="●"/>
            </a:pPr>
            <a:r>
              <a:rPr lang="en" sz="1400"/>
              <a:t>Merced county has the highest predicted tomato bag sales quantity</a:t>
            </a:r>
            <a:endParaRPr sz="1400"/>
          </a:p>
          <a:p>
            <a:pPr marL="0" lvl="0" indent="0" algn="l" rtl="0">
              <a:lnSpc>
                <a:spcPct val="115000"/>
              </a:lnSpc>
              <a:spcBef>
                <a:spcPts val="0"/>
              </a:spcBef>
              <a:spcAft>
                <a:spcPts val="0"/>
              </a:spcAft>
              <a:buNone/>
            </a:pPr>
            <a:endParaRPr sz="1400"/>
          </a:p>
        </p:txBody>
      </p:sp>
      <p:pic>
        <p:nvPicPr>
          <p:cNvPr id="886" name="Google Shape;886;p7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72100" y="1310675"/>
            <a:ext cx="4684726" cy="2681842"/>
          </a:xfrm>
          <a:prstGeom prst="rect">
            <a:avLst/>
          </a:prstGeom>
          <a:noFill/>
          <a:ln>
            <a:noFill/>
          </a:ln>
        </p:spPr>
      </p:pic>
      <p:sp>
        <p:nvSpPr>
          <p:cNvPr id="887" name="Google Shape;887;p75"/>
          <p:cNvSpPr txBox="1"/>
          <p:nvPr/>
        </p:nvSpPr>
        <p:spPr>
          <a:xfrm>
            <a:off x="4658275" y="876325"/>
            <a:ext cx="4194000" cy="42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980000"/>
                </a:solidFill>
              </a:rPr>
              <a:t>Actual vs Forecasted Quantity</a:t>
            </a:r>
            <a:endParaRPr sz="2000" b="1">
              <a:solidFill>
                <a:srgbClr val="980000"/>
              </a:solidFill>
            </a:endParaRPr>
          </a:p>
        </p:txBody>
      </p:sp>
      <p:sp>
        <p:nvSpPr>
          <p:cNvPr id="888" name="Google Shape;888;p75"/>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889" name="Google Shape;889;p75"/>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890" name="Google Shape;890;p75"/>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891" name="Google Shape;891;p75"/>
          <p:cNvSpPr/>
          <p:nvPr/>
        </p:nvSpPr>
        <p:spPr>
          <a:xfrm>
            <a:off x="3488775" y="4711525"/>
            <a:ext cx="2527200" cy="336900"/>
          </a:xfrm>
          <a:prstGeom prst="chevron">
            <a:avLst>
              <a:gd name="adj" fmla="val 50000"/>
            </a:avLst>
          </a:prstGeom>
          <a:solidFill>
            <a:srgbClr val="E06666"/>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Crop Yield &amp; Weather</a:t>
            </a:r>
            <a:endParaRPr sz="1000">
              <a:solidFill>
                <a:schemeClr val="lt1"/>
              </a:solidFill>
            </a:endParaRPr>
          </a:p>
        </p:txBody>
      </p:sp>
      <p:sp>
        <p:nvSpPr>
          <p:cNvPr id="892" name="Google Shape;892;p75"/>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893" name="Google Shape;893;p75"/>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2"/>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Model Integration and Monitoring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Research Purpose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83"/>
          <p:cNvSpPr/>
          <p:nvPr/>
        </p:nvSpPr>
        <p:spPr>
          <a:xfrm>
            <a:off x="2764100" y="1669650"/>
            <a:ext cx="6062700" cy="2268600"/>
          </a:xfrm>
          <a:prstGeom prst="rect">
            <a:avLst/>
          </a:prstGeom>
          <a:no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3"/>
          <p:cNvSpPr txBox="1">
            <a:spLocks noGrp="1"/>
          </p:cNvSpPr>
          <p:nvPr>
            <p:ph type="title"/>
          </p:nvPr>
        </p:nvSpPr>
        <p:spPr>
          <a:xfrm>
            <a:off x="52500" y="0"/>
            <a:ext cx="4740000" cy="5889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Scholle Infrastructure</a:t>
            </a:r>
            <a:endParaRPr sz="2400"/>
          </a:p>
        </p:txBody>
      </p:sp>
      <p:sp>
        <p:nvSpPr>
          <p:cNvPr id="984" name="Google Shape;984;p83"/>
          <p:cNvSpPr/>
          <p:nvPr/>
        </p:nvSpPr>
        <p:spPr>
          <a:xfrm>
            <a:off x="233425" y="1791500"/>
            <a:ext cx="1504700" cy="18905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Scholle Database </a:t>
            </a:r>
            <a:endParaRPr/>
          </a:p>
          <a:p>
            <a:pPr marL="0" lvl="0" indent="0" algn="ctr" rtl="0">
              <a:spcBef>
                <a:spcPts val="0"/>
              </a:spcBef>
              <a:spcAft>
                <a:spcPts val="0"/>
              </a:spcAft>
              <a:buNone/>
            </a:pPr>
            <a:r>
              <a:rPr lang="en" i="1"/>
              <a:t>Production</a:t>
            </a:r>
            <a:endParaRPr i="1"/>
          </a:p>
        </p:txBody>
      </p:sp>
      <p:sp>
        <p:nvSpPr>
          <p:cNvPr id="985" name="Google Shape;985;p83"/>
          <p:cNvSpPr/>
          <p:nvPr/>
        </p:nvSpPr>
        <p:spPr>
          <a:xfrm>
            <a:off x="3008775" y="1791500"/>
            <a:ext cx="1504700" cy="189052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Scholle Database</a:t>
            </a:r>
            <a:endParaRPr/>
          </a:p>
          <a:p>
            <a:pPr marL="0" lvl="0" indent="0" algn="ctr" rtl="0">
              <a:spcBef>
                <a:spcPts val="0"/>
              </a:spcBef>
              <a:spcAft>
                <a:spcPts val="0"/>
              </a:spcAft>
              <a:buNone/>
            </a:pPr>
            <a:r>
              <a:rPr lang="en" i="1"/>
              <a:t>Testing</a:t>
            </a:r>
            <a:endParaRPr i="1"/>
          </a:p>
        </p:txBody>
      </p:sp>
      <p:sp>
        <p:nvSpPr>
          <p:cNvPr id="986" name="Google Shape;986;p83"/>
          <p:cNvSpPr/>
          <p:nvPr/>
        </p:nvSpPr>
        <p:spPr>
          <a:xfrm>
            <a:off x="5598943" y="2157725"/>
            <a:ext cx="2868000" cy="47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Individual Tomato Models</a:t>
            </a:r>
            <a:endParaRPr/>
          </a:p>
        </p:txBody>
      </p:sp>
      <p:sp>
        <p:nvSpPr>
          <p:cNvPr id="987" name="Google Shape;987;p83"/>
          <p:cNvSpPr/>
          <p:nvPr/>
        </p:nvSpPr>
        <p:spPr>
          <a:xfrm>
            <a:off x="5598943" y="2989825"/>
            <a:ext cx="2868000" cy="47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Full Ensemble Model</a:t>
            </a:r>
            <a:endParaRPr/>
          </a:p>
        </p:txBody>
      </p:sp>
      <p:sp>
        <p:nvSpPr>
          <p:cNvPr id="988" name="Google Shape;988;p83"/>
          <p:cNvSpPr/>
          <p:nvPr/>
        </p:nvSpPr>
        <p:spPr>
          <a:xfrm>
            <a:off x="2764100" y="734450"/>
            <a:ext cx="2868000" cy="47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External Data Sources</a:t>
            </a:r>
            <a:endParaRPr/>
          </a:p>
        </p:txBody>
      </p:sp>
      <p:sp>
        <p:nvSpPr>
          <p:cNvPr id="989" name="Google Shape;989;p83"/>
          <p:cNvSpPr/>
          <p:nvPr/>
        </p:nvSpPr>
        <p:spPr>
          <a:xfrm>
            <a:off x="6517200" y="658250"/>
            <a:ext cx="555600" cy="47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0" name="Google Shape;990;p83"/>
          <p:cNvSpPr/>
          <p:nvPr/>
        </p:nvSpPr>
        <p:spPr>
          <a:xfrm>
            <a:off x="6593400" y="734450"/>
            <a:ext cx="555600" cy="47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1" name="Google Shape;991;p83"/>
          <p:cNvSpPr/>
          <p:nvPr/>
        </p:nvSpPr>
        <p:spPr>
          <a:xfrm>
            <a:off x="6669600" y="810650"/>
            <a:ext cx="555600" cy="47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2" name="Google Shape;992;p83"/>
          <p:cNvSpPr/>
          <p:nvPr/>
        </p:nvSpPr>
        <p:spPr>
          <a:xfrm>
            <a:off x="6745800" y="886850"/>
            <a:ext cx="555600" cy="47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93" name="Google Shape;993;p83"/>
          <p:cNvCxnSpPr>
            <a:stCxn id="992" idx="2"/>
            <a:endCxn id="986" idx="0"/>
          </p:cNvCxnSpPr>
          <p:nvPr/>
        </p:nvCxnSpPr>
        <p:spPr>
          <a:xfrm>
            <a:off x="7023600" y="1362650"/>
            <a:ext cx="9300" cy="795000"/>
          </a:xfrm>
          <a:prstGeom prst="straightConnector1">
            <a:avLst/>
          </a:prstGeom>
          <a:noFill/>
          <a:ln w="9525" cap="flat" cmpd="sng">
            <a:solidFill>
              <a:schemeClr val="dk2"/>
            </a:solidFill>
            <a:prstDash val="solid"/>
            <a:round/>
            <a:headEnd type="none" w="med" len="med"/>
            <a:tailEnd type="triangle" w="med" len="med"/>
          </a:ln>
        </p:spPr>
      </p:cxnSp>
      <p:cxnSp>
        <p:nvCxnSpPr>
          <p:cNvPr id="994" name="Google Shape;994;p83"/>
          <p:cNvCxnSpPr>
            <a:stCxn id="986" idx="2"/>
            <a:endCxn id="987" idx="0"/>
          </p:cNvCxnSpPr>
          <p:nvPr/>
        </p:nvCxnSpPr>
        <p:spPr>
          <a:xfrm>
            <a:off x="7032943" y="2633525"/>
            <a:ext cx="0" cy="356400"/>
          </a:xfrm>
          <a:prstGeom prst="straightConnector1">
            <a:avLst/>
          </a:prstGeom>
          <a:noFill/>
          <a:ln w="9525" cap="flat" cmpd="sng">
            <a:solidFill>
              <a:schemeClr val="dk2"/>
            </a:solidFill>
            <a:prstDash val="solid"/>
            <a:round/>
            <a:headEnd type="none" w="med" len="med"/>
            <a:tailEnd type="triangle" w="med" len="med"/>
          </a:ln>
        </p:spPr>
      </p:cxnSp>
      <p:cxnSp>
        <p:nvCxnSpPr>
          <p:cNvPr id="995" name="Google Shape;995;p83"/>
          <p:cNvCxnSpPr>
            <a:endCxn id="986" idx="1"/>
          </p:cNvCxnSpPr>
          <p:nvPr/>
        </p:nvCxnSpPr>
        <p:spPr>
          <a:xfrm rot="10800000" flipH="1">
            <a:off x="4513243" y="2395625"/>
            <a:ext cx="1085700" cy="13200"/>
          </a:xfrm>
          <a:prstGeom prst="straightConnector1">
            <a:avLst/>
          </a:prstGeom>
          <a:noFill/>
          <a:ln w="9525" cap="flat" cmpd="sng">
            <a:solidFill>
              <a:schemeClr val="dk2"/>
            </a:solidFill>
            <a:prstDash val="solid"/>
            <a:round/>
            <a:headEnd type="none" w="med" len="med"/>
            <a:tailEnd type="triangle" w="med" len="med"/>
          </a:ln>
        </p:spPr>
      </p:cxnSp>
      <p:cxnSp>
        <p:nvCxnSpPr>
          <p:cNvPr id="996" name="Google Shape;996;p83"/>
          <p:cNvCxnSpPr>
            <a:stCxn id="987" idx="1"/>
          </p:cNvCxnSpPr>
          <p:nvPr/>
        </p:nvCxnSpPr>
        <p:spPr>
          <a:xfrm flipH="1">
            <a:off x="4551643" y="3227725"/>
            <a:ext cx="1047300" cy="4200"/>
          </a:xfrm>
          <a:prstGeom prst="straightConnector1">
            <a:avLst/>
          </a:prstGeom>
          <a:noFill/>
          <a:ln w="9525" cap="flat" cmpd="sng">
            <a:solidFill>
              <a:schemeClr val="dk2"/>
            </a:solidFill>
            <a:prstDash val="solid"/>
            <a:round/>
            <a:headEnd type="none" w="med" len="med"/>
            <a:tailEnd type="triangle" w="med" len="med"/>
          </a:ln>
        </p:spPr>
      </p:cxnSp>
      <p:cxnSp>
        <p:nvCxnSpPr>
          <p:cNvPr id="997" name="Google Shape;997;p83"/>
          <p:cNvCxnSpPr>
            <a:stCxn id="984" idx="4"/>
            <a:endCxn id="985" idx="2"/>
          </p:cNvCxnSpPr>
          <p:nvPr/>
        </p:nvCxnSpPr>
        <p:spPr>
          <a:xfrm>
            <a:off x="1738125" y="2736762"/>
            <a:ext cx="1270800" cy="0"/>
          </a:xfrm>
          <a:prstGeom prst="straightConnector1">
            <a:avLst/>
          </a:prstGeom>
          <a:noFill/>
          <a:ln w="9525" cap="flat" cmpd="sng">
            <a:solidFill>
              <a:schemeClr val="dk2"/>
            </a:solidFill>
            <a:prstDash val="solid"/>
            <a:round/>
            <a:headEnd type="none" w="med" len="med"/>
            <a:tailEnd type="triangle" w="med" len="med"/>
          </a:ln>
        </p:spPr>
      </p:cxnSp>
      <p:sp>
        <p:nvSpPr>
          <p:cNvPr id="998" name="Google Shape;998;p83"/>
          <p:cNvSpPr txBox="1"/>
          <p:nvPr/>
        </p:nvSpPr>
        <p:spPr>
          <a:xfrm>
            <a:off x="7301400" y="926450"/>
            <a:ext cx="1594800" cy="2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Flat files</a:t>
            </a:r>
            <a:endParaRPr/>
          </a:p>
        </p:txBody>
      </p:sp>
      <p:sp>
        <p:nvSpPr>
          <p:cNvPr id="999" name="Google Shape;999;p83"/>
          <p:cNvSpPr txBox="1"/>
          <p:nvPr/>
        </p:nvSpPr>
        <p:spPr>
          <a:xfrm>
            <a:off x="1787650" y="2408818"/>
            <a:ext cx="1047300" cy="2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Replicate</a:t>
            </a:r>
            <a:endParaRPr/>
          </a:p>
        </p:txBody>
      </p:sp>
      <p:sp>
        <p:nvSpPr>
          <p:cNvPr id="1000" name="Google Shape;1000;p83"/>
          <p:cNvSpPr txBox="1"/>
          <p:nvPr/>
        </p:nvSpPr>
        <p:spPr>
          <a:xfrm>
            <a:off x="4693222" y="2074443"/>
            <a:ext cx="848700" cy="2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1001" name="Google Shape;1001;p83"/>
          <p:cNvSpPr txBox="1"/>
          <p:nvPr/>
        </p:nvSpPr>
        <p:spPr>
          <a:xfrm>
            <a:off x="4603093" y="2895714"/>
            <a:ext cx="993300" cy="24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Forecasts</a:t>
            </a:r>
            <a:endParaRPr/>
          </a:p>
        </p:txBody>
      </p:sp>
      <p:cxnSp>
        <p:nvCxnSpPr>
          <p:cNvPr id="1002" name="Google Shape;1002;p83"/>
          <p:cNvCxnSpPr>
            <a:stCxn id="988" idx="3"/>
            <a:endCxn id="990" idx="1"/>
          </p:cNvCxnSpPr>
          <p:nvPr/>
        </p:nvCxnSpPr>
        <p:spPr>
          <a:xfrm>
            <a:off x="5632100" y="972350"/>
            <a:ext cx="961200" cy="0"/>
          </a:xfrm>
          <a:prstGeom prst="straightConnector1">
            <a:avLst/>
          </a:prstGeom>
          <a:noFill/>
          <a:ln w="9525" cap="flat" cmpd="sng">
            <a:solidFill>
              <a:schemeClr val="dk2"/>
            </a:solidFill>
            <a:prstDash val="solid"/>
            <a:round/>
            <a:headEnd type="none" w="med" len="med"/>
            <a:tailEnd type="triangle" w="med" len="med"/>
          </a:ln>
        </p:spPr>
      </p:cxnSp>
      <p:sp>
        <p:nvSpPr>
          <p:cNvPr id="1003" name="Google Shape;1003;p83"/>
          <p:cNvSpPr txBox="1"/>
          <p:nvPr/>
        </p:nvSpPr>
        <p:spPr>
          <a:xfrm>
            <a:off x="7342525" y="3552475"/>
            <a:ext cx="1504800" cy="356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t>AWS Node</a:t>
            </a:r>
            <a:endParaRPr/>
          </a:p>
        </p:txBody>
      </p:sp>
      <p:sp>
        <p:nvSpPr>
          <p:cNvPr id="1004" name="Google Shape;1004;p83"/>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005" name="Google Shape;1005;p83"/>
          <p:cNvSpPr/>
          <p:nvPr/>
        </p:nvSpPr>
        <p:spPr>
          <a:xfrm>
            <a:off x="6976504" y="4711525"/>
            <a:ext cx="11280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006" name="Google Shape;1006;p83"/>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007" name="Google Shape;1007;p83"/>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008" name="Google Shape;1008;p83"/>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009" name="Google Shape;1009;p83"/>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84"/>
          <p:cNvSpPr txBox="1">
            <a:spLocks noGrp="1"/>
          </p:cNvSpPr>
          <p:nvPr>
            <p:ph type="title"/>
          </p:nvPr>
        </p:nvSpPr>
        <p:spPr>
          <a:xfrm>
            <a:off x="0" y="2"/>
            <a:ext cx="8001000" cy="4236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Model Output Format</a:t>
            </a:r>
            <a:endParaRPr sz="2400"/>
          </a:p>
        </p:txBody>
      </p:sp>
      <p:sp>
        <p:nvSpPr>
          <p:cNvPr id="1015" name="Google Shape;1015;p84"/>
          <p:cNvSpPr txBox="1"/>
          <p:nvPr/>
        </p:nvSpPr>
        <p:spPr>
          <a:xfrm>
            <a:off x="16525" y="412675"/>
            <a:ext cx="29919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Ensemble Model</a:t>
            </a:r>
            <a:endParaRPr b="1"/>
          </a:p>
        </p:txBody>
      </p:sp>
      <p:sp>
        <p:nvSpPr>
          <p:cNvPr id="1016" name="Google Shape;1016;p84"/>
          <p:cNvSpPr txBox="1"/>
          <p:nvPr/>
        </p:nvSpPr>
        <p:spPr>
          <a:xfrm>
            <a:off x="5018450" y="412675"/>
            <a:ext cx="2991900" cy="27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t>Crop Yield &amp; Weather Model</a:t>
            </a:r>
            <a:endParaRPr b="1"/>
          </a:p>
        </p:txBody>
      </p:sp>
      <p:graphicFrame>
        <p:nvGraphicFramePr>
          <p:cNvPr id="1017" name="Google Shape;1017;p84"/>
          <p:cNvGraphicFramePr/>
          <p:nvPr/>
        </p:nvGraphicFramePr>
        <p:xfrm>
          <a:off x="4365200" y="963750"/>
          <a:ext cx="4222400" cy="1693030"/>
        </p:xfrm>
        <a:graphic>
          <a:graphicData uri="http://schemas.openxmlformats.org/drawingml/2006/table">
            <a:tbl>
              <a:tblPr>
                <a:noFill/>
                <a:tableStyleId>{141C4FB0-FE9D-44C3-B041-B2D14923C5BE}</a:tableStyleId>
              </a:tblPr>
              <a:tblGrid>
                <a:gridCol w="1605975">
                  <a:extLst>
                    <a:ext uri="{9D8B030D-6E8A-4147-A177-3AD203B41FA5}">
                      <a16:colId xmlns:a16="http://schemas.microsoft.com/office/drawing/2014/main" val="20000"/>
                    </a:ext>
                  </a:extLst>
                </a:gridCol>
                <a:gridCol w="1417125">
                  <a:extLst>
                    <a:ext uri="{9D8B030D-6E8A-4147-A177-3AD203B41FA5}">
                      <a16:colId xmlns:a16="http://schemas.microsoft.com/office/drawing/2014/main" val="20001"/>
                    </a:ext>
                  </a:extLst>
                </a:gridCol>
                <a:gridCol w="1199300">
                  <a:extLst>
                    <a:ext uri="{9D8B030D-6E8A-4147-A177-3AD203B41FA5}">
                      <a16:colId xmlns:a16="http://schemas.microsoft.com/office/drawing/2014/main" val="20002"/>
                    </a:ext>
                  </a:extLst>
                </a:gridCol>
              </a:tblGrid>
              <a:tr h="355525">
                <a:tc>
                  <a:txBody>
                    <a:bodyPr/>
                    <a:lstStyle/>
                    <a:p>
                      <a:pPr marL="0" lvl="0" indent="0" algn="ctr" rtl="0">
                        <a:spcBef>
                          <a:spcPts val="0"/>
                        </a:spcBef>
                        <a:spcAft>
                          <a:spcPts val="0"/>
                        </a:spcAft>
                        <a:buNone/>
                      </a:pPr>
                      <a:endParaRPr b="1"/>
                    </a:p>
                  </a:txBody>
                  <a:tcPr marL="63500" marR="63500" marT="63500" marB="63500"/>
                </a:tc>
                <a:tc>
                  <a:txBody>
                    <a:bodyPr/>
                    <a:lstStyle/>
                    <a:p>
                      <a:pPr marL="0" lvl="0" indent="0" algn="ctr" rtl="0">
                        <a:spcBef>
                          <a:spcPts val="0"/>
                        </a:spcBef>
                        <a:spcAft>
                          <a:spcPts val="0"/>
                        </a:spcAft>
                        <a:buNone/>
                      </a:pPr>
                      <a:r>
                        <a:rPr lang="en" b="1"/>
                        <a:t>2018</a:t>
                      </a:r>
                      <a:endParaRPr b="1"/>
                    </a:p>
                  </a:txBody>
                  <a:tcPr marL="63500" marR="63500" marT="63500" marB="63500"/>
                </a:tc>
                <a:tc>
                  <a:txBody>
                    <a:bodyPr/>
                    <a:lstStyle/>
                    <a:p>
                      <a:pPr marL="0" lvl="0" indent="0" algn="ctr" rtl="0">
                        <a:spcBef>
                          <a:spcPts val="0"/>
                        </a:spcBef>
                        <a:spcAft>
                          <a:spcPts val="0"/>
                        </a:spcAft>
                        <a:buNone/>
                      </a:pPr>
                      <a:r>
                        <a:rPr lang="en" b="1"/>
                        <a:t>2019</a:t>
                      </a:r>
                      <a:endParaRPr b="1"/>
                    </a:p>
                  </a:txBody>
                  <a:tcPr marL="63500" marR="63500" marT="63500" marB="63500"/>
                </a:tc>
                <a:extLst>
                  <a:ext uri="{0D108BD9-81ED-4DB2-BD59-A6C34878D82A}">
                    <a16:rowId xmlns:a16="http://schemas.microsoft.com/office/drawing/2014/main" val="10000"/>
                  </a:ext>
                </a:extLst>
              </a:tr>
              <a:tr h="570425">
                <a:tc>
                  <a:txBody>
                    <a:bodyPr/>
                    <a:lstStyle/>
                    <a:p>
                      <a:pPr marL="0" lvl="0" indent="0" algn="ctr" rtl="0">
                        <a:spcBef>
                          <a:spcPts val="0"/>
                        </a:spcBef>
                        <a:spcAft>
                          <a:spcPts val="0"/>
                        </a:spcAft>
                        <a:buNone/>
                      </a:pPr>
                      <a:r>
                        <a:rPr lang="en" b="1"/>
                        <a:t>Tomato Yield</a:t>
                      </a:r>
                      <a:endParaRPr b="1"/>
                    </a:p>
                    <a:p>
                      <a:pPr marL="0" lvl="0" indent="0" algn="ctr" rtl="0">
                        <a:spcBef>
                          <a:spcPts val="0"/>
                        </a:spcBef>
                        <a:spcAft>
                          <a:spcPts val="0"/>
                        </a:spcAft>
                        <a:buClr>
                          <a:schemeClr val="dk1"/>
                        </a:buClr>
                        <a:buSzPts val="1100"/>
                        <a:buFont typeface="Arial"/>
                        <a:buNone/>
                      </a:pPr>
                      <a:r>
                        <a:rPr lang="en">
                          <a:solidFill>
                            <a:schemeClr val="dk1"/>
                          </a:solidFill>
                        </a:rPr>
                        <a:t>avg tons/acre</a:t>
                      </a:r>
                      <a:endParaRPr b="1"/>
                    </a:p>
                  </a:txBody>
                  <a:tcPr marL="63500" marR="63500" marT="63500" marB="63500"/>
                </a:tc>
                <a:tc>
                  <a:txBody>
                    <a:bodyPr/>
                    <a:lstStyle/>
                    <a:p>
                      <a:pPr marL="0" lvl="0" indent="0" algn="ctr" rtl="0">
                        <a:spcBef>
                          <a:spcPts val="0"/>
                        </a:spcBef>
                        <a:spcAft>
                          <a:spcPts val="0"/>
                        </a:spcAft>
                        <a:buNone/>
                      </a:pPr>
                      <a:r>
                        <a:rPr lang="en"/>
                        <a:t>46.6</a:t>
                      </a:r>
                      <a:endParaRPr/>
                    </a:p>
                  </a:txBody>
                  <a:tcPr marL="63500" marR="63500" marT="63500" marB="63500"/>
                </a:tc>
                <a:tc>
                  <a:txBody>
                    <a:bodyPr/>
                    <a:lstStyle/>
                    <a:p>
                      <a:pPr marL="0" lvl="0" indent="0" algn="ctr" rtl="0">
                        <a:spcBef>
                          <a:spcPts val="0"/>
                        </a:spcBef>
                        <a:spcAft>
                          <a:spcPts val="0"/>
                        </a:spcAft>
                        <a:buNone/>
                      </a:pPr>
                      <a:r>
                        <a:rPr lang="en"/>
                        <a:t>46.8</a:t>
                      </a:r>
                      <a:endParaRPr/>
                    </a:p>
                  </a:txBody>
                  <a:tcPr marL="63500" marR="63500" marT="63500" marB="63500">
                    <a:solidFill>
                      <a:srgbClr val="D9EAD3"/>
                    </a:solidFill>
                  </a:tcPr>
                </a:tc>
                <a:extLst>
                  <a:ext uri="{0D108BD9-81ED-4DB2-BD59-A6C34878D82A}">
                    <a16:rowId xmlns:a16="http://schemas.microsoft.com/office/drawing/2014/main" val="10001"/>
                  </a:ext>
                </a:extLst>
              </a:tr>
              <a:tr h="570425">
                <a:tc>
                  <a:txBody>
                    <a:bodyPr/>
                    <a:lstStyle/>
                    <a:p>
                      <a:pPr marL="0" lvl="0" indent="0" algn="ctr" rtl="0">
                        <a:spcBef>
                          <a:spcPts val="0"/>
                        </a:spcBef>
                        <a:spcAft>
                          <a:spcPts val="0"/>
                        </a:spcAft>
                        <a:buNone/>
                      </a:pPr>
                      <a:r>
                        <a:rPr lang="en" b="1"/>
                        <a:t>Tomato Bags</a:t>
                      </a:r>
                      <a:endParaRPr b="1"/>
                    </a:p>
                    <a:p>
                      <a:pPr marL="0" lvl="0" indent="0" algn="ctr" rtl="0">
                        <a:spcBef>
                          <a:spcPts val="0"/>
                        </a:spcBef>
                        <a:spcAft>
                          <a:spcPts val="0"/>
                        </a:spcAft>
                        <a:buNone/>
                      </a:pPr>
                      <a:r>
                        <a:rPr lang="en"/>
                        <a:t>total quantity in millions</a:t>
                      </a:r>
                      <a:endParaRPr/>
                    </a:p>
                  </a:txBody>
                  <a:tcPr marL="63500" marR="63500" marT="63500" marB="63500"/>
                </a:tc>
                <a:tc>
                  <a:txBody>
                    <a:bodyPr/>
                    <a:lstStyle/>
                    <a:p>
                      <a:pPr marL="0" lvl="0" indent="0" algn="ctr" rtl="0">
                        <a:spcBef>
                          <a:spcPts val="0"/>
                        </a:spcBef>
                        <a:spcAft>
                          <a:spcPts val="0"/>
                        </a:spcAft>
                        <a:buNone/>
                      </a:pPr>
                      <a:r>
                        <a:rPr lang="en"/>
                        <a:t>1.9</a:t>
                      </a:r>
                      <a:endParaRPr/>
                    </a:p>
                  </a:txBody>
                  <a:tcPr marL="63500" marR="63500" marT="63500" marB="63500"/>
                </a:tc>
                <a:tc>
                  <a:txBody>
                    <a:bodyPr/>
                    <a:lstStyle/>
                    <a:p>
                      <a:pPr marL="0" lvl="0" indent="0" algn="ctr" rtl="0">
                        <a:spcBef>
                          <a:spcPts val="0"/>
                        </a:spcBef>
                        <a:spcAft>
                          <a:spcPts val="0"/>
                        </a:spcAft>
                        <a:buNone/>
                      </a:pPr>
                      <a:r>
                        <a:rPr lang="en"/>
                        <a:t>2.3</a:t>
                      </a:r>
                      <a:endParaRPr/>
                    </a:p>
                  </a:txBody>
                  <a:tcPr marL="63500" marR="63500" marT="63500" marB="63500">
                    <a:solidFill>
                      <a:srgbClr val="D9EAD3"/>
                    </a:solidFill>
                  </a:tcPr>
                </a:tc>
                <a:extLst>
                  <a:ext uri="{0D108BD9-81ED-4DB2-BD59-A6C34878D82A}">
                    <a16:rowId xmlns:a16="http://schemas.microsoft.com/office/drawing/2014/main" val="10002"/>
                  </a:ext>
                </a:extLst>
              </a:tr>
            </a:tbl>
          </a:graphicData>
        </a:graphic>
      </p:graphicFrame>
      <p:graphicFrame>
        <p:nvGraphicFramePr>
          <p:cNvPr id="1018" name="Google Shape;1018;p84"/>
          <p:cNvGraphicFramePr/>
          <p:nvPr/>
        </p:nvGraphicFramePr>
        <p:xfrm>
          <a:off x="572975" y="814213"/>
          <a:ext cx="2729100" cy="3154410"/>
        </p:xfrm>
        <a:graphic>
          <a:graphicData uri="http://schemas.openxmlformats.org/drawingml/2006/table">
            <a:tbl>
              <a:tblPr>
                <a:noFill/>
                <a:tableStyleId>{659B928B-5483-41CD-8F53-CF3BD4272592}</a:tableStyleId>
              </a:tblPr>
              <a:tblGrid>
                <a:gridCol w="887950">
                  <a:extLst>
                    <a:ext uri="{9D8B030D-6E8A-4147-A177-3AD203B41FA5}">
                      <a16:colId xmlns:a16="http://schemas.microsoft.com/office/drawing/2014/main" val="20000"/>
                    </a:ext>
                  </a:extLst>
                </a:gridCol>
                <a:gridCol w="1841150">
                  <a:extLst>
                    <a:ext uri="{9D8B030D-6E8A-4147-A177-3AD203B41FA5}">
                      <a16:colId xmlns:a16="http://schemas.microsoft.com/office/drawing/2014/main" val="20001"/>
                    </a:ext>
                  </a:extLst>
                </a:gridCol>
              </a:tblGrid>
              <a:tr h="306200">
                <a:tc>
                  <a:txBody>
                    <a:bodyPr/>
                    <a:lstStyle/>
                    <a:p>
                      <a:pPr marL="0" lvl="0" indent="0" algn="ctr" rtl="0">
                        <a:spcBef>
                          <a:spcPts val="0"/>
                        </a:spcBef>
                        <a:spcAft>
                          <a:spcPts val="0"/>
                        </a:spcAft>
                        <a:buNone/>
                      </a:pPr>
                      <a:r>
                        <a:rPr lang="en" sz="1100" b="1"/>
                        <a:t>Month</a:t>
                      </a:r>
                      <a:endParaRPr sz="1100" b="1"/>
                    </a:p>
                  </a:txBody>
                  <a:tcPr marL="91425" marR="91425" marT="91425" marB="91425"/>
                </a:tc>
                <a:tc>
                  <a:txBody>
                    <a:bodyPr/>
                    <a:lstStyle/>
                    <a:p>
                      <a:pPr marL="0" lvl="0" indent="0" algn="ctr" rtl="0">
                        <a:spcBef>
                          <a:spcPts val="0"/>
                        </a:spcBef>
                        <a:spcAft>
                          <a:spcPts val="0"/>
                        </a:spcAft>
                        <a:buNone/>
                      </a:pPr>
                      <a:r>
                        <a:rPr lang="en" sz="1100" b="1"/>
                        <a:t>Forecasted Bag Quantity</a:t>
                      </a:r>
                      <a:endParaRPr sz="1100" b="1"/>
                    </a:p>
                  </a:txBody>
                  <a:tcPr marL="91425" marR="91425" marT="91425" marB="91425"/>
                </a:tc>
                <a:extLst>
                  <a:ext uri="{0D108BD9-81ED-4DB2-BD59-A6C34878D82A}">
                    <a16:rowId xmlns:a16="http://schemas.microsoft.com/office/drawing/2014/main" val="10000"/>
                  </a:ext>
                </a:extLst>
              </a:tr>
              <a:tr h="306200">
                <a:tc>
                  <a:txBody>
                    <a:bodyPr/>
                    <a:lstStyle/>
                    <a:p>
                      <a:pPr marL="0" lvl="0" indent="0" algn="ctr" rtl="0">
                        <a:spcBef>
                          <a:spcPts val="0"/>
                        </a:spcBef>
                        <a:spcAft>
                          <a:spcPts val="0"/>
                        </a:spcAft>
                        <a:buNone/>
                      </a:pPr>
                      <a:r>
                        <a:rPr lang="en" sz="1100" b="1"/>
                        <a:t>May 2019</a:t>
                      </a:r>
                      <a:endParaRPr sz="1100" b="1"/>
                    </a:p>
                  </a:txBody>
                  <a:tcPr marL="91425" marR="91425" marT="91425" marB="91425"/>
                </a:tc>
                <a:tc>
                  <a:txBody>
                    <a:bodyPr/>
                    <a:lstStyle/>
                    <a:p>
                      <a:pPr marL="0" lvl="0" indent="0" algn="ctr" rtl="0">
                        <a:spcBef>
                          <a:spcPts val="0"/>
                        </a:spcBef>
                        <a:spcAft>
                          <a:spcPts val="0"/>
                        </a:spcAft>
                        <a:buNone/>
                      </a:pPr>
                      <a:r>
                        <a:rPr lang="en" sz="1100" b="1"/>
                        <a:t>31,392</a:t>
                      </a:r>
                      <a:endParaRPr sz="1100" b="1"/>
                    </a:p>
                  </a:txBody>
                  <a:tcPr marL="91425" marR="91425" marT="91425" marB="91425"/>
                </a:tc>
                <a:extLst>
                  <a:ext uri="{0D108BD9-81ED-4DB2-BD59-A6C34878D82A}">
                    <a16:rowId xmlns:a16="http://schemas.microsoft.com/office/drawing/2014/main" val="10001"/>
                  </a:ext>
                </a:extLst>
              </a:tr>
              <a:tr h="306200">
                <a:tc>
                  <a:txBody>
                    <a:bodyPr/>
                    <a:lstStyle/>
                    <a:p>
                      <a:pPr marL="0" lvl="0" indent="0" algn="ctr" rtl="0">
                        <a:spcBef>
                          <a:spcPts val="0"/>
                        </a:spcBef>
                        <a:spcAft>
                          <a:spcPts val="0"/>
                        </a:spcAft>
                        <a:buNone/>
                      </a:pPr>
                      <a:r>
                        <a:rPr lang="en" sz="1100" b="1"/>
                        <a:t>Jun. 2019</a:t>
                      </a:r>
                      <a:endParaRPr sz="1100" b="1"/>
                    </a:p>
                  </a:txBody>
                  <a:tcPr marL="91425" marR="91425" marT="91425" marB="91425"/>
                </a:tc>
                <a:tc>
                  <a:txBody>
                    <a:bodyPr/>
                    <a:lstStyle/>
                    <a:p>
                      <a:pPr marL="0" lvl="0" indent="0" algn="ctr" rtl="0">
                        <a:spcBef>
                          <a:spcPts val="0"/>
                        </a:spcBef>
                        <a:spcAft>
                          <a:spcPts val="0"/>
                        </a:spcAft>
                        <a:buNone/>
                      </a:pPr>
                      <a:r>
                        <a:rPr lang="en" sz="1100" b="1"/>
                        <a:t>184,678</a:t>
                      </a:r>
                      <a:endParaRPr sz="1100" b="1"/>
                    </a:p>
                  </a:txBody>
                  <a:tcPr marL="91425" marR="91425" marT="91425" marB="91425"/>
                </a:tc>
                <a:extLst>
                  <a:ext uri="{0D108BD9-81ED-4DB2-BD59-A6C34878D82A}">
                    <a16:rowId xmlns:a16="http://schemas.microsoft.com/office/drawing/2014/main" val="10002"/>
                  </a:ext>
                </a:extLst>
              </a:tr>
              <a:tr h="306200">
                <a:tc>
                  <a:txBody>
                    <a:bodyPr/>
                    <a:lstStyle/>
                    <a:p>
                      <a:pPr marL="0" lvl="0" indent="0" algn="ctr" rtl="0">
                        <a:spcBef>
                          <a:spcPts val="0"/>
                        </a:spcBef>
                        <a:spcAft>
                          <a:spcPts val="0"/>
                        </a:spcAft>
                        <a:buNone/>
                      </a:pPr>
                      <a:r>
                        <a:rPr lang="en" sz="1100" b="1"/>
                        <a:t>Jul. 2019</a:t>
                      </a:r>
                      <a:endParaRPr sz="1100" b="1"/>
                    </a:p>
                  </a:txBody>
                  <a:tcPr marL="91425" marR="91425" marT="91425" marB="91425"/>
                </a:tc>
                <a:tc>
                  <a:txBody>
                    <a:bodyPr/>
                    <a:lstStyle/>
                    <a:p>
                      <a:pPr marL="0" lvl="0" indent="0" algn="ctr" rtl="0">
                        <a:spcBef>
                          <a:spcPts val="0"/>
                        </a:spcBef>
                        <a:spcAft>
                          <a:spcPts val="0"/>
                        </a:spcAft>
                        <a:buNone/>
                      </a:pPr>
                      <a:r>
                        <a:rPr lang="en" sz="1100" b="1"/>
                        <a:t>641,284</a:t>
                      </a:r>
                      <a:endParaRPr sz="1100" b="1"/>
                    </a:p>
                  </a:txBody>
                  <a:tcPr marL="91425" marR="91425" marT="91425" marB="91425"/>
                </a:tc>
                <a:extLst>
                  <a:ext uri="{0D108BD9-81ED-4DB2-BD59-A6C34878D82A}">
                    <a16:rowId xmlns:a16="http://schemas.microsoft.com/office/drawing/2014/main" val="10003"/>
                  </a:ext>
                </a:extLst>
              </a:tr>
              <a:tr h="306200">
                <a:tc>
                  <a:txBody>
                    <a:bodyPr/>
                    <a:lstStyle/>
                    <a:p>
                      <a:pPr marL="0" lvl="0" indent="0" algn="ctr" rtl="0">
                        <a:spcBef>
                          <a:spcPts val="0"/>
                        </a:spcBef>
                        <a:spcAft>
                          <a:spcPts val="0"/>
                        </a:spcAft>
                        <a:buNone/>
                      </a:pPr>
                      <a:r>
                        <a:rPr lang="en" sz="1100" b="1"/>
                        <a:t>Aug. 2019</a:t>
                      </a:r>
                      <a:endParaRPr sz="1100" b="1"/>
                    </a:p>
                  </a:txBody>
                  <a:tcPr marL="91425" marR="91425" marT="91425" marB="91425"/>
                </a:tc>
                <a:tc>
                  <a:txBody>
                    <a:bodyPr/>
                    <a:lstStyle/>
                    <a:p>
                      <a:pPr marL="0" lvl="0" indent="0" algn="ctr" rtl="0">
                        <a:spcBef>
                          <a:spcPts val="0"/>
                        </a:spcBef>
                        <a:spcAft>
                          <a:spcPts val="0"/>
                        </a:spcAft>
                        <a:buNone/>
                      </a:pPr>
                      <a:r>
                        <a:rPr lang="en" sz="1100" b="1"/>
                        <a:t>664,087</a:t>
                      </a:r>
                      <a:endParaRPr sz="1100" b="1"/>
                    </a:p>
                  </a:txBody>
                  <a:tcPr marL="91425" marR="91425" marT="91425" marB="91425"/>
                </a:tc>
                <a:extLst>
                  <a:ext uri="{0D108BD9-81ED-4DB2-BD59-A6C34878D82A}">
                    <a16:rowId xmlns:a16="http://schemas.microsoft.com/office/drawing/2014/main" val="10004"/>
                  </a:ext>
                </a:extLst>
              </a:tr>
              <a:tr h="306200">
                <a:tc>
                  <a:txBody>
                    <a:bodyPr/>
                    <a:lstStyle/>
                    <a:p>
                      <a:pPr marL="0" lvl="0" indent="0" algn="ctr" rtl="0">
                        <a:spcBef>
                          <a:spcPts val="0"/>
                        </a:spcBef>
                        <a:spcAft>
                          <a:spcPts val="0"/>
                        </a:spcAft>
                        <a:buNone/>
                      </a:pPr>
                      <a:r>
                        <a:rPr lang="en" sz="1100" b="1"/>
                        <a:t>Sept. 2019</a:t>
                      </a:r>
                      <a:endParaRPr sz="1100" b="1"/>
                    </a:p>
                  </a:txBody>
                  <a:tcPr marL="91425" marR="91425" marT="91425" marB="91425"/>
                </a:tc>
                <a:tc>
                  <a:txBody>
                    <a:bodyPr/>
                    <a:lstStyle/>
                    <a:p>
                      <a:pPr marL="0" lvl="0" indent="0" algn="ctr" rtl="0">
                        <a:spcBef>
                          <a:spcPts val="0"/>
                        </a:spcBef>
                        <a:spcAft>
                          <a:spcPts val="0"/>
                        </a:spcAft>
                        <a:buNone/>
                      </a:pPr>
                      <a:r>
                        <a:rPr lang="en" sz="1100" b="1"/>
                        <a:t>307,933</a:t>
                      </a:r>
                      <a:endParaRPr sz="1100" b="1"/>
                    </a:p>
                  </a:txBody>
                  <a:tcPr marL="91425" marR="91425" marT="91425" marB="91425"/>
                </a:tc>
                <a:extLst>
                  <a:ext uri="{0D108BD9-81ED-4DB2-BD59-A6C34878D82A}">
                    <a16:rowId xmlns:a16="http://schemas.microsoft.com/office/drawing/2014/main" val="10005"/>
                  </a:ext>
                </a:extLst>
              </a:tr>
              <a:tr h="306200">
                <a:tc>
                  <a:txBody>
                    <a:bodyPr/>
                    <a:lstStyle/>
                    <a:p>
                      <a:pPr marL="0" lvl="0" indent="0" algn="ctr" rtl="0">
                        <a:spcBef>
                          <a:spcPts val="0"/>
                        </a:spcBef>
                        <a:spcAft>
                          <a:spcPts val="0"/>
                        </a:spcAft>
                        <a:buNone/>
                      </a:pPr>
                      <a:r>
                        <a:rPr lang="en" sz="1100" b="1"/>
                        <a:t>Oct.2019</a:t>
                      </a:r>
                      <a:endParaRPr sz="1100" b="1"/>
                    </a:p>
                  </a:txBody>
                  <a:tcPr marL="91425" marR="91425" marT="91425" marB="91425"/>
                </a:tc>
                <a:tc>
                  <a:txBody>
                    <a:bodyPr/>
                    <a:lstStyle/>
                    <a:p>
                      <a:pPr marL="0" lvl="0" indent="0" algn="ctr" rtl="0">
                        <a:spcBef>
                          <a:spcPts val="0"/>
                        </a:spcBef>
                        <a:spcAft>
                          <a:spcPts val="0"/>
                        </a:spcAft>
                        <a:buNone/>
                      </a:pPr>
                      <a:r>
                        <a:rPr lang="en" sz="1100" b="1"/>
                        <a:t>48,379</a:t>
                      </a:r>
                      <a:endParaRPr sz="1100" b="1"/>
                    </a:p>
                  </a:txBody>
                  <a:tcPr marL="91425" marR="91425" marT="91425" marB="91425"/>
                </a:tc>
                <a:extLst>
                  <a:ext uri="{0D108BD9-81ED-4DB2-BD59-A6C34878D82A}">
                    <a16:rowId xmlns:a16="http://schemas.microsoft.com/office/drawing/2014/main" val="10006"/>
                  </a:ext>
                </a:extLst>
              </a:tr>
              <a:tr h="306200">
                <a:tc>
                  <a:txBody>
                    <a:bodyPr/>
                    <a:lstStyle/>
                    <a:p>
                      <a:pPr marL="0" lvl="0" indent="0" algn="ctr" rtl="0">
                        <a:spcBef>
                          <a:spcPts val="0"/>
                        </a:spcBef>
                        <a:spcAft>
                          <a:spcPts val="0"/>
                        </a:spcAft>
                        <a:buNone/>
                      </a:pPr>
                      <a:r>
                        <a:rPr lang="en" sz="1100" b="1"/>
                        <a:t>….</a:t>
                      </a:r>
                      <a:endParaRPr sz="1100" b="1"/>
                    </a:p>
                  </a:txBody>
                  <a:tcPr marL="91425" marR="91425" marT="91425" marB="91425"/>
                </a:tc>
                <a:tc>
                  <a:txBody>
                    <a:bodyPr/>
                    <a:lstStyle/>
                    <a:p>
                      <a:pPr marL="0" lvl="0" indent="0" algn="ctr" rtl="0">
                        <a:spcBef>
                          <a:spcPts val="0"/>
                        </a:spcBef>
                        <a:spcAft>
                          <a:spcPts val="0"/>
                        </a:spcAft>
                        <a:buNone/>
                      </a:pPr>
                      <a:endParaRPr sz="1100" b="1"/>
                    </a:p>
                  </a:txBody>
                  <a:tcPr marL="91425" marR="91425" marT="91425" marB="91425"/>
                </a:tc>
                <a:extLst>
                  <a:ext uri="{0D108BD9-81ED-4DB2-BD59-A6C34878D82A}">
                    <a16:rowId xmlns:a16="http://schemas.microsoft.com/office/drawing/2014/main" val="10007"/>
                  </a:ext>
                </a:extLst>
              </a:tr>
              <a:tr h="306200">
                <a:tc>
                  <a:txBody>
                    <a:bodyPr/>
                    <a:lstStyle/>
                    <a:p>
                      <a:pPr marL="0" lvl="0" indent="0" algn="ctr" rtl="0">
                        <a:spcBef>
                          <a:spcPts val="0"/>
                        </a:spcBef>
                        <a:spcAft>
                          <a:spcPts val="0"/>
                        </a:spcAft>
                        <a:buNone/>
                      </a:pPr>
                      <a:r>
                        <a:rPr lang="en" sz="1100" b="1"/>
                        <a:t>Oct.2020</a:t>
                      </a:r>
                      <a:endParaRPr sz="1100" b="1"/>
                    </a:p>
                  </a:txBody>
                  <a:tcPr marL="91425" marR="91425" marT="91425" marB="91425"/>
                </a:tc>
                <a:tc>
                  <a:txBody>
                    <a:bodyPr/>
                    <a:lstStyle/>
                    <a:p>
                      <a:pPr marL="0" lvl="0" indent="0" algn="ctr" rtl="0">
                        <a:spcBef>
                          <a:spcPts val="0"/>
                        </a:spcBef>
                        <a:spcAft>
                          <a:spcPts val="0"/>
                        </a:spcAft>
                        <a:buNone/>
                      </a:pPr>
                      <a:r>
                        <a:rPr lang="en" sz="1100" b="1"/>
                        <a:t>20,807</a:t>
                      </a:r>
                      <a:endParaRPr sz="1100" b="1"/>
                    </a:p>
                  </a:txBody>
                  <a:tcPr marL="91425" marR="91425" marT="91425" marB="91425"/>
                </a:tc>
                <a:extLst>
                  <a:ext uri="{0D108BD9-81ED-4DB2-BD59-A6C34878D82A}">
                    <a16:rowId xmlns:a16="http://schemas.microsoft.com/office/drawing/2014/main" val="10008"/>
                  </a:ext>
                </a:extLst>
              </a:tr>
            </a:tbl>
          </a:graphicData>
        </a:graphic>
      </p:graphicFrame>
      <p:sp>
        <p:nvSpPr>
          <p:cNvPr id="1019" name="Google Shape;1019;p84"/>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020" name="Google Shape;1020;p84"/>
          <p:cNvSpPr/>
          <p:nvPr/>
        </p:nvSpPr>
        <p:spPr>
          <a:xfrm>
            <a:off x="6976504" y="4711525"/>
            <a:ext cx="11280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021" name="Google Shape;1021;p84"/>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022" name="Google Shape;1022;p84"/>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023" name="Google Shape;1023;p84"/>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024" name="Google Shape;1024;p84"/>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87"/>
          <p:cNvSpPr txBox="1">
            <a:spLocks noGrp="1"/>
          </p:cNvSpPr>
          <p:nvPr>
            <p:ph type="body" idx="1"/>
          </p:nvPr>
        </p:nvSpPr>
        <p:spPr>
          <a:xfrm>
            <a:off x="199875" y="652925"/>
            <a:ext cx="8794500" cy="29847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400" b="1"/>
              <a:t>sMAPE &amp; RMSE</a:t>
            </a:r>
            <a:endParaRPr sz="1400" b="1"/>
          </a:p>
          <a:p>
            <a:pPr marL="457200" lvl="0" indent="-317500" algn="l" rtl="0">
              <a:spcBef>
                <a:spcPts val="800"/>
              </a:spcBef>
              <a:spcAft>
                <a:spcPts val="0"/>
              </a:spcAft>
              <a:buSzPts val="1400"/>
              <a:buAutoNum type="arabicPeriod"/>
            </a:pPr>
            <a:r>
              <a:rPr lang="en" sz="1400"/>
              <a:t>Monitor based on the </a:t>
            </a:r>
            <a:r>
              <a:rPr lang="en" sz="1400" b="1"/>
              <a:t>previous</a:t>
            </a:r>
            <a:r>
              <a:rPr lang="en" sz="1400"/>
              <a:t> </a:t>
            </a:r>
            <a:r>
              <a:rPr lang="en" sz="1400" b="1"/>
              <a:t>year’s</a:t>
            </a:r>
            <a:r>
              <a:rPr lang="en" sz="1400"/>
              <a:t> prediction, compare the previous year’s prediction with this year’s prediction</a:t>
            </a:r>
            <a:endParaRPr sz="1400"/>
          </a:p>
          <a:p>
            <a:pPr marL="457200" lvl="0" indent="-317500" algn="l" rtl="0">
              <a:spcBef>
                <a:spcPts val="0"/>
              </a:spcBef>
              <a:spcAft>
                <a:spcPts val="0"/>
              </a:spcAft>
              <a:buSzPts val="1400"/>
              <a:buAutoNum type="arabicPeriod"/>
            </a:pPr>
            <a:r>
              <a:rPr lang="en" sz="1400"/>
              <a:t>If the error metrics increase/decrease from the previous year’s, script sends a notification message</a:t>
            </a:r>
            <a:endParaRPr sz="1400"/>
          </a:p>
          <a:p>
            <a:pPr marL="0" lvl="0" indent="0" algn="l" rtl="0">
              <a:spcBef>
                <a:spcPts val="800"/>
              </a:spcBef>
              <a:spcAft>
                <a:spcPts val="0"/>
              </a:spcAft>
              <a:buNone/>
            </a:pPr>
            <a:endParaRPr sz="1400"/>
          </a:p>
          <a:p>
            <a:pPr marL="0" lvl="0" indent="0" algn="l" rtl="0">
              <a:spcBef>
                <a:spcPts val="800"/>
              </a:spcBef>
              <a:spcAft>
                <a:spcPts val="0"/>
              </a:spcAft>
              <a:buNone/>
            </a:pPr>
            <a:endParaRPr sz="1400"/>
          </a:p>
          <a:p>
            <a:pPr marL="0" lvl="0" indent="0" algn="l" rtl="0">
              <a:spcBef>
                <a:spcPts val="800"/>
              </a:spcBef>
              <a:spcAft>
                <a:spcPts val="0"/>
              </a:spcAft>
              <a:buNone/>
            </a:pPr>
            <a:endParaRPr sz="1400"/>
          </a:p>
          <a:p>
            <a:pPr marL="0" lvl="0" indent="0" algn="l" rtl="0">
              <a:spcBef>
                <a:spcPts val="800"/>
              </a:spcBef>
              <a:spcAft>
                <a:spcPts val="0"/>
              </a:spcAft>
              <a:buNone/>
            </a:pPr>
            <a:endParaRPr sz="1400"/>
          </a:p>
          <a:p>
            <a:pPr marL="0" lvl="0" indent="0" algn="l" rtl="0">
              <a:spcBef>
                <a:spcPts val="800"/>
              </a:spcBef>
              <a:spcAft>
                <a:spcPts val="0"/>
              </a:spcAft>
              <a:buNone/>
            </a:pPr>
            <a:endParaRPr sz="1400"/>
          </a:p>
          <a:p>
            <a:pPr marL="0" lvl="0" indent="0" algn="l" rtl="0">
              <a:spcBef>
                <a:spcPts val="800"/>
              </a:spcBef>
              <a:spcAft>
                <a:spcPts val="0"/>
              </a:spcAft>
              <a:buNone/>
            </a:pPr>
            <a:endParaRPr sz="1400"/>
          </a:p>
        </p:txBody>
      </p:sp>
      <p:sp>
        <p:nvSpPr>
          <p:cNvPr id="1056" name="Google Shape;1056;p87"/>
          <p:cNvSpPr txBox="1">
            <a:spLocks noGrp="1"/>
          </p:cNvSpPr>
          <p:nvPr>
            <p:ph type="title"/>
          </p:nvPr>
        </p:nvSpPr>
        <p:spPr>
          <a:xfrm>
            <a:off x="0" y="1"/>
            <a:ext cx="8001000" cy="5331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Model Monitoring - Crop Yield Model</a:t>
            </a:r>
            <a:endParaRPr sz="2400"/>
          </a:p>
        </p:txBody>
      </p:sp>
      <p:graphicFrame>
        <p:nvGraphicFramePr>
          <p:cNvPr id="1057" name="Google Shape;1057;p87"/>
          <p:cNvGraphicFramePr/>
          <p:nvPr/>
        </p:nvGraphicFramePr>
        <p:xfrm>
          <a:off x="1685250" y="2325700"/>
          <a:ext cx="5756775" cy="1401990"/>
        </p:xfrm>
        <a:graphic>
          <a:graphicData uri="http://schemas.openxmlformats.org/drawingml/2006/table">
            <a:tbl>
              <a:tblPr>
                <a:noFill/>
                <a:tableStyleId>{659B928B-5483-41CD-8F53-CF3BD4272592}</a:tableStyleId>
              </a:tblPr>
              <a:tblGrid>
                <a:gridCol w="1807675">
                  <a:extLst>
                    <a:ext uri="{9D8B030D-6E8A-4147-A177-3AD203B41FA5}">
                      <a16:colId xmlns:a16="http://schemas.microsoft.com/office/drawing/2014/main" val="20000"/>
                    </a:ext>
                  </a:extLst>
                </a:gridCol>
                <a:gridCol w="1974550">
                  <a:extLst>
                    <a:ext uri="{9D8B030D-6E8A-4147-A177-3AD203B41FA5}">
                      <a16:colId xmlns:a16="http://schemas.microsoft.com/office/drawing/2014/main" val="20001"/>
                    </a:ext>
                  </a:extLst>
                </a:gridCol>
                <a:gridCol w="19745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b="1"/>
                        <a:t>Historical Data for Monitoring sMAPE</a:t>
                      </a:r>
                      <a:endParaRPr b="1"/>
                    </a:p>
                  </a:txBody>
                  <a:tcPr marL="91425" marR="91425" marT="91425" marB="91425">
                    <a:lnB w="9525" cap="flat" cmpd="sng">
                      <a:solidFill>
                        <a:srgbClr val="FFFFFF">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b="1"/>
                        <a:t>Annual Launch Point</a:t>
                      </a:r>
                      <a:endParaRPr b="1"/>
                    </a:p>
                  </a:txBody>
                  <a:tcPr marL="91425" marR="91425" marT="91425" marB="91425"/>
                </a:tc>
                <a:tc>
                  <a:txBody>
                    <a:bodyPr/>
                    <a:lstStyle/>
                    <a:p>
                      <a:pPr marL="0" lvl="0" indent="0" algn="ctr" rtl="0">
                        <a:spcBef>
                          <a:spcPts val="0"/>
                        </a:spcBef>
                        <a:spcAft>
                          <a:spcPts val="0"/>
                        </a:spcAft>
                        <a:buNone/>
                      </a:pPr>
                      <a:r>
                        <a:rPr lang="en" b="1"/>
                        <a:t>Annual Prediction</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rgbClr val="FFFFFF"/>
                          </a:solidFill>
                        </a:rPr>
                        <a:t>2018 Prediction</a:t>
                      </a:r>
                      <a:endParaRPr>
                        <a:solidFill>
                          <a:srgbClr val="FFFFFF"/>
                        </a:solidFill>
                      </a:endParaRPr>
                    </a:p>
                  </a:txBody>
                  <a:tcPr marL="91425" marR="91425" marT="91425" marB="91425">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a:t>June 2019</a:t>
                      </a:r>
                      <a:endParaRPr/>
                    </a:p>
                  </a:txBody>
                  <a:tcPr marL="91425" marR="91425" marT="91425" marB="91425">
                    <a:lnL w="9525" cap="flat" cmpd="sng">
                      <a:solidFill>
                        <a:srgbClr val="FFFFFF">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a:t>2019 Prediction</a:t>
                      </a:r>
                      <a:endParaRPr/>
                    </a:p>
                  </a:txBody>
                  <a:tcPr marL="91425" marR="91425" marT="91425" marB="91425">
                    <a:solidFill>
                      <a:srgbClr val="EA9999"/>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rgbClr val="FFFFFF"/>
                          </a:solidFill>
                        </a:rPr>
                        <a:t>2019 Prediction</a:t>
                      </a:r>
                      <a:endParaRPr>
                        <a:solidFill>
                          <a:srgbClr val="FFFFFF"/>
                        </a:solidFill>
                      </a:endParaRPr>
                    </a:p>
                  </a:txBody>
                  <a:tcPr marL="91425" marR="91425" marT="91425" marB="91425">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solidFill>
                      <a:srgbClr val="990000"/>
                    </a:solidFill>
                  </a:tcPr>
                </a:tc>
                <a:tc>
                  <a:txBody>
                    <a:bodyPr/>
                    <a:lstStyle/>
                    <a:p>
                      <a:pPr marL="0" lvl="0" indent="0" algn="ctr" rtl="0">
                        <a:spcBef>
                          <a:spcPts val="0"/>
                        </a:spcBef>
                        <a:spcAft>
                          <a:spcPts val="0"/>
                        </a:spcAft>
                        <a:buNone/>
                      </a:pPr>
                      <a:r>
                        <a:rPr lang="en"/>
                        <a:t>June 2020</a:t>
                      </a:r>
                      <a:endParaRPr/>
                    </a:p>
                  </a:txBody>
                  <a:tcPr marL="91425" marR="91425" marT="91425" marB="91425">
                    <a:lnL w="9525" cap="flat" cmpd="sng">
                      <a:solidFill>
                        <a:srgbClr val="FFFFFF">
                          <a:alpha val="0"/>
                        </a:srgbClr>
                      </a:solidFill>
                      <a:prstDash val="solid"/>
                      <a:round/>
                      <a:headEnd type="none" w="sm" len="sm"/>
                      <a:tailEnd type="none" w="sm" len="sm"/>
                    </a:lnL>
                  </a:tcPr>
                </a:tc>
                <a:tc>
                  <a:txBody>
                    <a:bodyPr/>
                    <a:lstStyle/>
                    <a:p>
                      <a:pPr marL="0" lvl="0" indent="0" algn="ctr" rtl="0">
                        <a:spcBef>
                          <a:spcPts val="0"/>
                        </a:spcBef>
                        <a:spcAft>
                          <a:spcPts val="0"/>
                        </a:spcAft>
                        <a:buNone/>
                      </a:pPr>
                      <a:r>
                        <a:rPr lang="en"/>
                        <a:t>2020 Prediction</a:t>
                      </a:r>
                      <a:endParaRPr/>
                    </a:p>
                  </a:txBody>
                  <a:tcPr marL="91425" marR="91425" marT="91425" marB="91425">
                    <a:solidFill>
                      <a:srgbClr val="EA9999"/>
                    </a:solidFill>
                  </a:tcPr>
                </a:tc>
                <a:extLst>
                  <a:ext uri="{0D108BD9-81ED-4DB2-BD59-A6C34878D82A}">
                    <a16:rowId xmlns:a16="http://schemas.microsoft.com/office/drawing/2014/main" val="10002"/>
                  </a:ext>
                </a:extLst>
              </a:tr>
            </a:tbl>
          </a:graphicData>
        </a:graphic>
      </p:graphicFrame>
      <p:sp>
        <p:nvSpPr>
          <p:cNvPr id="1058" name="Google Shape;1058;p87"/>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059" name="Google Shape;1059;p87"/>
          <p:cNvSpPr/>
          <p:nvPr/>
        </p:nvSpPr>
        <p:spPr>
          <a:xfrm>
            <a:off x="6976504" y="4711525"/>
            <a:ext cx="11280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060" name="Google Shape;1060;p87"/>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061" name="Google Shape;1061;p87"/>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062" name="Google Shape;1062;p87"/>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063" name="Google Shape;1063;p87"/>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88"/>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Insights and Takeaways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89"/>
          <p:cNvSpPr txBox="1">
            <a:spLocks noGrp="1"/>
          </p:cNvSpPr>
          <p:nvPr>
            <p:ph type="title"/>
          </p:nvPr>
        </p:nvSpPr>
        <p:spPr>
          <a:xfrm>
            <a:off x="0" y="1"/>
            <a:ext cx="8001000" cy="538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Data Insights</a:t>
            </a:r>
            <a:endParaRPr sz="2400"/>
          </a:p>
        </p:txBody>
      </p:sp>
      <p:sp>
        <p:nvSpPr>
          <p:cNvPr id="1077" name="Google Shape;1077;p89"/>
          <p:cNvSpPr txBox="1"/>
          <p:nvPr/>
        </p:nvSpPr>
        <p:spPr>
          <a:xfrm>
            <a:off x="85650" y="538501"/>
            <a:ext cx="2114700" cy="38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t>Crop &amp; Weather</a:t>
            </a:r>
            <a:endParaRPr b="1" dirty="0"/>
          </a:p>
        </p:txBody>
      </p:sp>
      <p:sp>
        <p:nvSpPr>
          <p:cNvPr id="1080" name="Google Shape;1080;p89"/>
          <p:cNvSpPr/>
          <p:nvPr/>
        </p:nvSpPr>
        <p:spPr>
          <a:xfrm>
            <a:off x="200400" y="923401"/>
            <a:ext cx="2085600" cy="300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37160" lvl="0" indent="-88900" algn="l" rtl="0">
              <a:spcBef>
                <a:spcPts val="0"/>
              </a:spcBef>
              <a:spcAft>
                <a:spcPts val="0"/>
              </a:spcAft>
              <a:buClr>
                <a:schemeClr val="dk1"/>
              </a:buClr>
              <a:buSzPts val="1400"/>
              <a:buChar char="●"/>
            </a:pPr>
            <a:r>
              <a:rPr lang="en" dirty="0">
                <a:solidFill>
                  <a:schemeClr val="dk1"/>
                </a:solidFill>
              </a:rPr>
              <a:t>NDVI for </a:t>
            </a:r>
            <a:r>
              <a:rPr lang="en" b="1" dirty="0">
                <a:solidFill>
                  <a:schemeClr val="dk1"/>
                </a:solidFill>
              </a:rPr>
              <a:t>May </a:t>
            </a:r>
            <a:r>
              <a:rPr lang="en" dirty="0">
                <a:solidFill>
                  <a:schemeClr val="dk1"/>
                </a:solidFill>
              </a:rPr>
              <a:t>- </a:t>
            </a:r>
            <a:r>
              <a:rPr lang="en" b="1" dirty="0">
                <a:solidFill>
                  <a:schemeClr val="dk1"/>
                </a:solidFill>
              </a:rPr>
              <a:t>most representative</a:t>
            </a:r>
            <a:r>
              <a:rPr lang="en" dirty="0">
                <a:solidFill>
                  <a:schemeClr val="dk1"/>
                </a:solidFill>
              </a:rPr>
              <a:t> of an annual yield</a:t>
            </a:r>
            <a:endParaRPr dirty="0">
              <a:solidFill>
                <a:schemeClr val="dk1"/>
              </a:solidFill>
            </a:endParaRPr>
          </a:p>
          <a:p>
            <a:pPr marL="137160" lvl="0" indent="-88900" algn="l" rtl="0">
              <a:spcBef>
                <a:spcPts val="1000"/>
              </a:spcBef>
              <a:spcAft>
                <a:spcPts val="1000"/>
              </a:spcAft>
              <a:buClr>
                <a:schemeClr val="dk1"/>
              </a:buClr>
              <a:buSzPts val="1400"/>
              <a:buChar char="●"/>
            </a:pPr>
            <a:r>
              <a:rPr lang="en" dirty="0">
                <a:solidFill>
                  <a:schemeClr val="dk1"/>
                </a:solidFill>
              </a:rPr>
              <a:t>Maximum temperature and previous year’s yield have the </a:t>
            </a:r>
            <a:r>
              <a:rPr lang="en" b="1" dirty="0">
                <a:solidFill>
                  <a:schemeClr val="dk1"/>
                </a:solidFill>
              </a:rPr>
              <a:t>positive impact</a:t>
            </a:r>
            <a:r>
              <a:rPr lang="en" dirty="0">
                <a:solidFill>
                  <a:schemeClr val="dk1"/>
                </a:solidFill>
              </a:rPr>
              <a:t> on this year’s yield</a:t>
            </a:r>
            <a:endParaRPr dirty="0"/>
          </a:p>
        </p:txBody>
      </p:sp>
      <p:sp>
        <p:nvSpPr>
          <p:cNvPr id="1082" name="Google Shape;1082;p89"/>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083" name="Google Shape;1083;p89"/>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084" name="Google Shape;1084;p89"/>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085" name="Google Shape;1085;p89"/>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086" name="Google Shape;1086;p89"/>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087" name="Google Shape;1087;p89"/>
          <p:cNvSpPr/>
          <p:nvPr/>
        </p:nvSpPr>
        <p:spPr>
          <a:xfrm>
            <a:off x="8017587" y="4711525"/>
            <a:ext cx="11280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90"/>
          <p:cNvSpPr txBox="1">
            <a:spLocks noGrp="1"/>
          </p:cNvSpPr>
          <p:nvPr>
            <p:ph type="title"/>
          </p:nvPr>
        </p:nvSpPr>
        <p:spPr>
          <a:xfrm>
            <a:off x="0" y="1"/>
            <a:ext cx="8001000" cy="613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Recommendations</a:t>
            </a:r>
            <a:endParaRPr sz="2400"/>
          </a:p>
        </p:txBody>
      </p:sp>
      <p:sp>
        <p:nvSpPr>
          <p:cNvPr id="1093" name="Google Shape;1093;p90"/>
          <p:cNvSpPr txBox="1">
            <a:spLocks noGrp="1"/>
          </p:cNvSpPr>
          <p:nvPr>
            <p:ph type="body" idx="1"/>
          </p:nvPr>
        </p:nvSpPr>
        <p:spPr>
          <a:xfrm>
            <a:off x="199875" y="613150"/>
            <a:ext cx="8821200" cy="891900"/>
          </a:xfrm>
          <a:prstGeom prst="rect">
            <a:avLst/>
          </a:prstGeom>
        </p:spPr>
        <p:txBody>
          <a:bodyPr spcFirstLastPara="1" wrap="square" lIns="68575" tIns="34275" rIns="68575" bIns="34275" anchor="t" anchorCtr="0">
            <a:noAutofit/>
          </a:bodyPr>
          <a:lstStyle/>
          <a:p>
            <a:pPr marL="457200" marR="0" lvl="0" indent="-317500" algn="l" rtl="0">
              <a:lnSpc>
                <a:spcPct val="100000"/>
              </a:lnSpc>
              <a:spcBef>
                <a:spcPts val="0"/>
              </a:spcBef>
              <a:spcAft>
                <a:spcPts val="0"/>
              </a:spcAft>
              <a:buSzPts val="1400"/>
              <a:buAutoNum type="arabicPeriod"/>
            </a:pPr>
            <a:r>
              <a:rPr lang="en" sz="1400" dirty="0"/>
              <a:t>Use forecasts from most recent model run each month</a:t>
            </a:r>
            <a:endParaRPr sz="1400" dirty="0"/>
          </a:p>
          <a:p>
            <a:pPr marL="457200" lvl="0" indent="-317500" algn="l" rtl="0">
              <a:lnSpc>
                <a:spcPct val="100000"/>
              </a:lnSpc>
              <a:spcBef>
                <a:spcPts val="0"/>
              </a:spcBef>
              <a:spcAft>
                <a:spcPts val="0"/>
              </a:spcAft>
              <a:buSzPts val="1400"/>
              <a:buAutoNum type="arabicPeriod"/>
            </a:pPr>
            <a:r>
              <a:rPr lang="en" sz="1400" dirty="0"/>
              <a:t>Limit production planning to 1 harvest season in advance</a:t>
            </a:r>
            <a:endParaRPr sz="1400" dirty="0"/>
          </a:p>
          <a:p>
            <a:pPr marL="457200" lvl="0" indent="-317500" algn="l" rtl="0">
              <a:lnSpc>
                <a:spcPct val="100000"/>
              </a:lnSpc>
              <a:spcBef>
                <a:spcPts val="0"/>
              </a:spcBef>
              <a:spcAft>
                <a:spcPts val="0"/>
              </a:spcAft>
              <a:buSzPts val="1400"/>
              <a:buAutoNum type="arabicPeriod"/>
            </a:pPr>
            <a:r>
              <a:rPr lang="en" sz="1400" dirty="0"/>
              <a:t>Check with crop yield-weather model for changes in yield and bag quantity</a:t>
            </a:r>
            <a:endParaRPr sz="1400" dirty="0"/>
          </a:p>
        </p:txBody>
      </p:sp>
      <p:sp>
        <p:nvSpPr>
          <p:cNvPr id="1094" name="Google Shape;1094;p90"/>
          <p:cNvSpPr txBox="1">
            <a:spLocks noGrp="1"/>
          </p:cNvSpPr>
          <p:nvPr>
            <p:ph type="title"/>
          </p:nvPr>
        </p:nvSpPr>
        <p:spPr>
          <a:xfrm>
            <a:off x="20625" y="1504951"/>
            <a:ext cx="8001000" cy="613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Future Work</a:t>
            </a:r>
            <a:endParaRPr sz="2400"/>
          </a:p>
        </p:txBody>
      </p:sp>
      <p:sp>
        <p:nvSpPr>
          <p:cNvPr id="1095" name="Google Shape;1095;p90"/>
          <p:cNvSpPr txBox="1">
            <a:spLocks noGrp="1"/>
          </p:cNvSpPr>
          <p:nvPr>
            <p:ph type="body" idx="1"/>
          </p:nvPr>
        </p:nvSpPr>
        <p:spPr>
          <a:xfrm>
            <a:off x="199875" y="2034875"/>
            <a:ext cx="8821200" cy="1878900"/>
          </a:xfrm>
          <a:prstGeom prst="rect">
            <a:avLst/>
          </a:prstGeom>
        </p:spPr>
        <p:txBody>
          <a:bodyPr spcFirstLastPara="1" wrap="square" lIns="68575" tIns="34275" rIns="68575" bIns="34275" anchor="t" anchorCtr="0">
            <a:noAutofit/>
          </a:bodyPr>
          <a:lstStyle/>
          <a:p>
            <a:pPr marL="457200" lvl="0" indent="-317500" algn="l" rtl="0">
              <a:lnSpc>
                <a:spcPct val="100000"/>
              </a:lnSpc>
              <a:spcBef>
                <a:spcPts val="0"/>
              </a:spcBef>
              <a:spcAft>
                <a:spcPts val="0"/>
              </a:spcAft>
              <a:buSzPts val="1400"/>
              <a:buAutoNum type="arabicPeriod"/>
            </a:pPr>
            <a:r>
              <a:rPr lang="en" sz="1400" dirty="0"/>
              <a:t>Crop yield-weather model as a correction model for the forecast generated by the ensemble model</a:t>
            </a:r>
            <a:endParaRPr sz="1400" dirty="0"/>
          </a:p>
        </p:txBody>
      </p:sp>
      <p:sp>
        <p:nvSpPr>
          <p:cNvPr id="1096" name="Google Shape;1096;p90"/>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097" name="Google Shape;1097;p90"/>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098" name="Google Shape;1098;p90"/>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099" name="Google Shape;1099;p90"/>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100" name="Google Shape;1100;p90"/>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101" name="Google Shape;1101;p90"/>
          <p:cNvSpPr/>
          <p:nvPr/>
        </p:nvSpPr>
        <p:spPr>
          <a:xfrm>
            <a:off x="8017587" y="4711525"/>
            <a:ext cx="11280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91"/>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Thank You!</a:t>
            </a:r>
            <a:endParaRPr/>
          </a:p>
        </p:txBody>
      </p:sp>
      <p:sp>
        <p:nvSpPr>
          <p:cNvPr id="1107" name="Google Shape;1107;p91"/>
          <p:cNvSpPr txBox="1">
            <a:spLocks noGrp="1"/>
          </p:cNvSpPr>
          <p:nvPr>
            <p:ph type="body" idx="1"/>
          </p:nvPr>
        </p:nvSpPr>
        <p:spPr>
          <a:xfrm>
            <a:off x="571500" y="2536723"/>
            <a:ext cx="8001000" cy="1416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92"/>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Appendix</a:t>
            </a:r>
            <a:endParaRPr/>
          </a:p>
        </p:txBody>
      </p:sp>
      <p:sp>
        <p:nvSpPr>
          <p:cNvPr id="1113" name="Google Shape;1113;p92"/>
          <p:cNvSpPr txBox="1">
            <a:spLocks noGrp="1"/>
          </p:cNvSpPr>
          <p:nvPr>
            <p:ph type="body" idx="1"/>
          </p:nvPr>
        </p:nvSpPr>
        <p:spPr>
          <a:xfrm>
            <a:off x="571500" y="2536723"/>
            <a:ext cx="8001000" cy="1416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93"/>
          <p:cNvSpPr txBox="1">
            <a:spLocks noGrp="1"/>
          </p:cNvSpPr>
          <p:nvPr>
            <p:ph type="title"/>
          </p:nvPr>
        </p:nvSpPr>
        <p:spPr>
          <a:xfrm>
            <a:off x="0" y="1"/>
            <a:ext cx="8001000" cy="5760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rgbClr val="000000"/>
              </a:buClr>
              <a:buSzPts val="1100"/>
              <a:buFont typeface="Arial"/>
              <a:buNone/>
            </a:pPr>
            <a:r>
              <a:rPr lang="en" sz="2400">
                <a:solidFill>
                  <a:srgbClr val="000000"/>
                </a:solidFill>
              </a:rPr>
              <a:t>Background</a:t>
            </a:r>
            <a:endParaRPr sz="2400"/>
          </a:p>
        </p:txBody>
      </p:sp>
      <p:sp>
        <p:nvSpPr>
          <p:cNvPr id="1119" name="Google Shape;1119;p93"/>
          <p:cNvSpPr txBox="1">
            <a:spLocks noGrp="1"/>
          </p:cNvSpPr>
          <p:nvPr>
            <p:ph type="body" idx="1"/>
          </p:nvPr>
        </p:nvSpPr>
        <p:spPr>
          <a:xfrm>
            <a:off x="142100" y="543850"/>
            <a:ext cx="8857500" cy="3023400"/>
          </a:xfrm>
          <a:prstGeom prst="rect">
            <a:avLst/>
          </a:prstGeom>
          <a:noFill/>
          <a:ln>
            <a:noFill/>
          </a:ln>
        </p:spPr>
        <p:txBody>
          <a:bodyPr spcFirstLastPara="1" wrap="square" lIns="68575" tIns="34275" rIns="68575" bIns="34275" anchor="t" anchorCtr="0">
            <a:noAutofit/>
          </a:bodyPr>
          <a:lstStyle/>
          <a:p>
            <a:pPr marL="457200" lvl="0" indent="-317500" algn="l" rtl="0">
              <a:spcBef>
                <a:spcPts val="1000"/>
              </a:spcBef>
              <a:spcAft>
                <a:spcPts val="0"/>
              </a:spcAft>
              <a:buSzPts val="1400"/>
              <a:buAutoNum type="arabicPeriod"/>
            </a:pPr>
            <a:r>
              <a:rPr lang="en" sz="1400"/>
              <a:t>Scholle IPN is a manufacturing company that has pioneered the production of Bag-in-Box packaging solutions</a:t>
            </a:r>
            <a:endParaRPr sz="1400"/>
          </a:p>
          <a:p>
            <a:pPr marL="457200" lvl="0" indent="-317500" algn="l" rtl="0">
              <a:spcBef>
                <a:spcPts val="0"/>
              </a:spcBef>
              <a:spcAft>
                <a:spcPts val="0"/>
              </a:spcAft>
              <a:buSzPts val="1400"/>
              <a:buAutoNum type="arabicPeriod"/>
            </a:pPr>
            <a:r>
              <a:rPr lang="en" sz="1400"/>
              <a:t>Tomato bags represent one of the company’s top manufactured items, with the company maintaining ~90% market share</a:t>
            </a:r>
            <a:endParaRPr sz="1400"/>
          </a:p>
          <a:p>
            <a:pPr marL="914400" lvl="1" indent="-317500" algn="l" rtl="0">
              <a:spcBef>
                <a:spcPts val="0"/>
              </a:spcBef>
              <a:spcAft>
                <a:spcPts val="0"/>
              </a:spcAft>
              <a:buSzPts val="1400"/>
              <a:buAutoNum type="alphaLcPeriod"/>
            </a:pPr>
            <a:r>
              <a:rPr lang="en" sz="1400"/>
              <a:t>Top 10 customers comprise majority of tomato bag sales</a:t>
            </a:r>
            <a:endParaRPr sz="1400"/>
          </a:p>
          <a:p>
            <a:pPr marL="914400" lvl="1" indent="-317500" algn="l" rtl="0">
              <a:spcBef>
                <a:spcPts val="0"/>
              </a:spcBef>
              <a:spcAft>
                <a:spcPts val="0"/>
              </a:spcAft>
              <a:buSzPts val="1400"/>
              <a:buAutoNum type="alphaLcPeriod"/>
            </a:pPr>
            <a:r>
              <a:rPr lang="en" sz="1400"/>
              <a:t>Wide range of products, customized film</a:t>
            </a:r>
            <a:endParaRPr sz="1400"/>
          </a:p>
          <a:p>
            <a:pPr marL="457200" lvl="0" indent="-317500" algn="l" rtl="0">
              <a:spcBef>
                <a:spcPts val="0"/>
              </a:spcBef>
              <a:spcAft>
                <a:spcPts val="0"/>
              </a:spcAft>
              <a:buSzPts val="1400"/>
              <a:buAutoNum type="arabicPeriod"/>
            </a:pPr>
            <a:r>
              <a:rPr lang="en" sz="1400"/>
              <a:t>The company has observed not only seasonality within tomato bag sales, but also variability across years and products</a:t>
            </a:r>
            <a:endParaRPr sz="1400"/>
          </a:p>
          <a:p>
            <a:pPr marL="914400" lvl="1" indent="-317500" algn="l" rtl="0">
              <a:spcBef>
                <a:spcPts val="0"/>
              </a:spcBef>
              <a:spcAft>
                <a:spcPts val="0"/>
              </a:spcAft>
              <a:buSzPts val="1400"/>
              <a:buAutoNum type="alphaLcPeriod"/>
            </a:pPr>
            <a:r>
              <a:rPr lang="en" sz="1400"/>
              <a:t>Each harvest season, Scholle sells between 1.7-2.1MM total tomato bags</a:t>
            </a:r>
            <a:endParaRPr sz="1400"/>
          </a:p>
          <a:p>
            <a:pPr marL="457200" lvl="0" indent="-317500" algn="l" rtl="0">
              <a:spcBef>
                <a:spcPts val="0"/>
              </a:spcBef>
              <a:spcAft>
                <a:spcPts val="0"/>
              </a:spcAft>
              <a:buSzPts val="1400"/>
              <a:buAutoNum type="arabicPeriod"/>
            </a:pPr>
            <a:r>
              <a:rPr lang="en" sz="1400"/>
              <a:t>Volatility in bag sales makes planning difficult, resulting in:</a:t>
            </a:r>
            <a:endParaRPr sz="1400"/>
          </a:p>
          <a:p>
            <a:pPr marL="914400" lvl="1" indent="-317500" algn="l" rtl="0">
              <a:spcBef>
                <a:spcPts val="0"/>
              </a:spcBef>
              <a:spcAft>
                <a:spcPts val="0"/>
              </a:spcAft>
              <a:buSzPts val="1400"/>
              <a:buAutoNum type="alphaLcPeriod"/>
            </a:pPr>
            <a:r>
              <a:rPr lang="en" sz="1400"/>
              <a:t>Lost revenue from product shortages</a:t>
            </a:r>
            <a:endParaRPr sz="1400"/>
          </a:p>
          <a:p>
            <a:pPr marL="914400" lvl="1" indent="-317500" algn="l" rtl="0">
              <a:spcBef>
                <a:spcPts val="0"/>
              </a:spcBef>
              <a:spcAft>
                <a:spcPts val="0"/>
              </a:spcAft>
              <a:buSzPts val="1400"/>
              <a:buAutoNum type="alphaLcPeriod"/>
            </a:pPr>
            <a:r>
              <a:rPr lang="en" sz="1400"/>
              <a:t>Excess inventory costs from an oversupply of product and materials</a:t>
            </a:r>
            <a:endParaRPr sz="1400"/>
          </a:p>
          <a:p>
            <a:pPr marL="457200" lvl="0" indent="-317500" algn="l" rtl="0">
              <a:spcBef>
                <a:spcPts val="0"/>
              </a:spcBef>
              <a:spcAft>
                <a:spcPts val="0"/>
              </a:spcAft>
              <a:buSzPts val="1400"/>
              <a:buAutoNum type="arabicPeriod"/>
            </a:pPr>
            <a:r>
              <a:rPr lang="en" sz="1400"/>
              <a:t>The company’s current forecasting methodology combines historical sales (naive sARIMA model) with adjustments made based on sales team input</a:t>
            </a:r>
            <a:endParaRPr sz="1400"/>
          </a:p>
          <a:p>
            <a:pPr marL="914400" lvl="1" indent="-317500" algn="l" rtl="0">
              <a:spcBef>
                <a:spcPts val="0"/>
              </a:spcBef>
              <a:spcAft>
                <a:spcPts val="0"/>
              </a:spcAft>
              <a:buSzPts val="1400"/>
              <a:buAutoNum type="alphaLcPeriod"/>
            </a:pPr>
            <a:r>
              <a:rPr lang="en" sz="1400"/>
              <a:t>Scholle forecasts up to 18 months ahead in order to plan for production</a:t>
            </a:r>
            <a:endParaRPr sz="1400"/>
          </a:p>
        </p:txBody>
      </p:sp>
      <p:sp>
        <p:nvSpPr>
          <p:cNvPr id="1120" name="Google Shape;1120;p93"/>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121" name="Google Shape;1121;p93"/>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122" name="Google Shape;1122;p93"/>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123" name="Google Shape;1123;p93"/>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124" name="Google Shape;1124;p93"/>
          <p:cNvSpPr/>
          <p:nvPr/>
        </p:nvSpPr>
        <p:spPr>
          <a:xfrm>
            <a:off x="1618375" y="4711525"/>
            <a:ext cx="1013100" cy="336900"/>
          </a:xfrm>
          <a:prstGeom prst="homePlate">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125" name="Google Shape;1125;p93"/>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94"/>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Research Purpose</a:t>
            </a:r>
            <a:endParaRPr sz="2400"/>
          </a:p>
        </p:txBody>
      </p:sp>
      <p:sp>
        <p:nvSpPr>
          <p:cNvPr id="1131" name="Google Shape;1131;p94"/>
          <p:cNvSpPr txBox="1">
            <a:spLocks noGrp="1"/>
          </p:cNvSpPr>
          <p:nvPr>
            <p:ph type="body" idx="1"/>
          </p:nvPr>
        </p:nvSpPr>
        <p:spPr>
          <a:xfrm>
            <a:off x="571500" y="1089726"/>
            <a:ext cx="8001000" cy="2863800"/>
          </a:xfrm>
          <a:prstGeom prst="rect">
            <a:avLst/>
          </a:prstGeom>
        </p:spPr>
        <p:txBody>
          <a:bodyPr spcFirstLastPara="1" wrap="square" lIns="68575" tIns="34275" rIns="68575" bIns="34275" anchor="t" anchorCtr="0">
            <a:noAutofit/>
          </a:bodyPr>
          <a:lstStyle/>
          <a:p>
            <a:pPr marL="457200" lvl="0" indent="-317500" algn="l" rtl="0">
              <a:spcBef>
                <a:spcPts val="800"/>
              </a:spcBef>
              <a:spcAft>
                <a:spcPts val="0"/>
              </a:spcAft>
              <a:buSzPts val="1400"/>
              <a:buAutoNum type="arabicPeriod"/>
            </a:pPr>
            <a:r>
              <a:rPr lang="en" sz="1400" dirty="0"/>
              <a:t>Create an ensemble model to forecast tomato bag demand using crop yield &amp; weather patterns to predict sales</a:t>
            </a:r>
            <a:endParaRPr sz="1400" dirty="0"/>
          </a:p>
          <a:p>
            <a:pPr marL="457200" lvl="0" indent="-317500" algn="l" rtl="0">
              <a:spcBef>
                <a:spcPts val="0"/>
              </a:spcBef>
              <a:spcAft>
                <a:spcPts val="0"/>
              </a:spcAft>
              <a:buSzPts val="1400"/>
              <a:buAutoNum type="arabicPeriod"/>
            </a:pPr>
            <a:r>
              <a:rPr lang="en" sz="1400" dirty="0"/>
              <a:t>Identify factors that most significantly predict demand</a:t>
            </a:r>
            <a:endParaRPr sz="1400" dirty="0"/>
          </a:p>
          <a:p>
            <a:pPr marL="457200" lvl="0" indent="-317500" algn="l" rtl="0">
              <a:spcBef>
                <a:spcPts val="0"/>
              </a:spcBef>
              <a:spcAft>
                <a:spcPts val="0"/>
              </a:spcAft>
              <a:buSzPts val="1400"/>
              <a:buAutoNum type="arabicPeriod"/>
            </a:pPr>
            <a:r>
              <a:rPr lang="en" sz="1400" dirty="0"/>
              <a:t>Implement the model and integrate it into Scholle’s system</a:t>
            </a:r>
            <a:endParaRPr sz="1400" dirty="0"/>
          </a:p>
          <a:p>
            <a:pPr marL="457200" lvl="0" indent="-317500" algn="l" rtl="0">
              <a:spcBef>
                <a:spcPts val="0"/>
              </a:spcBef>
              <a:spcAft>
                <a:spcPts val="0"/>
              </a:spcAft>
              <a:buSzPts val="1400"/>
              <a:buAutoNum type="arabicPeriod"/>
            </a:pPr>
            <a:r>
              <a:rPr lang="en" sz="1400" dirty="0"/>
              <a:t>Provide the company with the framework behind the model</a:t>
            </a:r>
            <a:endParaRPr sz="1400" dirty="0"/>
          </a:p>
          <a:p>
            <a:pPr marL="0" lvl="0" indent="0" algn="l" rtl="0">
              <a:spcBef>
                <a:spcPts val="800"/>
              </a:spcBef>
              <a:spcAft>
                <a:spcPts val="0"/>
              </a:spcAft>
              <a:buNone/>
            </a:pPr>
            <a:endParaRPr sz="1400" dirty="0"/>
          </a:p>
        </p:txBody>
      </p:sp>
      <p:sp>
        <p:nvSpPr>
          <p:cNvPr id="1132" name="Google Shape;1132;p94"/>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133" name="Google Shape;1133;p94"/>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134" name="Google Shape;1134;p94"/>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135" name="Google Shape;1135;p94"/>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136" name="Google Shape;1136;p94"/>
          <p:cNvSpPr/>
          <p:nvPr/>
        </p:nvSpPr>
        <p:spPr>
          <a:xfrm>
            <a:off x="1618375" y="4711525"/>
            <a:ext cx="1013100" cy="336900"/>
          </a:xfrm>
          <a:prstGeom prst="homePlate">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137" name="Google Shape;1137;p94"/>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5"/>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Research Purpose</a:t>
            </a:r>
            <a:endParaRPr sz="2400"/>
          </a:p>
        </p:txBody>
      </p:sp>
      <p:sp>
        <p:nvSpPr>
          <p:cNvPr id="129" name="Google Shape;129;p15"/>
          <p:cNvSpPr/>
          <p:nvPr/>
        </p:nvSpPr>
        <p:spPr>
          <a:xfrm>
            <a:off x="3095469" y="1029938"/>
            <a:ext cx="1411500" cy="67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dk1"/>
                </a:solidFill>
              </a:rPr>
              <a:t>Economics and Demographics</a:t>
            </a:r>
            <a:endParaRPr sz="1300">
              <a:solidFill>
                <a:schemeClr val="dk1"/>
              </a:solidFill>
            </a:endParaRPr>
          </a:p>
        </p:txBody>
      </p:sp>
      <p:sp>
        <p:nvSpPr>
          <p:cNvPr id="130" name="Google Shape;130;p15"/>
          <p:cNvSpPr/>
          <p:nvPr/>
        </p:nvSpPr>
        <p:spPr>
          <a:xfrm>
            <a:off x="4695618" y="1029938"/>
            <a:ext cx="1437300" cy="67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Related Products</a:t>
            </a:r>
            <a:endParaRPr/>
          </a:p>
        </p:txBody>
      </p:sp>
      <p:sp>
        <p:nvSpPr>
          <p:cNvPr id="131" name="Google Shape;131;p15"/>
          <p:cNvSpPr/>
          <p:nvPr/>
        </p:nvSpPr>
        <p:spPr>
          <a:xfrm>
            <a:off x="6321799" y="1029938"/>
            <a:ext cx="1326900" cy="67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Crop Yield</a:t>
            </a:r>
            <a:endParaRPr/>
          </a:p>
        </p:txBody>
      </p:sp>
      <p:sp>
        <p:nvSpPr>
          <p:cNvPr id="132" name="Google Shape;132;p15"/>
          <p:cNvSpPr/>
          <p:nvPr/>
        </p:nvSpPr>
        <p:spPr>
          <a:xfrm>
            <a:off x="1495308" y="1029938"/>
            <a:ext cx="1411500" cy="67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Social Media</a:t>
            </a:r>
            <a:endParaRPr/>
          </a:p>
        </p:txBody>
      </p:sp>
      <p:sp>
        <p:nvSpPr>
          <p:cNvPr id="133" name="Google Shape;133;p15"/>
          <p:cNvSpPr/>
          <p:nvPr/>
        </p:nvSpPr>
        <p:spPr>
          <a:xfrm>
            <a:off x="3925300" y="2644727"/>
            <a:ext cx="1411500" cy="67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Ensemble Model</a:t>
            </a:r>
            <a:endParaRPr/>
          </a:p>
        </p:txBody>
      </p:sp>
      <p:cxnSp>
        <p:nvCxnSpPr>
          <p:cNvPr id="134" name="Google Shape;134;p15"/>
          <p:cNvCxnSpPr>
            <a:endCxn id="133" idx="0"/>
          </p:cNvCxnSpPr>
          <p:nvPr/>
        </p:nvCxnSpPr>
        <p:spPr>
          <a:xfrm>
            <a:off x="2206450" y="1702727"/>
            <a:ext cx="2424600" cy="942000"/>
          </a:xfrm>
          <a:prstGeom prst="straightConnector1">
            <a:avLst/>
          </a:prstGeom>
          <a:noFill/>
          <a:ln w="9525" cap="flat" cmpd="sng">
            <a:solidFill>
              <a:schemeClr val="dk2"/>
            </a:solidFill>
            <a:prstDash val="solid"/>
            <a:round/>
            <a:headEnd type="none" w="med" len="med"/>
            <a:tailEnd type="triangle" w="med" len="med"/>
          </a:ln>
        </p:spPr>
      </p:cxnSp>
      <p:cxnSp>
        <p:nvCxnSpPr>
          <p:cNvPr id="135" name="Google Shape;135;p15"/>
          <p:cNvCxnSpPr>
            <a:endCxn id="133" idx="0"/>
          </p:cNvCxnSpPr>
          <p:nvPr/>
        </p:nvCxnSpPr>
        <p:spPr>
          <a:xfrm>
            <a:off x="3800950" y="1702727"/>
            <a:ext cx="830100" cy="942000"/>
          </a:xfrm>
          <a:prstGeom prst="straightConnector1">
            <a:avLst/>
          </a:prstGeom>
          <a:noFill/>
          <a:ln w="9525" cap="flat" cmpd="sng">
            <a:solidFill>
              <a:schemeClr val="dk2"/>
            </a:solidFill>
            <a:prstDash val="solid"/>
            <a:round/>
            <a:headEnd type="none" w="med" len="med"/>
            <a:tailEnd type="triangle" w="med" len="med"/>
          </a:ln>
        </p:spPr>
      </p:cxnSp>
      <p:cxnSp>
        <p:nvCxnSpPr>
          <p:cNvPr id="136" name="Google Shape;136;p15"/>
          <p:cNvCxnSpPr>
            <a:stCxn id="130" idx="2"/>
            <a:endCxn id="133" idx="0"/>
          </p:cNvCxnSpPr>
          <p:nvPr/>
        </p:nvCxnSpPr>
        <p:spPr>
          <a:xfrm flipH="1">
            <a:off x="4630968" y="1702838"/>
            <a:ext cx="783300" cy="94200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15"/>
          <p:cNvCxnSpPr>
            <a:stCxn id="131" idx="2"/>
            <a:endCxn id="133" idx="0"/>
          </p:cNvCxnSpPr>
          <p:nvPr/>
        </p:nvCxnSpPr>
        <p:spPr>
          <a:xfrm flipH="1">
            <a:off x="4631149" y="1702838"/>
            <a:ext cx="2354100" cy="94200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15"/>
          <p:cNvSpPr/>
          <p:nvPr/>
        </p:nvSpPr>
        <p:spPr>
          <a:xfrm>
            <a:off x="3923179" y="3698089"/>
            <a:ext cx="1411500" cy="67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Final Model for Deployment</a:t>
            </a:r>
            <a:endParaRPr/>
          </a:p>
        </p:txBody>
      </p:sp>
      <p:cxnSp>
        <p:nvCxnSpPr>
          <p:cNvPr id="139" name="Google Shape;139;p15"/>
          <p:cNvCxnSpPr>
            <a:stCxn id="133" idx="2"/>
            <a:endCxn id="138" idx="0"/>
          </p:cNvCxnSpPr>
          <p:nvPr/>
        </p:nvCxnSpPr>
        <p:spPr>
          <a:xfrm flipH="1">
            <a:off x="4628950" y="3317627"/>
            <a:ext cx="2100" cy="380400"/>
          </a:xfrm>
          <a:prstGeom prst="straightConnector1">
            <a:avLst/>
          </a:prstGeom>
          <a:noFill/>
          <a:ln w="9525" cap="flat" cmpd="sng">
            <a:solidFill>
              <a:schemeClr val="dk2"/>
            </a:solidFill>
            <a:prstDash val="solid"/>
            <a:round/>
            <a:headEnd type="none" w="med" len="med"/>
            <a:tailEnd type="triangle" w="med" len="med"/>
          </a:ln>
        </p:spPr>
      </p:cxnSp>
      <p:sp>
        <p:nvSpPr>
          <p:cNvPr id="140" name="Google Shape;140;p15"/>
          <p:cNvSpPr txBox="1"/>
          <p:nvPr/>
        </p:nvSpPr>
        <p:spPr>
          <a:xfrm>
            <a:off x="375750" y="477900"/>
            <a:ext cx="8392500" cy="51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t>Improve upon the existing forecasting methodology </a:t>
            </a:r>
            <a:endParaRPr sz="1800" b="1"/>
          </a:p>
        </p:txBody>
      </p:sp>
      <p:sp>
        <p:nvSpPr>
          <p:cNvPr id="141" name="Google Shape;141;p15"/>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42" name="Google Shape;142;p15"/>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43" name="Google Shape;143;p15"/>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44" name="Google Shape;144;p15"/>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45" name="Google Shape;145;p15"/>
          <p:cNvSpPr/>
          <p:nvPr/>
        </p:nvSpPr>
        <p:spPr>
          <a:xfrm>
            <a:off x="1618375" y="4711525"/>
            <a:ext cx="1013100" cy="336900"/>
          </a:xfrm>
          <a:prstGeom prst="homePlate">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46" name="Google Shape;146;p15"/>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5" name="Google Shape;1245;p103"/>
          <p:cNvSpPr txBox="1">
            <a:spLocks noGrp="1"/>
          </p:cNvSpPr>
          <p:nvPr>
            <p:ph type="title"/>
          </p:nvPr>
        </p:nvSpPr>
        <p:spPr>
          <a:xfrm>
            <a:off x="0" y="-13299"/>
            <a:ext cx="8001000" cy="4551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Model Deployment Timeline</a:t>
            </a:r>
            <a:endParaRPr sz="2400"/>
          </a:p>
        </p:txBody>
      </p:sp>
      <p:sp>
        <p:nvSpPr>
          <p:cNvPr id="1246" name="Google Shape;1246;p103"/>
          <p:cNvSpPr/>
          <p:nvPr/>
        </p:nvSpPr>
        <p:spPr>
          <a:xfrm>
            <a:off x="270075" y="842700"/>
            <a:ext cx="20448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 Code Upload in Github</a:t>
            </a:r>
            <a:endParaRPr/>
          </a:p>
        </p:txBody>
      </p:sp>
      <p:sp>
        <p:nvSpPr>
          <p:cNvPr id="1247" name="Google Shape;1247;p103"/>
          <p:cNvSpPr/>
          <p:nvPr/>
        </p:nvSpPr>
        <p:spPr>
          <a:xfrm>
            <a:off x="715375" y="1330450"/>
            <a:ext cx="28443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Code Modification for Database Output</a:t>
            </a:r>
            <a:endParaRPr/>
          </a:p>
        </p:txBody>
      </p:sp>
      <p:sp>
        <p:nvSpPr>
          <p:cNvPr id="1248" name="Google Shape;1248;p103"/>
          <p:cNvSpPr/>
          <p:nvPr/>
        </p:nvSpPr>
        <p:spPr>
          <a:xfrm>
            <a:off x="270075" y="1946800"/>
            <a:ext cx="32895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Software Architecture Documentation</a:t>
            </a:r>
            <a:endParaRPr/>
          </a:p>
        </p:txBody>
      </p:sp>
      <p:sp>
        <p:nvSpPr>
          <p:cNvPr id="1249" name="Google Shape;1249;p103"/>
          <p:cNvSpPr/>
          <p:nvPr/>
        </p:nvSpPr>
        <p:spPr>
          <a:xfrm>
            <a:off x="270075" y="2433575"/>
            <a:ext cx="32895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User Manual Creation</a:t>
            </a:r>
            <a:endParaRPr/>
          </a:p>
        </p:txBody>
      </p:sp>
      <p:sp>
        <p:nvSpPr>
          <p:cNvPr id="1250" name="Google Shape;1250;p103"/>
          <p:cNvSpPr/>
          <p:nvPr/>
        </p:nvSpPr>
        <p:spPr>
          <a:xfrm>
            <a:off x="270075" y="3188500"/>
            <a:ext cx="20448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Scholle Environment Creation</a:t>
            </a:r>
            <a:endParaRPr/>
          </a:p>
        </p:txBody>
      </p:sp>
      <p:sp>
        <p:nvSpPr>
          <p:cNvPr id="1251" name="Google Shape;1251;p103"/>
          <p:cNvSpPr/>
          <p:nvPr/>
        </p:nvSpPr>
        <p:spPr>
          <a:xfrm>
            <a:off x="715375" y="3676300"/>
            <a:ext cx="28443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Database Replication for Testing</a:t>
            </a:r>
            <a:endParaRPr/>
          </a:p>
        </p:txBody>
      </p:sp>
      <p:sp>
        <p:nvSpPr>
          <p:cNvPr id="1252" name="Google Shape;1252;p103"/>
          <p:cNvSpPr/>
          <p:nvPr/>
        </p:nvSpPr>
        <p:spPr>
          <a:xfrm>
            <a:off x="3589425" y="2164450"/>
            <a:ext cx="28443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Knowledge Transfer</a:t>
            </a:r>
            <a:endParaRPr/>
          </a:p>
        </p:txBody>
      </p:sp>
      <p:sp>
        <p:nvSpPr>
          <p:cNvPr id="1253" name="Google Shape;1253;p103"/>
          <p:cNvSpPr/>
          <p:nvPr/>
        </p:nvSpPr>
        <p:spPr>
          <a:xfrm>
            <a:off x="3589425" y="1071250"/>
            <a:ext cx="28443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Model Testing</a:t>
            </a:r>
            <a:endParaRPr/>
          </a:p>
        </p:txBody>
      </p:sp>
      <p:sp>
        <p:nvSpPr>
          <p:cNvPr id="1254" name="Google Shape;1254;p103"/>
          <p:cNvSpPr/>
          <p:nvPr/>
        </p:nvSpPr>
        <p:spPr>
          <a:xfrm>
            <a:off x="6459950" y="3264700"/>
            <a:ext cx="2490000" cy="411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Create First Forecast</a:t>
            </a:r>
            <a:endParaRPr/>
          </a:p>
        </p:txBody>
      </p:sp>
      <p:cxnSp>
        <p:nvCxnSpPr>
          <p:cNvPr id="1255" name="Google Shape;1255;p103"/>
          <p:cNvCxnSpPr/>
          <p:nvPr/>
        </p:nvCxnSpPr>
        <p:spPr>
          <a:xfrm>
            <a:off x="3588147" y="467131"/>
            <a:ext cx="12900" cy="3806700"/>
          </a:xfrm>
          <a:prstGeom prst="straightConnector1">
            <a:avLst/>
          </a:prstGeom>
          <a:noFill/>
          <a:ln w="19050" cap="flat" cmpd="sng">
            <a:solidFill>
              <a:schemeClr val="dk2"/>
            </a:solidFill>
            <a:prstDash val="solid"/>
            <a:round/>
            <a:headEnd type="none" w="med" len="med"/>
            <a:tailEnd type="none" w="med" len="med"/>
          </a:ln>
        </p:spPr>
      </p:cxnSp>
      <p:cxnSp>
        <p:nvCxnSpPr>
          <p:cNvPr id="1256" name="Google Shape;1256;p103"/>
          <p:cNvCxnSpPr/>
          <p:nvPr/>
        </p:nvCxnSpPr>
        <p:spPr>
          <a:xfrm>
            <a:off x="6445164" y="459291"/>
            <a:ext cx="12900" cy="3806700"/>
          </a:xfrm>
          <a:prstGeom prst="straightConnector1">
            <a:avLst/>
          </a:prstGeom>
          <a:noFill/>
          <a:ln w="19050" cap="flat" cmpd="sng">
            <a:solidFill>
              <a:schemeClr val="dk2"/>
            </a:solidFill>
            <a:prstDash val="solid"/>
            <a:round/>
            <a:headEnd type="none" w="med" len="med"/>
            <a:tailEnd type="none" w="med" len="med"/>
          </a:ln>
        </p:spPr>
      </p:cxnSp>
      <p:sp>
        <p:nvSpPr>
          <p:cNvPr id="1257" name="Google Shape;1257;p103"/>
          <p:cNvSpPr/>
          <p:nvPr/>
        </p:nvSpPr>
        <p:spPr>
          <a:xfrm>
            <a:off x="144225" y="474275"/>
            <a:ext cx="3431100" cy="240900"/>
          </a:xfrm>
          <a:prstGeom prst="rect">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Set-Up Phase</a:t>
            </a:r>
            <a:endParaRPr>
              <a:solidFill>
                <a:srgbClr val="FFFFFF"/>
              </a:solidFill>
            </a:endParaRPr>
          </a:p>
        </p:txBody>
      </p:sp>
      <p:sp>
        <p:nvSpPr>
          <p:cNvPr id="1258" name="Google Shape;1258;p103"/>
          <p:cNvSpPr/>
          <p:nvPr/>
        </p:nvSpPr>
        <p:spPr>
          <a:xfrm>
            <a:off x="3589425" y="474275"/>
            <a:ext cx="2844300" cy="2409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Testing Phase</a:t>
            </a:r>
            <a:endParaRPr/>
          </a:p>
        </p:txBody>
      </p:sp>
      <p:sp>
        <p:nvSpPr>
          <p:cNvPr id="1259" name="Google Shape;1259;p103"/>
          <p:cNvSpPr/>
          <p:nvPr/>
        </p:nvSpPr>
        <p:spPr>
          <a:xfrm>
            <a:off x="6447825" y="474275"/>
            <a:ext cx="2502000" cy="2409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Production Phase</a:t>
            </a:r>
            <a:endParaRPr/>
          </a:p>
        </p:txBody>
      </p:sp>
      <p:sp>
        <p:nvSpPr>
          <p:cNvPr id="1260" name="Google Shape;1260;p103"/>
          <p:cNvSpPr txBox="1"/>
          <p:nvPr/>
        </p:nvSpPr>
        <p:spPr>
          <a:xfrm>
            <a:off x="3166650" y="4244400"/>
            <a:ext cx="823200" cy="29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June 1</a:t>
            </a:r>
            <a:endParaRPr sz="1200"/>
          </a:p>
        </p:txBody>
      </p:sp>
      <p:sp>
        <p:nvSpPr>
          <p:cNvPr id="1261" name="Google Shape;1261;p103"/>
          <p:cNvSpPr txBox="1"/>
          <p:nvPr/>
        </p:nvSpPr>
        <p:spPr>
          <a:xfrm>
            <a:off x="6011200" y="4244400"/>
            <a:ext cx="874200" cy="29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June 15</a:t>
            </a:r>
            <a:endParaRPr sz="1200"/>
          </a:p>
        </p:txBody>
      </p:sp>
      <p:sp>
        <p:nvSpPr>
          <p:cNvPr id="1262" name="Google Shape;1262;p103"/>
          <p:cNvSpPr txBox="1"/>
          <p:nvPr/>
        </p:nvSpPr>
        <p:spPr>
          <a:xfrm>
            <a:off x="8373450" y="4244400"/>
            <a:ext cx="874200" cy="29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June 29</a:t>
            </a:r>
            <a:endParaRPr sz="1200"/>
          </a:p>
        </p:txBody>
      </p:sp>
      <p:sp>
        <p:nvSpPr>
          <p:cNvPr id="1263" name="Google Shape;1263;p103"/>
          <p:cNvSpPr txBox="1"/>
          <p:nvPr/>
        </p:nvSpPr>
        <p:spPr>
          <a:xfrm>
            <a:off x="-109950" y="4244400"/>
            <a:ext cx="823200" cy="29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May 19</a:t>
            </a:r>
            <a:endParaRPr sz="1200"/>
          </a:p>
        </p:txBody>
      </p:sp>
      <p:sp>
        <p:nvSpPr>
          <p:cNvPr id="1264" name="Google Shape;1264;p103"/>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265" name="Google Shape;1265;p103"/>
          <p:cNvSpPr/>
          <p:nvPr/>
        </p:nvSpPr>
        <p:spPr>
          <a:xfrm>
            <a:off x="6976504" y="4711525"/>
            <a:ext cx="11280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266" name="Google Shape;1266;p103"/>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267" name="Google Shape;1267;p103"/>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268" name="Google Shape;1268;p103"/>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269" name="Google Shape;1269;p103"/>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104"/>
          <p:cNvSpPr txBox="1">
            <a:spLocks noGrp="1"/>
          </p:cNvSpPr>
          <p:nvPr>
            <p:ph type="body" idx="1"/>
          </p:nvPr>
        </p:nvSpPr>
        <p:spPr>
          <a:xfrm>
            <a:off x="209075" y="556525"/>
            <a:ext cx="8766000" cy="3139500"/>
          </a:xfrm>
          <a:prstGeom prst="rect">
            <a:avLst/>
          </a:prstGeom>
        </p:spPr>
        <p:txBody>
          <a:bodyPr spcFirstLastPara="1" wrap="square" lIns="68575" tIns="34275" rIns="68575" bIns="34275" anchor="t" anchorCtr="0">
            <a:noAutofit/>
          </a:bodyPr>
          <a:lstStyle/>
          <a:p>
            <a:pPr marL="457200" lvl="0" indent="-317500" algn="l" rtl="0">
              <a:lnSpc>
                <a:spcPct val="100000"/>
              </a:lnSpc>
              <a:spcBef>
                <a:spcPts val="0"/>
              </a:spcBef>
              <a:spcAft>
                <a:spcPts val="0"/>
              </a:spcAft>
              <a:buSzPts val="1400"/>
              <a:buAutoNum type="arabicPeriod"/>
            </a:pPr>
            <a:r>
              <a:rPr lang="en" sz="1400" dirty="0"/>
              <a:t>NDVI values from May are most representative of an annual yield</a:t>
            </a:r>
            <a:endParaRPr sz="1400" dirty="0"/>
          </a:p>
          <a:p>
            <a:pPr marL="457200" lvl="0" indent="-317500" algn="l" rtl="0">
              <a:lnSpc>
                <a:spcPct val="100000"/>
              </a:lnSpc>
              <a:spcBef>
                <a:spcPts val="0"/>
              </a:spcBef>
              <a:spcAft>
                <a:spcPts val="0"/>
              </a:spcAft>
              <a:buSzPts val="1400"/>
              <a:buAutoNum type="arabicPeriod"/>
            </a:pPr>
            <a:r>
              <a:rPr lang="en" sz="1400" dirty="0"/>
              <a:t>Maximum temperature and previous year’s yield have the most consistent impact on this year’s yield</a:t>
            </a:r>
            <a:endParaRPr sz="1400" dirty="0"/>
          </a:p>
        </p:txBody>
      </p:sp>
      <p:sp>
        <p:nvSpPr>
          <p:cNvPr id="1275" name="Google Shape;1275;p104"/>
          <p:cNvSpPr txBox="1">
            <a:spLocks noGrp="1"/>
          </p:cNvSpPr>
          <p:nvPr>
            <p:ph type="title"/>
          </p:nvPr>
        </p:nvSpPr>
        <p:spPr>
          <a:xfrm>
            <a:off x="0" y="1"/>
            <a:ext cx="8001000" cy="538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Data Insights - Expanded</a:t>
            </a:r>
            <a:endParaRPr sz="2400"/>
          </a:p>
        </p:txBody>
      </p:sp>
      <p:sp>
        <p:nvSpPr>
          <p:cNvPr id="1276" name="Google Shape;1276;p104"/>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277" name="Google Shape;1277;p104"/>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278" name="Google Shape;1278;p104"/>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279" name="Google Shape;1279;p104"/>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280" name="Google Shape;1280;p104"/>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281" name="Google Shape;1281;p104"/>
          <p:cNvSpPr/>
          <p:nvPr/>
        </p:nvSpPr>
        <p:spPr>
          <a:xfrm>
            <a:off x="8017587" y="4711525"/>
            <a:ext cx="11280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105"/>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Recommendations &amp; Future Work - Expanded</a:t>
            </a:r>
            <a:endParaRPr sz="2400"/>
          </a:p>
        </p:txBody>
      </p:sp>
      <p:sp>
        <p:nvSpPr>
          <p:cNvPr id="1287" name="Google Shape;1287;p105"/>
          <p:cNvSpPr txBox="1">
            <a:spLocks noGrp="1"/>
          </p:cNvSpPr>
          <p:nvPr>
            <p:ph type="body" idx="1"/>
          </p:nvPr>
        </p:nvSpPr>
        <p:spPr>
          <a:xfrm>
            <a:off x="199875" y="613150"/>
            <a:ext cx="8821200" cy="3035400"/>
          </a:xfrm>
          <a:prstGeom prst="rect">
            <a:avLst/>
          </a:prstGeom>
        </p:spPr>
        <p:txBody>
          <a:bodyPr spcFirstLastPara="1" wrap="square" lIns="68575" tIns="34275" rIns="68575" bIns="34275" anchor="t" anchorCtr="0">
            <a:noAutofit/>
          </a:bodyPr>
          <a:lstStyle/>
          <a:p>
            <a:pPr marL="457200" lvl="0" indent="-317500" algn="l" rtl="0">
              <a:spcBef>
                <a:spcPts val="0"/>
              </a:spcBef>
              <a:spcAft>
                <a:spcPts val="0"/>
              </a:spcAft>
              <a:buSzPts val="1400"/>
              <a:buAutoNum type="arabicPeriod"/>
            </a:pPr>
            <a:r>
              <a:rPr lang="en" sz="1400" dirty="0"/>
              <a:t>While the model can forecast up to 2 harvest seasons, Scholle should be aware of model performance deterioration across longer horizons</a:t>
            </a:r>
            <a:endParaRPr sz="1400" dirty="0"/>
          </a:p>
          <a:p>
            <a:pPr marL="914400" lvl="1" indent="-317500" algn="l" rtl="0">
              <a:spcBef>
                <a:spcPts val="0"/>
              </a:spcBef>
              <a:spcAft>
                <a:spcPts val="0"/>
              </a:spcAft>
              <a:buSzPts val="1400"/>
              <a:buAutoNum type="alphaLcPeriod"/>
            </a:pPr>
            <a:r>
              <a:rPr lang="en" sz="1400" dirty="0"/>
              <a:t>Production and manufacturing planning based on model predictions should be limited to 1 harvest season</a:t>
            </a:r>
            <a:endParaRPr sz="1400" dirty="0"/>
          </a:p>
          <a:p>
            <a:pPr marL="457200" lvl="0" indent="-317500" algn="l" rtl="0">
              <a:spcBef>
                <a:spcPts val="0"/>
              </a:spcBef>
              <a:spcAft>
                <a:spcPts val="0"/>
              </a:spcAft>
              <a:buSzPts val="1400"/>
              <a:buAutoNum type="arabicPeriod"/>
            </a:pPr>
            <a:r>
              <a:rPr lang="en" sz="1400" dirty="0"/>
              <a:t>Crop yield - weather model as a correction model for the forecast generated by the ensemble model</a:t>
            </a:r>
            <a:endParaRPr sz="1400" dirty="0"/>
          </a:p>
        </p:txBody>
      </p:sp>
      <p:sp>
        <p:nvSpPr>
          <p:cNvPr id="1288" name="Google Shape;1288;p105"/>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289" name="Google Shape;1289;p105"/>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290" name="Google Shape;1290;p105"/>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291" name="Google Shape;1291;p105"/>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292" name="Google Shape;1292;p105"/>
          <p:cNvSpPr/>
          <p:nvPr/>
        </p:nvSpPr>
        <p:spPr>
          <a:xfrm>
            <a:off x="1618375" y="4711525"/>
            <a:ext cx="1013100" cy="336900"/>
          </a:xfrm>
          <a:prstGeom prst="homePlate">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293" name="Google Shape;1293;p105"/>
          <p:cNvSpPr/>
          <p:nvPr/>
        </p:nvSpPr>
        <p:spPr>
          <a:xfrm>
            <a:off x="8017587" y="4711525"/>
            <a:ext cx="1128000" cy="336900"/>
          </a:xfrm>
          <a:prstGeom prst="chevron">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571500" y="1990846"/>
            <a:ext cx="8001000" cy="442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Model Metrics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Model Metrics</a:t>
            </a:r>
            <a:endParaRPr sz="2400"/>
          </a:p>
        </p:txBody>
      </p:sp>
      <p:sp>
        <p:nvSpPr>
          <p:cNvPr id="157" name="Google Shape;157;p17"/>
          <p:cNvSpPr txBox="1"/>
          <p:nvPr/>
        </p:nvSpPr>
        <p:spPr>
          <a:xfrm>
            <a:off x="294275" y="1034850"/>
            <a:ext cx="4121100" cy="80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rPr>
              <a:t>sMAPE</a:t>
            </a:r>
            <a:endParaRPr b="1">
              <a:solidFill>
                <a:schemeClr val="dk1"/>
              </a:solidFill>
            </a:endParaRPr>
          </a:p>
          <a:p>
            <a:pPr marL="0" lvl="0" indent="0" algn="ctr" rtl="0">
              <a:lnSpc>
                <a:spcPct val="115000"/>
              </a:lnSpc>
              <a:spcBef>
                <a:spcPts val="0"/>
              </a:spcBef>
              <a:spcAft>
                <a:spcPts val="0"/>
              </a:spcAft>
              <a:buNone/>
            </a:pPr>
            <a:r>
              <a:rPr lang="en">
                <a:solidFill>
                  <a:schemeClr val="dk1"/>
                </a:solidFill>
              </a:rPr>
              <a:t>Symmetric Mean Absolute Percent Error</a:t>
            </a:r>
            <a:endParaRPr sz="1600" b="1">
              <a:solidFill>
                <a:schemeClr val="dk1"/>
              </a:solidFill>
            </a:endParaRPr>
          </a:p>
        </p:txBody>
      </p:sp>
      <p:sp>
        <p:nvSpPr>
          <p:cNvPr id="158" name="Google Shape;158;p17"/>
          <p:cNvSpPr txBox="1"/>
          <p:nvPr/>
        </p:nvSpPr>
        <p:spPr>
          <a:xfrm>
            <a:off x="4645500" y="1034850"/>
            <a:ext cx="4229700" cy="80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rPr>
              <a:t>RMSE</a:t>
            </a:r>
            <a:endParaRPr b="1">
              <a:solidFill>
                <a:schemeClr val="dk1"/>
              </a:solidFill>
            </a:endParaRPr>
          </a:p>
          <a:p>
            <a:pPr marL="0" lvl="0" indent="0" algn="ctr" rtl="0">
              <a:lnSpc>
                <a:spcPct val="115000"/>
              </a:lnSpc>
              <a:spcBef>
                <a:spcPts val="0"/>
              </a:spcBef>
              <a:spcAft>
                <a:spcPts val="0"/>
              </a:spcAft>
              <a:buNone/>
            </a:pPr>
            <a:r>
              <a:rPr lang="en">
                <a:solidFill>
                  <a:schemeClr val="dk1"/>
                </a:solidFill>
              </a:rPr>
              <a:t>Root Mean Squared Error</a:t>
            </a:r>
            <a:endParaRPr b="1">
              <a:solidFill>
                <a:schemeClr val="dk1"/>
              </a:solidFill>
            </a:endParaRPr>
          </a:p>
        </p:txBody>
      </p:sp>
      <p:sp>
        <p:nvSpPr>
          <p:cNvPr id="159" name="Google Shape;159;p17"/>
          <p:cNvSpPr txBox="1"/>
          <p:nvPr/>
        </p:nvSpPr>
        <p:spPr>
          <a:xfrm>
            <a:off x="294300" y="1906550"/>
            <a:ext cx="4121100" cy="185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Best Value: 0%</a:t>
            </a:r>
            <a:endParaRPr>
              <a:solidFill>
                <a:schemeClr val="dk1"/>
              </a:solidFill>
            </a:endParaRPr>
          </a:p>
          <a:p>
            <a:pPr marL="0" lvl="0" indent="0" algn="l" rtl="0">
              <a:lnSpc>
                <a:spcPct val="115000"/>
              </a:lnSpc>
              <a:spcBef>
                <a:spcPts val="0"/>
              </a:spcBef>
              <a:spcAft>
                <a:spcPts val="0"/>
              </a:spcAft>
              <a:buNone/>
            </a:pPr>
            <a:r>
              <a:rPr lang="en">
                <a:solidFill>
                  <a:schemeClr val="dk1"/>
                </a:solidFill>
              </a:rPr>
              <a:t>Worst Value: 100%</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Reason to use: Allows us to understand error independent of scale.</a:t>
            </a:r>
            <a:endParaRPr>
              <a:solidFill>
                <a:schemeClr val="dk1"/>
              </a:solidFill>
            </a:endParaRPr>
          </a:p>
          <a:p>
            <a:pPr marL="0" lvl="0" indent="0" algn="l" rtl="0">
              <a:lnSpc>
                <a:spcPct val="115000"/>
              </a:lnSpc>
              <a:spcBef>
                <a:spcPts val="0"/>
              </a:spcBef>
              <a:spcAft>
                <a:spcPts val="0"/>
              </a:spcAft>
              <a:buNone/>
            </a:pPr>
            <a:r>
              <a:rPr lang="en">
                <a:solidFill>
                  <a:schemeClr val="dk1"/>
                </a:solidFill>
              </a:rPr>
              <a:t>Precaution: Non-symmetric</a:t>
            </a:r>
            <a:endParaRPr sz="2400" b="1">
              <a:solidFill>
                <a:schemeClr val="dk1"/>
              </a:solidFill>
            </a:endParaRPr>
          </a:p>
          <a:p>
            <a:pPr marL="0" lvl="0" indent="0" algn="l" rtl="0">
              <a:lnSpc>
                <a:spcPct val="115000"/>
              </a:lnSpc>
              <a:spcBef>
                <a:spcPts val="0"/>
              </a:spcBef>
              <a:spcAft>
                <a:spcPts val="0"/>
              </a:spcAft>
              <a:buNone/>
            </a:pPr>
            <a:endParaRPr>
              <a:solidFill>
                <a:schemeClr val="dk1"/>
              </a:solidFill>
            </a:endParaRPr>
          </a:p>
        </p:txBody>
      </p:sp>
      <p:sp>
        <p:nvSpPr>
          <p:cNvPr id="160" name="Google Shape;160;p17"/>
          <p:cNvSpPr txBox="1"/>
          <p:nvPr/>
        </p:nvSpPr>
        <p:spPr>
          <a:xfrm>
            <a:off x="4645500" y="1906550"/>
            <a:ext cx="4229700" cy="185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Best Value: 0</a:t>
            </a:r>
            <a:endParaRPr>
              <a:solidFill>
                <a:schemeClr val="dk1"/>
              </a:solidFill>
            </a:endParaRPr>
          </a:p>
          <a:p>
            <a:pPr marL="0" lvl="0" indent="0" algn="l" rtl="0">
              <a:lnSpc>
                <a:spcPct val="115000"/>
              </a:lnSpc>
              <a:spcBef>
                <a:spcPts val="0"/>
              </a:spcBef>
              <a:spcAft>
                <a:spcPts val="0"/>
              </a:spcAft>
              <a:buNone/>
            </a:pPr>
            <a:r>
              <a:rPr lang="en">
                <a:solidFill>
                  <a:schemeClr val="dk1"/>
                </a:solidFill>
              </a:rPr>
              <a:t>Worst Value: unbounded</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Reason to use: Allows us to observe the amount of variability in the model.</a:t>
            </a:r>
            <a:endParaRPr>
              <a:solidFill>
                <a:schemeClr val="dk1"/>
              </a:solidFill>
            </a:endParaRPr>
          </a:p>
          <a:p>
            <a:pPr marL="0" lvl="0" indent="0" algn="l" rtl="0">
              <a:lnSpc>
                <a:spcPct val="115000"/>
              </a:lnSpc>
              <a:spcBef>
                <a:spcPts val="0"/>
              </a:spcBef>
              <a:spcAft>
                <a:spcPts val="0"/>
              </a:spcAft>
              <a:buNone/>
            </a:pPr>
            <a:r>
              <a:rPr lang="en">
                <a:solidFill>
                  <a:schemeClr val="dk1"/>
                </a:solidFill>
              </a:rPr>
              <a:t>Precaution: Units are squares of actuals</a:t>
            </a:r>
            <a:endParaRPr>
              <a:solidFill>
                <a:schemeClr val="dk1"/>
              </a:solidFill>
            </a:endParaRPr>
          </a:p>
          <a:p>
            <a:pPr marL="0" lvl="0" indent="0" algn="l" rtl="0">
              <a:spcBef>
                <a:spcPts val="0"/>
              </a:spcBef>
              <a:spcAft>
                <a:spcPts val="0"/>
              </a:spcAft>
              <a:buNone/>
            </a:pPr>
            <a:endParaRPr/>
          </a:p>
        </p:txBody>
      </p:sp>
      <p:sp>
        <p:nvSpPr>
          <p:cNvPr id="161" name="Google Shape;161;p17"/>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62" name="Google Shape;162;p17"/>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63" name="Google Shape;163;p17"/>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64" name="Google Shape;164;p17"/>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65" name="Google Shape;165;p17"/>
          <p:cNvSpPr/>
          <p:nvPr/>
        </p:nvSpPr>
        <p:spPr>
          <a:xfrm>
            <a:off x="1618375" y="4711525"/>
            <a:ext cx="1013100" cy="336900"/>
          </a:xfrm>
          <a:prstGeom prst="homePlate">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66" name="Google Shape;166;p17"/>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0" y="3"/>
            <a:ext cx="8001000" cy="9942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2400"/>
              <a:t>Model Metrics</a:t>
            </a:r>
            <a:endParaRPr sz="2400"/>
          </a:p>
        </p:txBody>
      </p:sp>
      <p:sp>
        <p:nvSpPr>
          <p:cNvPr id="172" name="Google Shape;172;p18"/>
          <p:cNvSpPr txBox="1"/>
          <p:nvPr/>
        </p:nvSpPr>
        <p:spPr>
          <a:xfrm>
            <a:off x="250950" y="1034850"/>
            <a:ext cx="4164300" cy="80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rPr>
              <a:t>% Bias</a:t>
            </a:r>
            <a:endParaRPr b="1">
              <a:solidFill>
                <a:schemeClr val="dk1"/>
              </a:solidFill>
            </a:endParaRPr>
          </a:p>
          <a:p>
            <a:pPr marL="0" lvl="0" indent="0" algn="ctr" rtl="0">
              <a:lnSpc>
                <a:spcPct val="115000"/>
              </a:lnSpc>
              <a:spcBef>
                <a:spcPts val="0"/>
              </a:spcBef>
              <a:spcAft>
                <a:spcPts val="0"/>
              </a:spcAft>
              <a:buNone/>
            </a:pPr>
            <a:r>
              <a:rPr lang="en">
                <a:solidFill>
                  <a:schemeClr val="dk1"/>
                </a:solidFill>
              </a:rPr>
              <a:t>Percent Forecast above Actual</a:t>
            </a:r>
            <a:endParaRPr>
              <a:solidFill>
                <a:schemeClr val="dk1"/>
              </a:solidFill>
            </a:endParaRPr>
          </a:p>
        </p:txBody>
      </p:sp>
      <p:sp>
        <p:nvSpPr>
          <p:cNvPr id="173" name="Google Shape;173;p18"/>
          <p:cNvSpPr txBox="1"/>
          <p:nvPr/>
        </p:nvSpPr>
        <p:spPr>
          <a:xfrm>
            <a:off x="4645500" y="1034850"/>
            <a:ext cx="4229700" cy="805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rPr>
              <a:t>Accuracy</a:t>
            </a:r>
            <a:endParaRPr b="1">
              <a:solidFill>
                <a:schemeClr val="dk1"/>
              </a:solidFill>
            </a:endParaRPr>
          </a:p>
          <a:p>
            <a:pPr marL="0" lvl="0" indent="0" algn="ctr" rtl="0">
              <a:lnSpc>
                <a:spcPct val="115000"/>
              </a:lnSpc>
              <a:spcBef>
                <a:spcPts val="0"/>
              </a:spcBef>
              <a:spcAft>
                <a:spcPts val="0"/>
              </a:spcAft>
              <a:buNone/>
            </a:pPr>
            <a:r>
              <a:rPr lang="en">
                <a:solidFill>
                  <a:schemeClr val="dk1"/>
                </a:solidFill>
              </a:rPr>
              <a:t>Mean Accuracy between Forecast and Actual</a:t>
            </a:r>
            <a:endParaRPr>
              <a:solidFill>
                <a:schemeClr val="dk1"/>
              </a:solidFill>
            </a:endParaRPr>
          </a:p>
        </p:txBody>
      </p:sp>
      <p:sp>
        <p:nvSpPr>
          <p:cNvPr id="174" name="Google Shape;174;p18"/>
          <p:cNvSpPr txBox="1"/>
          <p:nvPr/>
        </p:nvSpPr>
        <p:spPr>
          <a:xfrm>
            <a:off x="251100" y="1906550"/>
            <a:ext cx="4164300" cy="185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Best Value: 50%</a:t>
            </a:r>
            <a:endParaRPr>
              <a:solidFill>
                <a:schemeClr val="dk1"/>
              </a:solidFill>
            </a:endParaRPr>
          </a:p>
          <a:p>
            <a:pPr marL="0" lvl="0" indent="0" algn="l" rtl="0">
              <a:lnSpc>
                <a:spcPct val="115000"/>
              </a:lnSpc>
              <a:spcBef>
                <a:spcPts val="0"/>
              </a:spcBef>
              <a:spcAft>
                <a:spcPts val="0"/>
              </a:spcAft>
              <a:buNone/>
            </a:pPr>
            <a:r>
              <a:rPr lang="en">
                <a:solidFill>
                  <a:schemeClr val="dk1"/>
                </a:solidFill>
              </a:rPr>
              <a:t>Worst Value: 0 or 100%</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Reason to use: Allows us to understand if a model is consistently over- or under-estimating.</a:t>
            </a:r>
            <a:endParaRPr>
              <a:solidFill>
                <a:schemeClr val="dk1"/>
              </a:solidFill>
            </a:endParaRPr>
          </a:p>
          <a:p>
            <a:pPr marL="0" lvl="0" indent="0" algn="l" rtl="0">
              <a:lnSpc>
                <a:spcPct val="115000"/>
              </a:lnSpc>
              <a:spcBef>
                <a:spcPts val="0"/>
              </a:spcBef>
              <a:spcAft>
                <a:spcPts val="0"/>
              </a:spcAft>
              <a:buNone/>
            </a:pPr>
            <a:r>
              <a:rPr lang="en">
                <a:solidFill>
                  <a:schemeClr val="dk1"/>
                </a:solidFill>
              </a:rPr>
              <a:t>Precaution: Aggregate statistics</a:t>
            </a:r>
            <a:endParaRPr>
              <a:solidFill>
                <a:schemeClr val="dk1"/>
              </a:solidFill>
            </a:endParaRPr>
          </a:p>
        </p:txBody>
      </p:sp>
      <p:sp>
        <p:nvSpPr>
          <p:cNvPr id="175" name="Google Shape;175;p18"/>
          <p:cNvSpPr txBox="1"/>
          <p:nvPr/>
        </p:nvSpPr>
        <p:spPr>
          <a:xfrm>
            <a:off x="4645500" y="1906550"/>
            <a:ext cx="4229700" cy="185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Best Value: 1</a:t>
            </a:r>
            <a:endParaRPr>
              <a:solidFill>
                <a:schemeClr val="dk1"/>
              </a:solidFill>
            </a:endParaRPr>
          </a:p>
          <a:p>
            <a:pPr marL="0" lvl="0" indent="0" algn="l" rtl="0">
              <a:lnSpc>
                <a:spcPct val="115000"/>
              </a:lnSpc>
              <a:spcBef>
                <a:spcPts val="0"/>
              </a:spcBef>
              <a:spcAft>
                <a:spcPts val="0"/>
              </a:spcAft>
              <a:buNone/>
            </a:pPr>
            <a:r>
              <a:rPr lang="en">
                <a:solidFill>
                  <a:schemeClr val="dk1"/>
                </a:solidFill>
              </a:rPr>
              <a:t>Worst Value: larger or smaller than 1</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Reason to use: Allows us to directly compare forecast to actual.</a:t>
            </a:r>
            <a:endParaRPr>
              <a:solidFill>
                <a:schemeClr val="dk1"/>
              </a:solidFill>
            </a:endParaRPr>
          </a:p>
          <a:p>
            <a:pPr marL="0" lvl="0" indent="0" algn="l" rtl="0">
              <a:lnSpc>
                <a:spcPct val="115000"/>
              </a:lnSpc>
              <a:spcBef>
                <a:spcPts val="0"/>
              </a:spcBef>
              <a:spcAft>
                <a:spcPts val="0"/>
              </a:spcAft>
              <a:buNone/>
            </a:pPr>
            <a:r>
              <a:rPr lang="en">
                <a:solidFill>
                  <a:schemeClr val="dk1"/>
                </a:solidFill>
              </a:rPr>
              <a:t>Precaution: Accuracy &gt; 1 is not good, simply implies the forecast was higher than the actual.</a:t>
            </a:r>
            <a:endParaRPr>
              <a:solidFill>
                <a:schemeClr val="dk1"/>
              </a:solidFill>
            </a:endParaRPr>
          </a:p>
          <a:p>
            <a:pPr marL="0" lvl="0" indent="0" algn="l" rtl="0">
              <a:spcBef>
                <a:spcPts val="0"/>
              </a:spcBef>
              <a:spcAft>
                <a:spcPts val="0"/>
              </a:spcAft>
              <a:buNone/>
            </a:pPr>
            <a:endParaRPr/>
          </a:p>
        </p:txBody>
      </p:sp>
      <p:sp>
        <p:nvSpPr>
          <p:cNvPr id="176" name="Google Shape;176;p18"/>
          <p:cNvSpPr/>
          <p:nvPr/>
        </p:nvSpPr>
        <p:spPr>
          <a:xfrm>
            <a:off x="593692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Ensemble</a:t>
            </a:r>
            <a:endParaRPr sz="1000">
              <a:solidFill>
                <a:schemeClr val="lt1"/>
              </a:solidFill>
            </a:endParaRPr>
          </a:p>
        </p:txBody>
      </p:sp>
      <p:sp>
        <p:nvSpPr>
          <p:cNvPr id="177" name="Google Shape;177;p18"/>
          <p:cNvSpPr/>
          <p:nvPr/>
        </p:nvSpPr>
        <p:spPr>
          <a:xfrm>
            <a:off x="6976504"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Integration</a:t>
            </a:r>
            <a:endParaRPr sz="1000">
              <a:solidFill>
                <a:schemeClr val="lt1"/>
              </a:solidFill>
            </a:endParaRPr>
          </a:p>
        </p:txBody>
      </p:sp>
      <p:sp>
        <p:nvSpPr>
          <p:cNvPr id="178" name="Google Shape;178;p18"/>
          <p:cNvSpPr/>
          <p:nvPr/>
        </p:nvSpPr>
        <p:spPr>
          <a:xfrm>
            <a:off x="2552416" y="4711525"/>
            <a:ext cx="10131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Baseline</a:t>
            </a:r>
            <a:endParaRPr sz="1000">
              <a:solidFill>
                <a:schemeClr val="lt1"/>
              </a:solidFill>
            </a:endParaRPr>
          </a:p>
        </p:txBody>
      </p:sp>
      <p:sp>
        <p:nvSpPr>
          <p:cNvPr id="179" name="Google Shape;179;p18"/>
          <p:cNvSpPr/>
          <p:nvPr/>
        </p:nvSpPr>
        <p:spPr>
          <a:xfrm>
            <a:off x="3488775" y="4711525"/>
            <a:ext cx="2527200" cy="336900"/>
          </a:xfrm>
          <a:prstGeom prst="chevron">
            <a:avLst>
              <a:gd name="adj" fmla="val 5000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Team Presentations</a:t>
            </a:r>
            <a:endParaRPr sz="1000">
              <a:solidFill>
                <a:schemeClr val="lt1"/>
              </a:solidFill>
            </a:endParaRPr>
          </a:p>
        </p:txBody>
      </p:sp>
      <p:sp>
        <p:nvSpPr>
          <p:cNvPr id="180" name="Google Shape;180;p18"/>
          <p:cNvSpPr/>
          <p:nvPr/>
        </p:nvSpPr>
        <p:spPr>
          <a:xfrm>
            <a:off x="1618375" y="4711525"/>
            <a:ext cx="1013100" cy="336900"/>
          </a:xfrm>
          <a:prstGeom prst="homePlate">
            <a:avLst>
              <a:gd name="adj" fmla="val 50000"/>
            </a:avLst>
          </a:prstGeom>
          <a:solidFill>
            <a:srgbClr val="980000"/>
          </a:solidFill>
          <a:ln w="28575" cap="flat" cmpd="sng">
            <a:solidFill>
              <a:srgbClr val="00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Background</a:t>
            </a:r>
            <a:endParaRPr sz="1000">
              <a:solidFill>
                <a:schemeClr val="lt1"/>
              </a:solidFill>
            </a:endParaRPr>
          </a:p>
        </p:txBody>
      </p:sp>
      <p:sp>
        <p:nvSpPr>
          <p:cNvPr id="181" name="Google Shape;181;p18"/>
          <p:cNvSpPr/>
          <p:nvPr/>
        </p:nvSpPr>
        <p:spPr>
          <a:xfrm>
            <a:off x="8017587" y="4711525"/>
            <a:ext cx="1128000" cy="336900"/>
          </a:xfrm>
          <a:prstGeom prst="chevron">
            <a:avLst>
              <a:gd name="adj" fmla="val 50000"/>
            </a:avLst>
          </a:prstGeom>
          <a:solidFill>
            <a:srgbClr val="98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rPr>
              <a:t>Insights</a:t>
            </a:r>
            <a:endParaRPr sz="1000">
              <a:solidFill>
                <a:schemeClr val="lt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2970</Words>
  <Application>Microsoft Macintosh PowerPoint</Application>
  <PresentationFormat>On-screen Show (16:9)</PresentationFormat>
  <Paragraphs>747</Paragraphs>
  <Slides>62</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Calibri</vt:lpstr>
      <vt:lpstr>Arial</vt:lpstr>
      <vt:lpstr>Nunito Black</vt:lpstr>
      <vt:lpstr>Office Theme</vt:lpstr>
      <vt:lpstr>Capstone Project </vt:lpstr>
      <vt:lpstr>Background and Motivation</vt:lpstr>
      <vt:lpstr>Background</vt:lpstr>
      <vt:lpstr>Tomato Yield Production Timeline</vt:lpstr>
      <vt:lpstr>Research Purpose</vt:lpstr>
      <vt:lpstr>Research Purpose</vt:lpstr>
      <vt:lpstr>Model Metrics</vt:lpstr>
      <vt:lpstr>Model Metrics</vt:lpstr>
      <vt:lpstr>Model Metrics</vt:lpstr>
      <vt:lpstr>Model Metrics Calculation</vt:lpstr>
      <vt:lpstr>Scholle - Exploratory Data Analysis</vt:lpstr>
      <vt:lpstr>Data by Ship-To State and Date</vt:lpstr>
      <vt:lpstr>Seasonality, Autocorrelation, and Annual Variation</vt:lpstr>
      <vt:lpstr>Scholle Baseline Model</vt:lpstr>
      <vt:lpstr>Tomato Baseline Model Summary - ARIMA(0,0,2)(0,1,1)[12]</vt:lpstr>
      <vt:lpstr>Tomato Baseline Model Forecasts</vt:lpstr>
      <vt:lpstr>Preliminary Analysis - raw files</vt:lpstr>
      <vt:lpstr>Preliminary Analysis - raw files</vt:lpstr>
      <vt:lpstr>Assumptions and Limitations  </vt:lpstr>
      <vt:lpstr>Preliminary Analysis - Quantity</vt:lpstr>
      <vt:lpstr>Quantity Statistics &amp; Time-Series Plot</vt:lpstr>
      <vt:lpstr>Exploratory Data Analysis</vt:lpstr>
      <vt:lpstr>Top Business Partner Percentage of Total Quantity per Year</vt:lpstr>
      <vt:lpstr>Item Number Percentage of total Quantity by Item Number</vt:lpstr>
      <vt:lpstr>Total Order Quantity by State  </vt:lpstr>
      <vt:lpstr>Order Quantity by State by Year </vt:lpstr>
      <vt:lpstr>Total Order Quantity by City  </vt:lpstr>
      <vt:lpstr>Total Order Quantity by City by Year  </vt:lpstr>
      <vt:lpstr>Crop Yield External Datasets</vt:lpstr>
      <vt:lpstr>Data Description  </vt:lpstr>
      <vt:lpstr>Data Description</vt:lpstr>
      <vt:lpstr>Assumptions &amp; Limitations: Weather  </vt:lpstr>
      <vt:lpstr>Assumptions &amp; Limitations: Historic Yield</vt:lpstr>
      <vt:lpstr>Total Yearly Tomato Yield (Aggregated)</vt:lpstr>
      <vt:lpstr>Assumptions &amp; Limitations: Satellite Imagery  </vt:lpstr>
      <vt:lpstr>Crop Yield - Data Sources</vt:lpstr>
      <vt:lpstr>External Data</vt:lpstr>
      <vt:lpstr>Crop Yield - Variable Selection</vt:lpstr>
      <vt:lpstr>Variables Selection</vt:lpstr>
      <vt:lpstr>Variables Selection</vt:lpstr>
      <vt:lpstr>Crop Yield - Modeling Framework</vt:lpstr>
      <vt:lpstr>PowerPoint Presentation</vt:lpstr>
      <vt:lpstr>Model 1</vt:lpstr>
      <vt:lpstr>Crop Yield Model - Baseline and Challenger</vt:lpstr>
      <vt:lpstr>Winning Model - Crop Yield Model </vt:lpstr>
      <vt:lpstr>Model 2</vt:lpstr>
      <vt:lpstr>Scholle Tomato Bag Sales Model - Baseline and Challenger</vt:lpstr>
      <vt:lpstr>Winning Model - Scholle Tomato Bag Sales Model </vt:lpstr>
      <vt:lpstr>Model Integration and Monitoring</vt:lpstr>
      <vt:lpstr>Scholle Infrastructure</vt:lpstr>
      <vt:lpstr>Model Output Format</vt:lpstr>
      <vt:lpstr>Model Monitoring - Crop Yield Model</vt:lpstr>
      <vt:lpstr>Insights and Takeaways</vt:lpstr>
      <vt:lpstr>Data Insights</vt:lpstr>
      <vt:lpstr>Recommendations</vt:lpstr>
      <vt:lpstr>Thank You!</vt:lpstr>
      <vt:lpstr>Appendix</vt:lpstr>
      <vt:lpstr>Background</vt:lpstr>
      <vt:lpstr>Research Purpose</vt:lpstr>
      <vt:lpstr>Model Deployment Timeline</vt:lpstr>
      <vt:lpstr>Data Insights - Expanded</vt:lpstr>
      <vt:lpstr>Recommendations &amp; Future Work -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cp:lastModifiedBy>Anupriya Thirumurthy</cp:lastModifiedBy>
  <cp:revision>3</cp:revision>
  <dcterms:modified xsi:type="dcterms:W3CDTF">2019-09-01T07:18:24Z</dcterms:modified>
</cp:coreProperties>
</file>