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2" r:id="rId3"/>
    <p:sldId id="260" r:id="rId4"/>
    <p:sldId id="261" r:id="rId5"/>
    <p:sldId id="274" r:id="rId6"/>
    <p:sldId id="259" r:id="rId7"/>
    <p:sldId id="265" r:id="rId8"/>
    <p:sldId id="268" r:id="rId9"/>
    <p:sldId id="264" r:id="rId10"/>
    <p:sldId id="27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CC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260" autoAdjust="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Ashis\OneDrive\Desktop\Assignments\leadership%20class\annual%20financi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Annual Financials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18630848004726"/>
          <c:y val="0.10939431859905732"/>
          <c:w val="0.84747665901349634"/>
          <c:h val="0.75287969587835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Sheet1!$B$10:$B$14</c:f>
              <c:numCache>
                <c:formatCode>_(* #,##0_);_(* \(#,##0\);_(* "-"_);_(@_)</c:formatCode>
                <c:ptCount val="5"/>
                <c:pt idx="0">
                  <c:v>7960</c:v>
                </c:pt>
                <c:pt idx="1">
                  <c:v>8070</c:v>
                </c:pt>
                <c:pt idx="2">
                  <c:v>8300</c:v>
                </c:pt>
                <c:pt idx="3">
                  <c:v>8500</c:v>
                </c:pt>
                <c:pt idx="4">
                  <c:v>8780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5-40B0-A0D7-465D9E7534B4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Sheet1!$C$10:$C$14</c:f>
              <c:numCache>
                <c:formatCode>_(* #,##0_);_(* \(#,##0\);_(* "-"_);_(@_)</c:formatCode>
                <c:ptCount val="5"/>
                <c:pt idx="0">
                  <c:v>6110</c:v>
                </c:pt>
                <c:pt idx="1">
                  <c:v>6050</c:v>
                </c:pt>
                <c:pt idx="2">
                  <c:v>5670</c:v>
                </c:pt>
                <c:pt idx="3">
                  <c:v>5620</c:v>
                </c:pt>
                <c:pt idx="4">
                  <c:v>5520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95-40B0-A0D7-465D9E7534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3895512"/>
        <c:axId val="433896168"/>
      </c:barChart>
      <c:lineChart>
        <c:grouping val="standard"/>
        <c:varyColors val="0"/>
        <c:ser>
          <c:idx val="2"/>
          <c:order val="2"/>
          <c:tx>
            <c:strRef>
              <c:f>Sheet1!$D$9</c:f>
              <c:strCache>
                <c:ptCount val="1"/>
                <c:pt idx="0">
                  <c:v>Gross Income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Sheet1!$A$10:$A$14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Sheet1!$D$10:$D$14</c:f>
              <c:numCache>
                <c:formatCode>_(* #,##0_);_(* \(#,##0\);_(* "-"_);_(@_)</c:formatCode>
                <c:ptCount val="5"/>
                <c:pt idx="0">
                  <c:v>1850</c:v>
                </c:pt>
                <c:pt idx="1">
                  <c:v>2029.9999999999998</c:v>
                </c:pt>
                <c:pt idx="2">
                  <c:v>2630</c:v>
                </c:pt>
                <c:pt idx="3">
                  <c:v>2880</c:v>
                </c:pt>
                <c:pt idx="4">
                  <c:v>3050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95-40B0-A0D7-465D9E7534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895512"/>
        <c:axId val="433896168"/>
      </c:lineChart>
      <c:catAx>
        <c:axId val="433895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896168"/>
        <c:crosses val="autoZero"/>
        <c:auto val="1"/>
        <c:lblAlgn val="ctr"/>
        <c:lblOffset val="100"/>
        <c:noMultiLvlLbl val="0"/>
      </c:catAx>
      <c:valAx>
        <c:axId val="43389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accent2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895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baseline="0" dirty="0">
                <a:solidFill>
                  <a:schemeClr val="bg1"/>
                </a:solidFill>
                <a:latin typeface="Calibri" panose="020F0502020204030204"/>
              </a:rPr>
              <a:t>Passenger Capacity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alibri" panose="020F0502020204030204"/>
              </a:rPr>
              <a:t> </a:t>
            </a:r>
          </a:p>
        </cx:rich>
      </cx:tx>
    </cx:title>
    <cx:plotArea>
      <cx:plotAreaRegion/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>
              <a:solidFill>
                <a:schemeClr val="bg1"/>
              </a:solidFill>
            </a:defRPr>
          </a:pPr>
          <a:endParaRPr lang="en-US" sz="900" b="1" i="0" u="none" strike="noStrike" baseline="0">
            <a:solidFill>
              <a:schemeClr val="bg1"/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24620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17429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0819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Competitors</a:t>
          </a:r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 custScaleX="10819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257" custLinFactNeighborY="851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55372" custLinFactNeighborY="-363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647275-D8CD-4040-B2E6-9BE346F58D46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98852-8FCF-4047-A10D-5AB904FBB66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Since 1969,25 Ships,77 Countries, 6 Continents, 100% Ownership</a:t>
          </a:r>
        </a:p>
      </dgm:t>
    </dgm:pt>
    <dgm:pt modelId="{68F9F313-7759-4B3C-B51A-50E696DF2583}" type="parTrans" cxnId="{F198EE1B-9781-4535-ADF8-814575C88181}">
      <dgm:prSet/>
      <dgm:spPr/>
      <dgm:t>
        <a:bodyPr/>
        <a:lstStyle/>
        <a:p>
          <a:endParaRPr lang="en-US"/>
        </a:p>
      </dgm:t>
    </dgm:pt>
    <dgm:pt modelId="{31A94613-15A2-4C63-AC39-CF1E8CD26153}" type="sibTrans" cxnId="{F198EE1B-9781-4535-ADF8-814575C88181}">
      <dgm:prSet/>
      <dgm:spPr/>
      <dgm:t>
        <a:bodyPr/>
        <a:lstStyle/>
        <a:p>
          <a:endParaRPr lang="en-US"/>
        </a:p>
      </dgm:t>
    </dgm:pt>
    <dgm:pt modelId="{9C99BCD9-94B1-443E-88C8-F9D968F8970C}">
      <dgm:prSet phldrT="[Text]"/>
      <dgm:spPr/>
      <dgm:t>
        <a:bodyPr/>
        <a:lstStyle/>
        <a:p>
          <a:r>
            <a:rPr lang="en-US" dirty="0"/>
            <a:t>Since 1997,12 Ships,7 Continents,100% Ownership</a:t>
          </a:r>
        </a:p>
      </dgm:t>
    </dgm:pt>
    <dgm:pt modelId="{ED63B9CB-AF5E-48F3-AA70-202DAA16618A}" type="parTrans" cxnId="{A1AB1DB4-3B0A-4216-B12D-E5B75AD55E2C}">
      <dgm:prSet/>
      <dgm:spPr/>
      <dgm:t>
        <a:bodyPr/>
        <a:lstStyle/>
        <a:p>
          <a:endParaRPr lang="en-US"/>
        </a:p>
      </dgm:t>
    </dgm:pt>
    <dgm:pt modelId="{FFEA7A39-88AD-4DD5-A284-1B5171DE07D8}" type="sibTrans" cxnId="{A1AB1DB4-3B0A-4216-B12D-E5B75AD55E2C}">
      <dgm:prSet/>
      <dgm:spPr/>
      <dgm:t>
        <a:bodyPr/>
        <a:lstStyle/>
        <a:p>
          <a:endParaRPr lang="en-US"/>
        </a:p>
      </dgm:t>
    </dgm:pt>
    <dgm:pt modelId="{E24C919A-5723-4108-A3A0-32986CE6FF9B}">
      <dgm:prSet phldrT="[Text]"/>
      <dgm:spPr/>
      <dgm:t>
        <a:bodyPr/>
        <a:lstStyle/>
        <a:p>
          <a:r>
            <a:rPr lang="en-US" dirty="0"/>
            <a:t>Since 2007, 2 Ships, Spanish Culture , 100% Ownership</a:t>
          </a:r>
        </a:p>
      </dgm:t>
    </dgm:pt>
    <dgm:pt modelId="{E9E94CAA-9051-4840-887A-64BBBF1A4D6D}" type="parTrans" cxnId="{40829A38-2B04-4778-AD34-E26BC8297BE4}">
      <dgm:prSet/>
      <dgm:spPr/>
      <dgm:t>
        <a:bodyPr/>
        <a:lstStyle/>
        <a:p>
          <a:endParaRPr lang="en-US"/>
        </a:p>
      </dgm:t>
    </dgm:pt>
    <dgm:pt modelId="{66D5169F-8E31-4BBB-A329-14BBB14CAB18}" type="sibTrans" cxnId="{40829A38-2B04-4778-AD34-E26BC8297BE4}">
      <dgm:prSet/>
      <dgm:spPr/>
      <dgm:t>
        <a:bodyPr/>
        <a:lstStyle/>
        <a:p>
          <a:endParaRPr lang="en-US"/>
        </a:p>
      </dgm:t>
    </dgm:pt>
    <dgm:pt modelId="{E75B2022-F2BD-4874-9B7C-C66EA20CE675}">
      <dgm:prSet phldrT="[Text]"/>
      <dgm:spPr/>
      <dgm:t>
        <a:bodyPr/>
        <a:lstStyle/>
        <a:p>
          <a:r>
            <a:rPr lang="en-US" dirty="0"/>
            <a:t>Since 2009,7 Ships, </a:t>
          </a:r>
          <a:r>
            <a:rPr lang="en-US" b="0" i="0" dirty="0">
              <a:effectLst/>
              <a:latin typeface="+mn-lt"/>
              <a:ea typeface="+mn-ea"/>
              <a:cs typeface="+mn-cs"/>
            </a:rPr>
            <a:t>German culture, </a:t>
          </a:r>
          <a:r>
            <a:rPr lang="en-US" dirty="0"/>
            <a:t>50% Ownership</a:t>
          </a:r>
        </a:p>
      </dgm:t>
    </dgm:pt>
    <dgm:pt modelId="{CDE5F039-12C5-4DE6-88A5-93B5D06FA071}" type="parTrans" cxnId="{02FB3A67-2093-49C1-9C35-6CC13C483041}">
      <dgm:prSet/>
      <dgm:spPr/>
      <dgm:t>
        <a:bodyPr/>
        <a:lstStyle/>
        <a:p>
          <a:endParaRPr lang="en-US"/>
        </a:p>
      </dgm:t>
    </dgm:pt>
    <dgm:pt modelId="{C74B6902-5836-42E9-8382-012D29608E86}" type="sibTrans" cxnId="{02FB3A67-2093-49C1-9C35-6CC13C483041}">
      <dgm:prSet/>
      <dgm:spPr/>
      <dgm:t>
        <a:bodyPr/>
        <a:lstStyle/>
        <a:p>
          <a:endParaRPr lang="en-US"/>
        </a:p>
      </dgm:t>
    </dgm:pt>
    <dgm:pt modelId="{2773BB39-B9BC-4813-A6B2-F337AC967729}">
      <dgm:prSet phldrT="[Text]"/>
      <dgm:spPr/>
      <dgm:t>
        <a:bodyPr/>
        <a:lstStyle/>
        <a:p>
          <a:r>
            <a:rPr lang="en-US" dirty="0"/>
            <a:t>Since 2015,1 Ship, Chinese Culture, 36%  Ownership</a:t>
          </a:r>
        </a:p>
      </dgm:t>
    </dgm:pt>
    <dgm:pt modelId="{EAFA6049-1ADB-4ABD-AE5A-0CEDD40DA791}" type="parTrans" cxnId="{68E72774-A52D-4A4D-9097-F224BD4A16AF}">
      <dgm:prSet/>
      <dgm:spPr/>
      <dgm:t>
        <a:bodyPr/>
        <a:lstStyle/>
        <a:p>
          <a:endParaRPr lang="en-US"/>
        </a:p>
      </dgm:t>
    </dgm:pt>
    <dgm:pt modelId="{8E6A7456-858A-4E4E-BC24-B5793D84F6CB}" type="sibTrans" cxnId="{68E72774-A52D-4A4D-9097-F224BD4A16AF}">
      <dgm:prSet/>
      <dgm:spPr/>
      <dgm:t>
        <a:bodyPr/>
        <a:lstStyle/>
        <a:p>
          <a:endParaRPr lang="en-US"/>
        </a:p>
      </dgm:t>
    </dgm:pt>
    <dgm:pt modelId="{A8A95D55-488E-4DF4-8E6D-B91C830E38A7}">
      <dgm:prSet phldrT="[Text]"/>
      <dgm:spPr/>
      <dgm:t>
        <a:bodyPr/>
        <a:lstStyle/>
        <a:p>
          <a:r>
            <a:rPr lang="en-US" dirty="0"/>
            <a:t>Since 2006 , 4 Ships , Spanish Culture, 49% Ownership</a:t>
          </a:r>
        </a:p>
      </dgm:t>
    </dgm:pt>
    <dgm:pt modelId="{489AD8F8-DF60-4ACE-B9C0-58B8D93CB682}" type="parTrans" cxnId="{461E2358-8C24-47DB-B852-B979B2884E4C}">
      <dgm:prSet/>
      <dgm:spPr/>
      <dgm:t>
        <a:bodyPr/>
        <a:lstStyle/>
        <a:p>
          <a:endParaRPr lang="en-US"/>
        </a:p>
      </dgm:t>
    </dgm:pt>
    <dgm:pt modelId="{01863C9B-56F7-4769-87DB-FB6D69756A48}" type="sibTrans" cxnId="{461E2358-8C24-47DB-B852-B979B2884E4C}">
      <dgm:prSet/>
      <dgm:spPr/>
      <dgm:t>
        <a:bodyPr/>
        <a:lstStyle/>
        <a:p>
          <a:endParaRPr lang="en-US"/>
        </a:p>
      </dgm:t>
    </dgm:pt>
    <dgm:pt modelId="{40AF6421-E9A5-48D5-A49A-4999B2BC4F87}" type="pres">
      <dgm:prSet presAssocID="{AD647275-D8CD-4040-B2E6-9BE346F58D46}" presName="Name0" presStyleCnt="0">
        <dgm:presLayoutVars>
          <dgm:chMax val="7"/>
          <dgm:chPref val="7"/>
          <dgm:dir/>
        </dgm:presLayoutVars>
      </dgm:prSet>
      <dgm:spPr/>
    </dgm:pt>
    <dgm:pt modelId="{807686F6-580D-4648-A23A-38583DEEA3F0}" type="pres">
      <dgm:prSet presAssocID="{AD647275-D8CD-4040-B2E6-9BE346F58D46}" presName="Name1" presStyleCnt="0"/>
      <dgm:spPr/>
    </dgm:pt>
    <dgm:pt modelId="{7EA76784-5EB9-4BE8-B277-BFD74DF3EDE5}" type="pres">
      <dgm:prSet presAssocID="{AD647275-D8CD-4040-B2E6-9BE346F58D46}" presName="cycle" presStyleCnt="0"/>
      <dgm:spPr/>
    </dgm:pt>
    <dgm:pt modelId="{38CAC1D2-8544-4166-B0F5-96CEB92C7259}" type="pres">
      <dgm:prSet presAssocID="{AD647275-D8CD-4040-B2E6-9BE346F58D46}" presName="srcNode" presStyleLbl="node1" presStyleIdx="0" presStyleCnt="6"/>
      <dgm:spPr/>
    </dgm:pt>
    <dgm:pt modelId="{4B25509C-5D3F-410B-AB96-C8673EB47539}" type="pres">
      <dgm:prSet presAssocID="{AD647275-D8CD-4040-B2E6-9BE346F58D46}" presName="conn" presStyleLbl="parChTrans1D2" presStyleIdx="0" presStyleCnt="1"/>
      <dgm:spPr/>
    </dgm:pt>
    <dgm:pt modelId="{D5005861-26A6-471A-B16F-1D92989EFCD8}" type="pres">
      <dgm:prSet presAssocID="{AD647275-D8CD-4040-B2E6-9BE346F58D46}" presName="extraNode" presStyleLbl="node1" presStyleIdx="0" presStyleCnt="6"/>
      <dgm:spPr/>
    </dgm:pt>
    <dgm:pt modelId="{25AEAEE2-0F47-43D8-A5BF-784AB0D11E3B}" type="pres">
      <dgm:prSet presAssocID="{AD647275-D8CD-4040-B2E6-9BE346F58D46}" presName="dstNode" presStyleLbl="node1" presStyleIdx="0" presStyleCnt="6"/>
      <dgm:spPr/>
    </dgm:pt>
    <dgm:pt modelId="{3BE7778E-30DC-472E-A4BF-52CF9D91B29C}" type="pres">
      <dgm:prSet presAssocID="{1A498852-8FCF-4047-A10D-5AB904FBB666}" presName="text_1" presStyleLbl="node1" presStyleIdx="0" presStyleCnt="6">
        <dgm:presLayoutVars>
          <dgm:bulletEnabled val="1"/>
        </dgm:presLayoutVars>
      </dgm:prSet>
      <dgm:spPr/>
    </dgm:pt>
    <dgm:pt modelId="{40C12F07-FE6C-4906-A8DB-C38F4902CA90}" type="pres">
      <dgm:prSet presAssocID="{1A498852-8FCF-4047-A10D-5AB904FBB666}" presName="accent_1" presStyleCnt="0"/>
      <dgm:spPr/>
    </dgm:pt>
    <dgm:pt modelId="{35241FB8-6BE1-4D3B-8CC7-9ED9ADC5D6E2}" type="pres">
      <dgm:prSet presAssocID="{1A498852-8FCF-4047-A10D-5AB904FBB666}" presName="accentRepeatNode" presStyleLbl="solidFgAcc1" presStyleIdx="0" presStyleCnt="6"/>
      <dgm:spPr/>
    </dgm:pt>
    <dgm:pt modelId="{0453A412-77A8-45E3-944C-04F33348B52C}" type="pres">
      <dgm:prSet presAssocID="{9C99BCD9-94B1-443E-88C8-F9D968F8970C}" presName="text_2" presStyleLbl="node1" presStyleIdx="1" presStyleCnt="6" custLinFactNeighborX="239" custLinFactNeighborY="5917">
        <dgm:presLayoutVars>
          <dgm:bulletEnabled val="1"/>
        </dgm:presLayoutVars>
      </dgm:prSet>
      <dgm:spPr/>
    </dgm:pt>
    <dgm:pt modelId="{3816F076-5EFB-4E8A-A126-FEB6E96A7C1F}" type="pres">
      <dgm:prSet presAssocID="{9C99BCD9-94B1-443E-88C8-F9D968F8970C}" presName="accent_2" presStyleCnt="0"/>
      <dgm:spPr/>
    </dgm:pt>
    <dgm:pt modelId="{18E0633A-D5A1-444A-9290-56053E794B21}" type="pres">
      <dgm:prSet presAssocID="{9C99BCD9-94B1-443E-88C8-F9D968F8970C}" presName="accentRepeatNode" presStyleLbl="solidFgAcc1" presStyleIdx="1" presStyleCnt="6"/>
      <dgm:spPr/>
    </dgm:pt>
    <dgm:pt modelId="{D36098DB-C638-4698-9025-550B7EE3AAF6}" type="pres">
      <dgm:prSet presAssocID="{E24C919A-5723-4108-A3A0-32986CE6FF9B}" presName="text_3" presStyleLbl="node1" presStyleIdx="2" presStyleCnt="6">
        <dgm:presLayoutVars>
          <dgm:bulletEnabled val="1"/>
        </dgm:presLayoutVars>
      </dgm:prSet>
      <dgm:spPr/>
    </dgm:pt>
    <dgm:pt modelId="{7402B635-2694-416A-A137-5DF326AE5A1C}" type="pres">
      <dgm:prSet presAssocID="{E24C919A-5723-4108-A3A0-32986CE6FF9B}" presName="accent_3" presStyleCnt="0"/>
      <dgm:spPr/>
    </dgm:pt>
    <dgm:pt modelId="{D7BB5582-E184-4527-96F7-920A98EA329E}" type="pres">
      <dgm:prSet presAssocID="{E24C919A-5723-4108-A3A0-32986CE6FF9B}" presName="accentRepeatNode" presStyleLbl="solidFgAcc1" presStyleIdx="2" presStyleCnt="6"/>
      <dgm:spPr/>
    </dgm:pt>
    <dgm:pt modelId="{31DDB879-A001-4A1D-BBA8-104B9ED306C7}" type="pres">
      <dgm:prSet presAssocID="{E75B2022-F2BD-4874-9B7C-C66EA20CE675}" presName="text_4" presStyleLbl="node1" presStyleIdx="3" presStyleCnt="6">
        <dgm:presLayoutVars>
          <dgm:bulletEnabled val="1"/>
        </dgm:presLayoutVars>
      </dgm:prSet>
      <dgm:spPr/>
    </dgm:pt>
    <dgm:pt modelId="{67460F78-8BE8-41EE-AFCD-9CDCAE1F4B4A}" type="pres">
      <dgm:prSet presAssocID="{E75B2022-F2BD-4874-9B7C-C66EA20CE675}" presName="accent_4" presStyleCnt="0"/>
      <dgm:spPr/>
    </dgm:pt>
    <dgm:pt modelId="{1998499E-77FE-4511-82E1-862751123BC3}" type="pres">
      <dgm:prSet presAssocID="{E75B2022-F2BD-4874-9B7C-C66EA20CE675}" presName="accentRepeatNode" presStyleLbl="solidFgAcc1" presStyleIdx="3" presStyleCnt="6"/>
      <dgm:spPr/>
    </dgm:pt>
    <dgm:pt modelId="{A58BF502-168B-42BA-843A-DF4EBFCB0E60}" type="pres">
      <dgm:prSet presAssocID="{2773BB39-B9BC-4813-A6B2-F337AC967729}" presName="text_5" presStyleLbl="node1" presStyleIdx="4" presStyleCnt="6">
        <dgm:presLayoutVars>
          <dgm:bulletEnabled val="1"/>
        </dgm:presLayoutVars>
      </dgm:prSet>
      <dgm:spPr/>
    </dgm:pt>
    <dgm:pt modelId="{00926091-9A60-41D0-8393-B5D561ACFCB3}" type="pres">
      <dgm:prSet presAssocID="{2773BB39-B9BC-4813-A6B2-F337AC967729}" presName="accent_5" presStyleCnt="0"/>
      <dgm:spPr/>
    </dgm:pt>
    <dgm:pt modelId="{09BC57B0-5778-4B42-B541-3C35A480453C}" type="pres">
      <dgm:prSet presAssocID="{2773BB39-B9BC-4813-A6B2-F337AC967729}" presName="accentRepeatNode" presStyleLbl="solidFgAcc1" presStyleIdx="4" presStyleCnt="6"/>
      <dgm:spPr/>
    </dgm:pt>
    <dgm:pt modelId="{586C2995-2082-4ABB-9C26-7849C462610D}" type="pres">
      <dgm:prSet presAssocID="{A8A95D55-488E-4DF4-8E6D-B91C830E38A7}" presName="text_6" presStyleLbl="node1" presStyleIdx="5" presStyleCnt="6">
        <dgm:presLayoutVars>
          <dgm:bulletEnabled val="1"/>
        </dgm:presLayoutVars>
      </dgm:prSet>
      <dgm:spPr/>
    </dgm:pt>
    <dgm:pt modelId="{1EA70181-8C25-44D3-A6D7-E743392BF18D}" type="pres">
      <dgm:prSet presAssocID="{A8A95D55-488E-4DF4-8E6D-B91C830E38A7}" presName="accent_6" presStyleCnt="0"/>
      <dgm:spPr/>
    </dgm:pt>
    <dgm:pt modelId="{03DBB85C-50E1-41CE-B33D-46C275CE589C}" type="pres">
      <dgm:prSet presAssocID="{A8A95D55-488E-4DF4-8E6D-B91C830E38A7}" presName="accentRepeatNode" presStyleLbl="solidFgAcc1" presStyleIdx="5" presStyleCnt="6"/>
      <dgm:spPr/>
    </dgm:pt>
  </dgm:ptLst>
  <dgm:cxnLst>
    <dgm:cxn modelId="{3D5FE305-CFF7-4DB3-93C6-A3B14DD1F1F4}" type="presOf" srcId="{31A94613-15A2-4C63-AC39-CF1E8CD26153}" destId="{4B25509C-5D3F-410B-AB96-C8673EB47539}" srcOrd="0" destOrd="0" presId="urn:microsoft.com/office/officeart/2008/layout/VerticalCurvedList"/>
    <dgm:cxn modelId="{F198EE1B-9781-4535-ADF8-814575C88181}" srcId="{AD647275-D8CD-4040-B2E6-9BE346F58D46}" destId="{1A498852-8FCF-4047-A10D-5AB904FBB666}" srcOrd="0" destOrd="0" parTransId="{68F9F313-7759-4B3C-B51A-50E696DF2583}" sibTransId="{31A94613-15A2-4C63-AC39-CF1E8CD26153}"/>
    <dgm:cxn modelId="{40829A38-2B04-4778-AD34-E26BC8297BE4}" srcId="{AD647275-D8CD-4040-B2E6-9BE346F58D46}" destId="{E24C919A-5723-4108-A3A0-32986CE6FF9B}" srcOrd="2" destOrd="0" parTransId="{E9E94CAA-9051-4840-887A-64BBBF1A4D6D}" sibTransId="{66D5169F-8E31-4BBB-A329-14BBB14CAB18}"/>
    <dgm:cxn modelId="{461E2358-8C24-47DB-B852-B979B2884E4C}" srcId="{AD647275-D8CD-4040-B2E6-9BE346F58D46}" destId="{A8A95D55-488E-4DF4-8E6D-B91C830E38A7}" srcOrd="5" destOrd="0" parTransId="{489AD8F8-DF60-4ACE-B9C0-58B8D93CB682}" sibTransId="{01863C9B-56F7-4769-87DB-FB6D69756A48}"/>
    <dgm:cxn modelId="{1D720E5E-724B-435C-89E8-424D5897AE2A}" type="presOf" srcId="{A8A95D55-488E-4DF4-8E6D-B91C830E38A7}" destId="{586C2995-2082-4ABB-9C26-7849C462610D}" srcOrd="0" destOrd="0" presId="urn:microsoft.com/office/officeart/2008/layout/VerticalCurvedList"/>
    <dgm:cxn modelId="{02FB3A67-2093-49C1-9C35-6CC13C483041}" srcId="{AD647275-D8CD-4040-B2E6-9BE346F58D46}" destId="{E75B2022-F2BD-4874-9B7C-C66EA20CE675}" srcOrd="3" destOrd="0" parTransId="{CDE5F039-12C5-4DE6-88A5-93B5D06FA071}" sibTransId="{C74B6902-5836-42E9-8382-012D29608E86}"/>
    <dgm:cxn modelId="{5C661E72-BEC2-45A2-8A68-A90DAC54B621}" type="presOf" srcId="{E24C919A-5723-4108-A3A0-32986CE6FF9B}" destId="{D36098DB-C638-4698-9025-550B7EE3AAF6}" srcOrd="0" destOrd="0" presId="urn:microsoft.com/office/officeart/2008/layout/VerticalCurvedList"/>
    <dgm:cxn modelId="{68E72774-A52D-4A4D-9097-F224BD4A16AF}" srcId="{AD647275-D8CD-4040-B2E6-9BE346F58D46}" destId="{2773BB39-B9BC-4813-A6B2-F337AC967729}" srcOrd="4" destOrd="0" parTransId="{EAFA6049-1ADB-4ABD-AE5A-0CEDD40DA791}" sibTransId="{8E6A7456-858A-4E4E-BC24-B5793D84F6CB}"/>
    <dgm:cxn modelId="{C6A18699-F095-4354-A66A-9849401D9A7F}" type="presOf" srcId="{9C99BCD9-94B1-443E-88C8-F9D968F8970C}" destId="{0453A412-77A8-45E3-944C-04F33348B52C}" srcOrd="0" destOrd="0" presId="urn:microsoft.com/office/officeart/2008/layout/VerticalCurvedList"/>
    <dgm:cxn modelId="{A1AB1DB4-3B0A-4216-B12D-E5B75AD55E2C}" srcId="{AD647275-D8CD-4040-B2E6-9BE346F58D46}" destId="{9C99BCD9-94B1-443E-88C8-F9D968F8970C}" srcOrd="1" destOrd="0" parTransId="{ED63B9CB-AF5E-48F3-AA70-202DAA16618A}" sibTransId="{FFEA7A39-88AD-4DD5-A284-1B5171DE07D8}"/>
    <dgm:cxn modelId="{5471E5CA-07A0-475E-9AF7-97209AF94D35}" type="presOf" srcId="{E75B2022-F2BD-4874-9B7C-C66EA20CE675}" destId="{31DDB879-A001-4A1D-BBA8-104B9ED306C7}" srcOrd="0" destOrd="0" presId="urn:microsoft.com/office/officeart/2008/layout/VerticalCurvedList"/>
    <dgm:cxn modelId="{493E4ADE-23B0-4FE1-9322-924987EF2226}" type="presOf" srcId="{1A498852-8FCF-4047-A10D-5AB904FBB666}" destId="{3BE7778E-30DC-472E-A4BF-52CF9D91B29C}" srcOrd="0" destOrd="0" presId="urn:microsoft.com/office/officeart/2008/layout/VerticalCurvedList"/>
    <dgm:cxn modelId="{599C02FC-1E0A-41FA-9E67-475B0B5E3038}" type="presOf" srcId="{AD647275-D8CD-4040-B2E6-9BE346F58D46}" destId="{40AF6421-E9A5-48D5-A49A-4999B2BC4F87}" srcOrd="0" destOrd="0" presId="urn:microsoft.com/office/officeart/2008/layout/VerticalCurvedList"/>
    <dgm:cxn modelId="{C0FE52FD-4FD7-494A-A513-372D50BF722C}" type="presOf" srcId="{2773BB39-B9BC-4813-A6B2-F337AC967729}" destId="{A58BF502-168B-42BA-843A-DF4EBFCB0E60}" srcOrd="0" destOrd="0" presId="urn:microsoft.com/office/officeart/2008/layout/VerticalCurvedList"/>
    <dgm:cxn modelId="{A0CA0405-09C3-4174-B684-C2F0E8D7B030}" type="presParOf" srcId="{40AF6421-E9A5-48D5-A49A-4999B2BC4F87}" destId="{807686F6-580D-4648-A23A-38583DEEA3F0}" srcOrd="0" destOrd="0" presId="urn:microsoft.com/office/officeart/2008/layout/VerticalCurvedList"/>
    <dgm:cxn modelId="{B5019323-4292-427D-9A76-C410B5B02040}" type="presParOf" srcId="{807686F6-580D-4648-A23A-38583DEEA3F0}" destId="{7EA76784-5EB9-4BE8-B277-BFD74DF3EDE5}" srcOrd="0" destOrd="0" presId="urn:microsoft.com/office/officeart/2008/layout/VerticalCurvedList"/>
    <dgm:cxn modelId="{1FFBBD30-B0F9-442E-9FDB-426264138551}" type="presParOf" srcId="{7EA76784-5EB9-4BE8-B277-BFD74DF3EDE5}" destId="{38CAC1D2-8544-4166-B0F5-96CEB92C7259}" srcOrd="0" destOrd="0" presId="urn:microsoft.com/office/officeart/2008/layout/VerticalCurvedList"/>
    <dgm:cxn modelId="{725F1C0C-9B12-4585-9D5B-B8715D05784B}" type="presParOf" srcId="{7EA76784-5EB9-4BE8-B277-BFD74DF3EDE5}" destId="{4B25509C-5D3F-410B-AB96-C8673EB47539}" srcOrd="1" destOrd="0" presId="urn:microsoft.com/office/officeart/2008/layout/VerticalCurvedList"/>
    <dgm:cxn modelId="{2038726F-BF8E-4247-9A2D-41AB48C41B14}" type="presParOf" srcId="{7EA76784-5EB9-4BE8-B277-BFD74DF3EDE5}" destId="{D5005861-26A6-471A-B16F-1D92989EFCD8}" srcOrd="2" destOrd="0" presId="urn:microsoft.com/office/officeart/2008/layout/VerticalCurvedList"/>
    <dgm:cxn modelId="{262BA1D1-67C9-444C-83DD-29A6CA9C3C05}" type="presParOf" srcId="{7EA76784-5EB9-4BE8-B277-BFD74DF3EDE5}" destId="{25AEAEE2-0F47-43D8-A5BF-784AB0D11E3B}" srcOrd="3" destOrd="0" presId="urn:microsoft.com/office/officeart/2008/layout/VerticalCurvedList"/>
    <dgm:cxn modelId="{5219217A-E749-450D-B776-6D480B9195F6}" type="presParOf" srcId="{807686F6-580D-4648-A23A-38583DEEA3F0}" destId="{3BE7778E-30DC-472E-A4BF-52CF9D91B29C}" srcOrd="1" destOrd="0" presId="urn:microsoft.com/office/officeart/2008/layout/VerticalCurvedList"/>
    <dgm:cxn modelId="{B38BC11E-D79D-4E60-9EAF-00DC5D7BB224}" type="presParOf" srcId="{807686F6-580D-4648-A23A-38583DEEA3F0}" destId="{40C12F07-FE6C-4906-A8DB-C38F4902CA90}" srcOrd="2" destOrd="0" presId="urn:microsoft.com/office/officeart/2008/layout/VerticalCurvedList"/>
    <dgm:cxn modelId="{70178F7A-B784-432E-AF40-974499FC4B48}" type="presParOf" srcId="{40C12F07-FE6C-4906-A8DB-C38F4902CA90}" destId="{35241FB8-6BE1-4D3B-8CC7-9ED9ADC5D6E2}" srcOrd="0" destOrd="0" presId="urn:microsoft.com/office/officeart/2008/layout/VerticalCurvedList"/>
    <dgm:cxn modelId="{172B5EE4-79EC-45C0-8F65-5EE49EE5999A}" type="presParOf" srcId="{807686F6-580D-4648-A23A-38583DEEA3F0}" destId="{0453A412-77A8-45E3-944C-04F33348B52C}" srcOrd="3" destOrd="0" presId="urn:microsoft.com/office/officeart/2008/layout/VerticalCurvedList"/>
    <dgm:cxn modelId="{E3F2A3A5-08F5-4A57-A720-83F67A872F60}" type="presParOf" srcId="{807686F6-580D-4648-A23A-38583DEEA3F0}" destId="{3816F076-5EFB-4E8A-A126-FEB6E96A7C1F}" srcOrd="4" destOrd="0" presId="urn:microsoft.com/office/officeart/2008/layout/VerticalCurvedList"/>
    <dgm:cxn modelId="{C61B16B1-BF35-454E-A96C-EB1886DE613D}" type="presParOf" srcId="{3816F076-5EFB-4E8A-A126-FEB6E96A7C1F}" destId="{18E0633A-D5A1-444A-9290-56053E794B21}" srcOrd="0" destOrd="0" presId="urn:microsoft.com/office/officeart/2008/layout/VerticalCurvedList"/>
    <dgm:cxn modelId="{03ED880E-5E55-4864-BEE2-D9A35E647DE9}" type="presParOf" srcId="{807686F6-580D-4648-A23A-38583DEEA3F0}" destId="{D36098DB-C638-4698-9025-550B7EE3AAF6}" srcOrd="5" destOrd="0" presId="urn:microsoft.com/office/officeart/2008/layout/VerticalCurvedList"/>
    <dgm:cxn modelId="{9DA67E86-E48C-4A56-BDA2-9DEEE746A243}" type="presParOf" srcId="{807686F6-580D-4648-A23A-38583DEEA3F0}" destId="{7402B635-2694-416A-A137-5DF326AE5A1C}" srcOrd="6" destOrd="0" presId="urn:microsoft.com/office/officeart/2008/layout/VerticalCurvedList"/>
    <dgm:cxn modelId="{481C3D2B-73FE-492A-AFA4-A64F415B5D82}" type="presParOf" srcId="{7402B635-2694-416A-A137-5DF326AE5A1C}" destId="{D7BB5582-E184-4527-96F7-920A98EA329E}" srcOrd="0" destOrd="0" presId="urn:microsoft.com/office/officeart/2008/layout/VerticalCurvedList"/>
    <dgm:cxn modelId="{44014E46-1B4F-430E-83D1-109428588A8E}" type="presParOf" srcId="{807686F6-580D-4648-A23A-38583DEEA3F0}" destId="{31DDB879-A001-4A1D-BBA8-104B9ED306C7}" srcOrd="7" destOrd="0" presId="urn:microsoft.com/office/officeart/2008/layout/VerticalCurvedList"/>
    <dgm:cxn modelId="{28A8B644-5322-433A-918F-7AC3DBCD8EC5}" type="presParOf" srcId="{807686F6-580D-4648-A23A-38583DEEA3F0}" destId="{67460F78-8BE8-41EE-AFCD-9CDCAE1F4B4A}" srcOrd="8" destOrd="0" presId="urn:microsoft.com/office/officeart/2008/layout/VerticalCurvedList"/>
    <dgm:cxn modelId="{05502CAE-D910-415A-9E08-08AB93C6771E}" type="presParOf" srcId="{67460F78-8BE8-41EE-AFCD-9CDCAE1F4B4A}" destId="{1998499E-77FE-4511-82E1-862751123BC3}" srcOrd="0" destOrd="0" presId="urn:microsoft.com/office/officeart/2008/layout/VerticalCurvedList"/>
    <dgm:cxn modelId="{0EE154E8-1BDA-45D4-8ADE-941BBD0A9489}" type="presParOf" srcId="{807686F6-580D-4648-A23A-38583DEEA3F0}" destId="{A58BF502-168B-42BA-843A-DF4EBFCB0E60}" srcOrd="9" destOrd="0" presId="urn:microsoft.com/office/officeart/2008/layout/VerticalCurvedList"/>
    <dgm:cxn modelId="{BD80B0ED-7888-41DA-A0DE-B995C035837F}" type="presParOf" srcId="{807686F6-580D-4648-A23A-38583DEEA3F0}" destId="{00926091-9A60-41D0-8393-B5D561ACFCB3}" srcOrd="10" destOrd="0" presId="urn:microsoft.com/office/officeart/2008/layout/VerticalCurvedList"/>
    <dgm:cxn modelId="{D546A941-9671-4AA4-B558-8981BC535AD7}" type="presParOf" srcId="{00926091-9A60-41D0-8393-B5D561ACFCB3}" destId="{09BC57B0-5778-4B42-B541-3C35A480453C}" srcOrd="0" destOrd="0" presId="urn:microsoft.com/office/officeart/2008/layout/VerticalCurvedList"/>
    <dgm:cxn modelId="{9C267FD4-B8CB-41FD-9016-5253617A340B}" type="presParOf" srcId="{807686F6-580D-4648-A23A-38583DEEA3F0}" destId="{586C2995-2082-4ABB-9C26-7849C462610D}" srcOrd="11" destOrd="0" presId="urn:microsoft.com/office/officeart/2008/layout/VerticalCurvedList"/>
    <dgm:cxn modelId="{FD0824D5-84DF-424A-8A2E-B5693C603C20}" type="presParOf" srcId="{807686F6-580D-4648-A23A-38583DEEA3F0}" destId="{1EA70181-8C25-44D3-A6D7-E743392BF18D}" srcOrd="12" destOrd="0" presId="urn:microsoft.com/office/officeart/2008/layout/VerticalCurvedList"/>
    <dgm:cxn modelId="{372C6641-8122-4C98-A911-CCF1ACA56E33}" type="presParOf" srcId="{1EA70181-8C25-44D3-A6D7-E743392BF18D}" destId="{03DBB85C-50E1-41CE-B33D-46C275CE589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252E90-97EA-4D78-8CA6-563EF1AB304E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B51F661-76C9-453D-ABE7-96900AF7D814}" type="pres">
      <dgm:prSet presAssocID="{2E252E90-97EA-4D78-8CA6-563EF1AB304E}" presName="linearFlow" presStyleCnt="0">
        <dgm:presLayoutVars>
          <dgm:dir/>
          <dgm:resizeHandles val="exact"/>
        </dgm:presLayoutVars>
      </dgm:prSet>
      <dgm:spPr/>
    </dgm:pt>
  </dgm:ptLst>
  <dgm:cxnLst>
    <dgm:cxn modelId="{1250AAB0-1C39-4174-BD49-4DB092CD258F}" type="presOf" srcId="{2E252E90-97EA-4D78-8CA6-563EF1AB304E}" destId="{2B51F661-76C9-453D-ABE7-96900AF7D814}" srcOrd="0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CC8AD-1909-4368-BC7E-1F1B53D81F8C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979CA06-F03E-4EE8-BE27-1AB6198205C2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Company</a:t>
          </a:r>
        </a:p>
      </dgm:t>
    </dgm:pt>
    <dgm:pt modelId="{62E5413E-6573-4F8F-BA0A-D694912C89DB}" type="parTrans" cxnId="{7138D561-F1D8-453C-AF91-896F99A883CB}">
      <dgm:prSet/>
      <dgm:spPr/>
      <dgm:t>
        <a:bodyPr/>
        <a:lstStyle/>
        <a:p>
          <a:endParaRPr lang="en-US"/>
        </a:p>
      </dgm:t>
    </dgm:pt>
    <dgm:pt modelId="{1AE53AFA-0231-4BBC-B68F-F6C726EEA6A7}" type="sibTrans" cxnId="{7138D561-F1D8-453C-AF91-896F99A883CB}">
      <dgm:prSet/>
      <dgm:spPr/>
      <dgm:t>
        <a:bodyPr/>
        <a:lstStyle/>
        <a:p>
          <a:endParaRPr lang="en-US"/>
        </a:p>
      </dgm:t>
    </dgm:pt>
    <dgm:pt modelId="{9298A3C3-56A0-405B-B912-B69F5F8418C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Customers</a:t>
          </a:r>
        </a:p>
      </dgm:t>
    </dgm:pt>
    <dgm:pt modelId="{957BB06D-DF3B-4108-B25B-5E5C1800F156}" type="parTrans" cxnId="{6CEE74A2-504F-42E4-A297-2479A8D185D6}">
      <dgm:prSet/>
      <dgm:spPr/>
      <dgm:t>
        <a:bodyPr/>
        <a:lstStyle/>
        <a:p>
          <a:endParaRPr lang="en-US"/>
        </a:p>
      </dgm:t>
    </dgm:pt>
    <dgm:pt modelId="{BEAB49F0-F7C2-4370-8B20-EFA5B4929953}" type="sibTrans" cxnId="{6CEE74A2-504F-42E4-A297-2479A8D185D6}">
      <dgm:prSet/>
      <dgm:spPr/>
      <dgm:t>
        <a:bodyPr/>
        <a:lstStyle/>
        <a:p>
          <a:endParaRPr lang="en-US"/>
        </a:p>
      </dgm:t>
    </dgm:pt>
    <dgm:pt modelId="{0A93EFEE-1A94-468B-BF4C-21447E63E2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Competitors</a:t>
          </a:r>
        </a:p>
      </dgm:t>
    </dgm:pt>
    <dgm:pt modelId="{72642584-A4A9-40A0-A94B-810E509A0D4C}" type="parTrans" cxnId="{46BE8A99-2B22-4B9C-A9FB-6E8D9B9A9EFD}">
      <dgm:prSet/>
      <dgm:spPr/>
      <dgm:t>
        <a:bodyPr/>
        <a:lstStyle/>
        <a:p>
          <a:endParaRPr lang="en-US"/>
        </a:p>
      </dgm:t>
    </dgm:pt>
    <dgm:pt modelId="{A266F6F4-C67C-4D8B-A223-29798F1B7E31}" type="sibTrans" cxnId="{46BE8A99-2B22-4B9C-A9FB-6E8D9B9A9EFD}">
      <dgm:prSet/>
      <dgm:spPr/>
      <dgm:t>
        <a:bodyPr/>
        <a:lstStyle/>
        <a:p>
          <a:endParaRPr lang="en-US"/>
        </a:p>
      </dgm:t>
    </dgm:pt>
    <dgm:pt modelId="{8A6A2B89-8547-44AB-A95D-5A4192E83A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Industry</a:t>
          </a:r>
        </a:p>
      </dgm:t>
    </dgm:pt>
    <dgm:pt modelId="{E370D508-9A24-4A3B-BBE1-41F41F1ACEF5}" type="parTrans" cxnId="{88C8F440-FC23-4728-A4E6-2A6252F78DAB}">
      <dgm:prSet/>
      <dgm:spPr/>
      <dgm:t>
        <a:bodyPr/>
        <a:lstStyle/>
        <a:p>
          <a:endParaRPr lang="en-US"/>
        </a:p>
      </dgm:t>
    </dgm:pt>
    <dgm:pt modelId="{A141D1CC-D04B-471E-ABFB-3750E4A451F7}" type="sibTrans" cxnId="{88C8F440-FC23-4728-A4E6-2A6252F78DAB}">
      <dgm:prSet/>
      <dgm:spPr/>
      <dgm:t>
        <a:bodyPr/>
        <a:lstStyle/>
        <a:p>
          <a:endParaRPr lang="en-US"/>
        </a:p>
      </dgm:t>
    </dgm:pt>
    <dgm:pt modelId="{71462CBF-8C33-4A87-969C-D7E7EB09530B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Conclusion</a:t>
          </a:r>
        </a:p>
      </dgm:t>
    </dgm:pt>
    <dgm:pt modelId="{6CD37732-58B1-44B8-9599-D717345BF1CF}" type="parTrans" cxnId="{5DE9D456-8509-461C-97DF-1EA41AED22FD}">
      <dgm:prSet/>
      <dgm:spPr/>
      <dgm:t>
        <a:bodyPr/>
        <a:lstStyle/>
        <a:p>
          <a:endParaRPr lang="en-US"/>
        </a:p>
      </dgm:t>
    </dgm:pt>
    <dgm:pt modelId="{6F2F752A-94A9-485F-A306-9B2CF38FC151}" type="sibTrans" cxnId="{5DE9D456-8509-461C-97DF-1EA41AED22FD}">
      <dgm:prSet/>
      <dgm:spPr/>
      <dgm:t>
        <a:bodyPr/>
        <a:lstStyle/>
        <a:p>
          <a:endParaRPr lang="en-US"/>
        </a:p>
      </dgm:t>
    </dgm:pt>
    <dgm:pt modelId="{90EAE561-0DFC-4168-8087-8CDE5821DD8B}" type="pres">
      <dgm:prSet presAssocID="{66CCC8AD-1909-4368-BC7E-1F1B53D81F8C}" presName="Name0" presStyleCnt="0">
        <dgm:presLayoutVars>
          <dgm:dir/>
          <dgm:resizeHandles val="exact"/>
        </dgm:presLayoutVars>
      </dgm:prSet>
      <dgm:spPr/>
    </dgm:pt>
    <dgm:pt modelId="{046D829A-074A-4180-937D-C9380714454E}" type="pres">
      <dgm:prSet presAssocID="{8A6A2B89-8547-44AB-A95D-5A4192E83AB5}" presName="parTxOnly" presStyleLbl="node1" presStyleIdx="0" presStyleCnt="5" custLinFactNeighborX="11758" custLinFactNeighborY="-543">
        <dgm:presLayoutVars>
          <dgm:bulletEnabled val="1"/>
        </dgm:presLayoutVars>
      </dgm:prSet>
      <dgm:spPr/>
    </dgm:pt>
    <dgm:pt modelId="{E2956360-7F06-4F03-9822-82097ED58F2F}" type="pres">
      <dgm:prSet presAssocID="{A141D1CC-D04B-471E-ABFB-3750E4A451F7}" presName="parSpace" presStyleCnt="0"/>
      <dgm:spPr/>
    </dgm:pt>
    <dgm:pt modelId="{116C1920-00CD-4625-BDD0-CFF1CD764AB6}" type="pres">
      <dgm:prSet presAssocID="{F979CA06-F03E-4EE8-BE27-1AB6198205C2}" presName="parTxOnly" presStyleLbl="node1" presStyleIdx="1" presStyleCnt="5">
        <dgm:presLayoutVars>
          <dgm:bulletEnabled val="1"/>
        </dgm:presLayoutVars>
      </dgm:prSet>
      <dgm:spPr/>
    </dgm:pt>
    <dgm:pt modelId="{05EFA8EC-4C68-4B5E-9BD9-E67004B894D6}" type="pres">
      <dgm:prSet presAssocID="{1AE53AFA-0231-4BBC-B68F-F6C726EEA6A7}" presName="parSpace" presStyleCnt="0"/>
      <dgm:spPr/>
    </dgm:pt>
    <dgm:pt modelId="{4CE974DC-5460-4B80-86D4-107D8B742A0B}" type="pres">
      <dgm:prSet presAssocID="{9298A3C3-56A0-405B-B912-B69F5F8418C9}" presName="parTxOnly" presStyleLbl="node1" presStyleIdx="2" presStyleCnt="5">
        <dgm:presLayoutVars>
          <dgm:bulletEnabled val="1"/>
        </dgm:presLayoutVars>
      </dgm:prSet>
      <dgm:spPr/>
    </dgm:pt>
    <dgm:pt modelId="{88F49800-46B6-46E2-85A4-B2D9C9B82ABC}" type="pres">
      <dgm:prSet presAssocID="{BEAB49F0-F7C2-4370-8B20-EFA5B4929953}" presName="parSpace" presStyleCnt="0"/>
      <dgm:spPr/>
    </dgm:pt>
    <dgm:pt modelId="{BD2BBD0D-B131-4C55-A96C-272DD0DBC883}" type="pres">
      <dgm:prSet presAssocID="{0A93EFEE-1A94-468B-BF4C-21447E63E2E2}" presName="parTxOnly" presStyleLbl="node1" presStyleIdx="3" presStyleCnt="5">
        <dgm:presLayoutVars>
          <dgm:bulletEnabled val="1"/>
        </dgm:presLayoutVars>
      </dgm:prSet>
      <dgm:spPr/>
    </dgm:pt>
    <dgm:pt modelId="{726BDCF0-7484-4A77-BC10-EC6B28092F4B}" type="pres">
      <dgm:prSet presAssocID="{A266F6F4-C67C-4D8B-A223-29798F1B7E31}" presName="parSpace" presStyleCnt="0"/>
      <dgm:spPr/>
    </dgm:pt>
    <dgm:pt modelId="{27283272-6E45-48B0-8A3E-C7F582ABF2FA}" type="pres">
      <dgm:prSet presAssocID="{71462CBF-8C33-4A87-969C-D7E7EB09530B}" presName="parTxOnly" presStyleLbl="node1" presStyleIdx="4" presStyleCnt="5" custLinFactNeighborX="30548" custLinFactNeighborY="-543">
        <dgm:presLayoutVars>
          <dgm:bulletEnabled val="1"/>
        </dgm:presLayoutVars>
      </dgm:prSet>
      <dgm:spPr/>
    </dgm:pt>
  </dgm:ptLst>
  <dgm:cxnLst>
    <dgm:cxn modelId="{BD8B1F13-24A5-43A7-94E2-685D04C0FA6A}" type="presOf" srcId="{9298A3C3-56A0-405B-B912-B69F5F8418C9}" destId="{4CE974DC-5460-4B80-86D4-107D8B742A0B}" srcOrd="0" destOrd="0" presId="urn:microsoft.com/office/officeart/2005/8/layout/hChevron3"/>
    <dgm:cxn modelId="{B625B23D-6C5B-410E-A3AF-6FE0BDC62CB2}" type="presOf" srcId="{66CCC8AD-1909-4368-BC7E-1F1B53D81F8C}" destId="{90EAE561-0DFC-4168-8087-8CDE5821DD8B}" srcOrd="0" destOrd="0" presId="urn:microsoft.com/office/officeart/2005/8/layout/hChevron3"/>
    <dgm:cxn modelId="{88C8F440-FC23-4728-A4E6-2A6252F78DAB}" srcId="{66CCC8AD-1909-4368-BC7E-1F1B53D81F8C}" destId="{8A6A2B89-8547-44AB-A95D-5A4192E83AB5}" srcOrd="0" destOrd="0" parTransId="{E370D508-9A24-4A3B-BBE1-41F41F1ACEF5}" sibTransId="{A141D1CC-D04B-471E-ABFB-3750E4A451F7}"/>
    <dgm:cxn modelId="{5DE9D456-8509-461C-97DF-1EA41AED22FD}" srcId="{66CCC8AD-1909-4368-BC7E-1F1B53D81F8C}" destId="{71462CBF-8C33-4A87-969C-D7E7EB09530B}" srcOrd="4" destOrd="0" parTransId="{6CD37732-58B1-44B8-9599-D717345BF1CF}" sibTransId="{6F2F752A-94A9-485F-A306-9B2CF38FC151}"/>
    <dgm:cxn modelId="{6C96A257-63D8-4654-808B-7DA75620A6DB}" type="presOf" srcId="{0A93EFEE-1A94-468B-BF4C-21447E63E2E2}" destId="{BD2BBD0D-B131-4C55-A96C-272DD0DBC883}" srcOrd="0" destOrd="0" presId="urn:microsoft.com/office/officeart/2005/8/layout/hChevron3"/>
    <dgm:cxn modelId="{7138D561-F1D8-453C-AF91-896F99A883CB}" srcId="{66CCC8AD-1909-4368-BC7E-1F1B53D81F8C}" destId="{F979CA06-F03E-4EE8-BE27-1AB6198205C2}" srcOrd="1" destOrd="0" parTransId="{62E5413E-6573-4F8F-BA0A-D694912C89DB}" sibTransId="{1AE53AFA-0231-4BBC-B68F-F6C726EEA6A7}"/>
    <dgm:cxn modelId="{4484A07E-741B-4B6E-83FC-3E0396C614A6}" type="presOf" srcId="{F979CA06-F03E-4EE8-BE27-1AB6198205C2}" destId="{116C1920-00CD-4625-BDD0-CFF1CD764AB6}" srcOrd="0" destOrd="0" presId="urn:microsoft.com/office/officeart/2005/8/layout/hChevron3"/>
    <dgm:cxn modelId="{46BE8A99-2B22-4B9C-A9FB-6E8D9B9A9EFD}" srcId="{66CCC8AD-1909-4368-BC7E-1F1B53D81F8C}" destId="{0A93EFEE-1A94-468B-BF4C-21447E63E2E2}" srcOrd="3" destOrd="0" parTransId="{72642584-A4A9-40A0-A94B-810E509A0D4C}" sibTransId="{A266F6F4-C67C-4D8B-A223-29798F1B7E31}"/>
    <dgm:cxn modelId="{E1D81BA0-56A1-415D-B69B-F69CA8BD8514}" type="presOf" srcId="{8A6A2B89-8547-44AB-A95D-5A4192E83AB5}" destId="{046D829A-074A-4180-937D-C9380714454E}" srcOrd="0" destOrd="0" presId="urn:microsoft.com/office/officeart/2005/8/layout/hChevron3"/>
    <dgm:cxn modelId="{6CEE74A2-504F-42E4-A297-2479A8D185D6}" srcId="{66CCC8AD-1909-4368-BC7E-1F1B53D81F8C}" destId="{9298A3C3-56A0-405B-B912-B69F5F8418C9}" srcOrd="2" destOrd="0" parTransId="{957BB06D-DF3B-4108-B25B-5E5C1800F156}" sibTransId="{BEAB49F0-F7C2-4370-8B20-EFA5B4929953}"/>
    <dgm:cxn modelId="{5C987FA5-DDA7-4457-8EF3-EABFA619F21C}" type="presOf" srcId="{71462CBF-8C33-4A87-969C-D7E7EB09530B}" destId="{27283272-6E45-48B0-8A3E-C7F582ABF2FA}" srcOrd="0" destOrd="0" presId="urn:microsoft.com/office/officeart/2005/8/layout/hChevron3"/>
    <dgm:cxn modelId="{CDF85D66-1BE3-47F6-89B8-40049D72192B}" type="presParOf" srcId="{90EAE561-0DFC-4168-8087-8CDE5821DD8B}" destId="{046D829A-074A-4180-937D-C9380714454E}" srcOrd="0" destOrd="0" presId="urn:microsoft.com/office/officeart/2005/8/layout/hChevron3"/>
    <dgm:cxn modelId="{BB0BA29F-EEEA-4D1B-BB0E-475976BBDEB0}" type="presParOf" srcId="{90EAE561-0DFC-4168-8087-8CDE5821DD8B}" destId="{E2956360-7F06-4F03-9822-82097ED58F2F}" srcOrd="1" destOrd="0" presId="urn:microsoft.com/office/officeart/2005/8/layout/hChevron3"/>
    <dgm:cxn modelId="{94377EAA-F3B7-4300-9839-736B3DE029FD}" type="presParOf" srcId="{90EAE561-0DFC-4168-8087-8CDE5821DD8B}" destId="{116C1920-00CD-4625-BDD0-CFF1CD764AB6}" srcOrd="2" destOrd="0" presId="urn:microsoft.com/office/officeart/2005/8/layout/hChevron3"/>
    <dgm:cxn modelId="{CE2ED8B6-C43B-4BB2-BB2A-95EE93A177EB}" type="presParOf" srcId="{90EAE561-0DFC-4168-8087-8CDE5821DD8B}" destId="{05EFA8EC-4C68-4B5E-9BD9-E67004B894D6}" srcOrd="3" destOrd="0" presId="urn:microsoft.com/office/officeart/2005/8/layout/hChevron3"/>
    <dgm:cxn modelId="{078E51E1-F132-4183-8A3F-D6F22DF92E05}" type="presParOf" srcId="{90EAE561-0DFC-4168-8087-8CDE5821DD8B}" destId="{4CE974DC-5460-4B80-86D4-107D8B742A0B}" srcOrd="4" destOrd="0" presId="urn:microsoft.com/office/officeart/2005/8/layout/hChevron3"/>
    <dgm:cxn modelId="{3C75B9AA-11BC-4B03-B2B7-836D6642B800}" type="presParOf" srcId="{90EAE561-0DFC-4168-8087-8CDE5821DD8B}" destId="{88F49800-46B6-46E2-85A4-B2D9C9B82ABC}" srcOrd="5" destOrd="0" presId="urn:microsoft.com/office/officeart/2005/8/layout/hChevron3"/>
    <dgm:cxn modelId="{ED9A4676-3291-447C-BA3A-CC25A5A960E7}" type="presParOf" srcId="{90EAE561-0DFC-4168-8087-8CDE5821DD8B}" destId="{BD2BBD0D-B131-4C55-A96C-272DD0DBC883}" srcOrd="6" destOrd="0" presId="urn:microsoft.com/office/officeart/2005/8/layout/hChevron3"/>
    <dgm:cxn modelId="{C811B323-8B7B-4284-9B62-4140AF04C283}" type="presParOf" srcId="{90EAE561-0DFC-4168-8087-8CDE5821DD8B}" destId="{726BDCF0-7484-4A77-BC10-EC6B28092F4B}" srcOrd="7" destOrd="0" presId="urn:microsoft.com/office/officeart/2005/8/layout/hChevron3"/>
    <dgm:cxn modelId="{040FFE6B-4E28-447B-96DC-D080F5B0377A}" type="presParOf" srcId="{90EAE561-0DFC-4168-8087-8CDE5821DD8B}" destId="{27283272-6E45-48B0-8A3E-C7F582ABF2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4197" y="422131"/>
          <a:ext cx="1423168" cy="569267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Industry</a:t>
          </a:r>
        </a:p>
      </dsp:txBody>
      <dsp:txXfrm>
        <a:off x="34197" y="422131"/>
        <a:ext cx="1280851" cy="569267"/>
      </dsp:txXfrm>
    </dsp:sp>
    <dsp:sp modelId="{116C1920-00CD-4625-BDD0-CFF1CD764AB6}">
      <dsp:nvSpPr>
        <dsp:cNvPr id="0" name=""/>
        <dsp:cNvSpPr/>
      </dsp:nvSpPr>
      <dsp:spPr>
        <a:xfrm>
          <a:off x="1139264" y="425222"/>
          <a:ext cx="1423168" cy="569267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423898" y="425222"/>
        <a:ext cx="853901" cy="569267"/>
      </dsp:txXfrm>
    </dsp:sp>
    <dsp:sp modelId="{4CE974DC-5460-4B80-86D4-107D8B742A0B}">
      <dsp:nvSpPr>
        <dsp:cNvPr id="0" name=""/>
        <dsp:cNvSpPr/>
      </dsp:nvSpPr>
      <dsp:spPr>
        <a:xfrm>
          <a:off x="2277800" y="425222"/>
          <a:ext cx="1423168" cy="569267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562434" y="425222"/>
        <a:ext cx="853901" cy="569267"/>
      </dsp:txXfrm>
    </dsp:sp>
    <dsp:sp modelId="{BD2BBD0D-B131-4C55-A96C-272DD0DBC883}">
      <dsp:nvSpPr>
        <dsp:cNvPr id="0" name=""/>
        <dsp:cNvSpPr/>
      </dsp:nvSpPr>
      <dsp:spPr>
        <a:xfrm>
          <a:off x="3416335" y="425222"/>
          <a:ext cx="1423168" cy="569267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Competitors</a:t>
          </a:r>
        </a:p>
      </dsp:txBody>
      <dsp:txXfrm>
        <a:off x="3700969" y="425222"/>
        <a:ext cx="853901" cy="569267"/>
      </dsp:txXfrm>
    </dsp:sp>
    <dsp:sp modelId="{27283272-6E45-48B0-8A3E-C7F582ABF2FA}">
      <dsp:nvSpPr>
        <dsp:cNvPr id="0" name=""/>
        <dsp:cNvSpPr/>
      </dsp:nvSpPr>
      <dsp:spPr>
        <a:xfrm>
          <a:off x="4555600" y="422131"/>
          <a:ext cx="1423168" cy="569267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4840234" y="422131"/>
        <a:ext cx="853901" cy="5692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629" y="386009"/>
          <a:ext cx="1313178" cy="525271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629" y="386009"/>
        <a:ext cx="1181860" cy="525271"/>
      </dsp:txXfrm>
    </dsp:sp>
    <dsp:sp modelId="{116C1920-00CD-4625-BDD0-CFF1CD764AB6}">
      <dsp:nvSpPr>
        <dsp:cNvPr id="0" name=""/>
        <dsp:cNvSpPr/>
      </dsp:nvSpPr>
      <dsp:spPr>
        <a:xfrm>
          <a:off x="1051291" y="388861"/>
          <a:ext cx="1313178" cy="525271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3927" y="388861"/>
        <a:ext cx="787907" cy="525271"/>
      </dsp:txXfrm>
    </dsp:sp>
    <dsp:sp modelId="{4CE974DC-5460-4B80-86D4-107D8B742A0B}">
      <dsp:nvSpPr>
        <dsp:cNvPr id="0" name=""/>
        <dsp:cNvSpPr/>
      </dsp:nvSpPr>
      <dsp:spPr>
        <a:xfrm>
          <a:off x="2101833" y="388861"/>
          <a:ext cx="1313178" cy="525271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64469" y="388861"/>
        <a:ext cx="787907" cy="525271"/>
      </dsp:txXfrm>
    </dsp:sp>
    <dsp:sp modelId="{BD2BBD0D-B131-4C55-A96C-272DD0DBC883}">
      <dsp:nvSpPr>
        <dsp:cNvPr id="0" name=""/>
        <dsp:cNvSpPr/>
      </dsp:nvSpPr>
      <dsp:spPr>
        <a:xfrm>
          <a:off x="3152376" y="388861"/>
          <a:ext cx="1636483" cy="52527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Competitors</a:t>
          </a:r>
        </a:p>
      </dsp:txBody>
      <dsp:txXfrm>
        <a:off x="3415012" y="388861"/>
        <a:ext cx="1111212" cy="525271"/>
      </dsp:txXfrm>
    </dsp:sp>
    <dsp:sp modelId="{27283272-6E45-48B0-8A3E-C7F582ABF2FA}">
      <dsp:nvSpPr>
        <dsp:cNvPr id="0" name=""/>
        <dsp:cNvSpPr/>
      </dsp:nvSpPr>
      <dsp:spPr>
        <a:xfrm>
          <a:off x="4526972" y="386009"/>
          <a:ext cx="1313178" cy="525271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789608" y="386009"/>
        <a:ext cx="787907" cy="5252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2149" y="338502"/>
          <a:ext cx="1317307" cy="526922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2149" y="338502"/>
        <a:ext cx="1185577" cy="526922"/>
      </dsp:txXfrm>
    </dsp:sp>
    <dsp:sp modelId="{116C1920-00CD-4625-BDD0-CFF1CD764AB6}">
      <dsp:nvSpPr>
        <dsp:cNvPr id="0" name=""/>
        <dsp:cNvSpPr/>
      </dsp:nvSpPr>
      <dsp:spPr>
        <a:xfrm>
          <a:off x="1055017" y="341364"/>
          <a:ext cx="1317307" cy="52692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8478" y="341364"/>
        <a:ext cx="790385" cy="526922"/>
      </dsp:txXfrm>
    </dsp:sp>
    <dsp:sp modelId="{4CE974DC-5460-4B80-86D4-107D8B742A0B}">
      <dsp:nvSpPr>
        <dsp:cNvPr id="0" name=""/>
        <dsp:cNvSpPr/>
      </dsp:nvSpPr>
      <dsp:spPr>
        <a:xfrm>
          <a:off x="2108862" y="341364"/>
          <a:ext cx="1317307" cy="52692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72323" y="341364"/>
        <a:ext cx="790385" cy="526922"/>
      </dsp:txXfrm>
    </dsp:sp>
    <dsp:sp modelId="{BD2BBD0D-B131-4C55-A96C-272DD0DBC883}">
      <dsp:nvSpPr>
        <dsp:cNvPr id="0" name=""/>
        <dsp:cNvSpPr/>
      </dsp:nvSpPr>
      <dsp:spPr>
        <a:xfrm>
          <a:off x="3162708" y="341364"/>
          <a:ext cx="1546900" cy="52692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Competitors</a:t>
          </a:r>
        </a:p>
      </dsp:txBody>
      <dsp:txXfrm>
        <a:off x="3426169" y="341364"/>
        <a:ext cx="1019978" cy="526922"/>
      </dsp:txXfrm>
    </dsp:sp>
    <dsp:sp modelId="{27283272-6E45-48B0-8A3E-C7F582ABF2FA}">
      <dsp:nvSpPr>
        <dsp:cNvPr id="0" name=""/>
        <dsp:cNvSpPr/>
      </dsp:nvSpPr>
      <dsp:spPr>
        <a:xfrm>
          <a:off x="4447318" y="338502"/>
          <a:ext cx="1317307" cy="52692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710779" y="338502"/>
        <a:ext cx="790385" cy="52692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7078" y="351565"/>
          <a:ext cx="1495085" cy="598034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7078" y="351565"/>
        <a:ext cx="1345577" cy="598034"/>
      </dsp:txXfrm>
    </dsp:sp>
    <dsp:sp modelId="{116C1920-00CD-4625-BDD0-CFF1CD764AB6}">
      <dsp:nvSpPr>
        <dsp:cNvPr id="0" name=""/>
        <dsp:cNvSpPr/>
      </dsp:nvSpPr>
      <dsp:spPr>
        <a:xfrm>
          <a:off x="1197989" y="354812"/>
          <a:ext cx="1495085" cy="598034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497006" y="354812"/>
        <a:ext cx="897051" cy="598034"/>
      </dsp:txXfrm>
    </dsp:sp>
    <dsp:sp modelId="{4CE974DC-5460-4B80-86D4-107D8B742A0B}">
      <dsp:nvSpPr>
        <dsp:cNvPr id="0" name=""/>
        <dsp:cNvSpPr/>
      </dsp:nvSpPr>
      <dsp:spPr>
        <a:xfrm>
          <a:off x="2394057" y="354812"/>
          <a:ext cx="1495085" cy="598034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Customers</a:t>
          </a:r>
        </a:p>
      </dsp:txBody>
      <dsp:txXfrm>
        <a:off x="2693074" y="354812"/>
        <a:ext cx="897051" cy="598034"/>
      </dsp:txXfrm>
    </dsp:sp>
    <dsp:sp modelId="{BD2BBD0D-B131-4C55-A96C-272DD0DBC883}">
      <dsp:nvSpPr>
        <dsp:cNvPr id="0" name=""/>
        <dsp:cNvSpPr/>
      </dsp:nvSpPr>
      <dsp:spPr>
        <a:xfrm>
          <a:off x="3590126" y="354812"/>
          <a:ext cx="1617608" cy="598034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Competitors</a:t>
          </a:r>
        </a:p>
      </dsp:txBody>
      <dsp:txXfrm>
        <a:off x="3889143" y="354812"/>
        <a:ext cx="1019574" cy="598034"/>
      </dsp:txXfrm>
    </dsp:sp>
    <dsp:sp modelId="{27283272-6E45-48B0-8A3E-C7F582ABF2FA}">
      <dsp:nvSpPr>
        <dsp:cNvPr id="0" name=""/>
        <dsp:cNvSpPr/>
      </dsp:nvSpPr>
      <dsp:spPr>
        <a:xfrm>
          <a:off x="4910638" y="351565"/>
          <a:ext cx="1495085" cy="598034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5209655" y="351565"/>
        <a:ext cx="897051" cy="598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4254" y="380749"/>
          <a:ext cx="1381207" cy="552482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4254" y="380749"/>
        <a:ext cx="1243087" cy="552482"/>
      </dsp:txXfrm>
    </dsp:sp>
    <dsp:sp modelId="{116C1920-00CD-4625-BDD0-CFF1CD764AB6}">
      <dsp:nvSpPr>
        <dsp:cNvPr id="0" name=""/>
        <dsp:cNvSpPr/>
      </dsp:nvSpPr>
      <dsp:spPr>
        <a:xfrm>
          <a:off x="1106739" y="383749"/>
          <a:ext cx="1381207" cy="55248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82980" y="383749"/>
        <a:ext cx="828725" cy="552482"/>
      </dsp:txXfrm>
    </dsp:sp>
    <dsp:sp modelId="{4CE974DC-5460-4B80-86D4-107D8B742A0B}">
      <dsp:nvSpPr>
        <dsp:cNvPr id="0" name=""/>
        <dsp:cNvSpPr/>
      </dsp:nvSpPr>
      <dsp:spPr>
        <a:xfrm>
          <a:off x="2211705" y="383749"/>
          <a:ext cx="1381207" cy="55248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487946" y="383749"/>
        <a:ext cx="828725" cy="552482"/>
      </dsp:txXfrm>
    </dsp:sp>
    <dsp:sp modelId="{BD2BBD0D-B131-4C55-A96C-272DD0DBC883}">
      <dsp:nvSpPr>
        <dsp:cNvPr id="0" name=""/>
        <dsp:cNvSpPr/>
      </dsp:nvSpPr>
      <dsp:spPr>
        <a:xfrm>
          <a:off x="3316671" y="383749"/>
          <a:ext cx="1494397" cy="55248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Competitors</a:t>
          </a:r>
        </a:p>
      </dsp:txBody>
      <dsp:txXfrm>
        <a:off x="3592912" y="383749"/>
        <a:ext cx="941915" cy="552482"/>
      </dsp:txXfrm>
    </dsp:sp>
    <dsp:sp modelId="{27283272-6E45-48B0-8A3E-C7F582ABF2FA}">
      <dsp:nvSpPr>
        <dsp:cNvPr id="0" name=""/>
        <dsp:cNvSpPr/>
      </dsp:nvSpPr>
      <dsp:spPr>
        <a:xfrm>
          <a:off x="4536601" y="380749"/>
          <a:ext cx="1381207" cy="55248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812842" y="380749"/>
        <a:ext cx="828725" cy="55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629" y="443731"/>
          <a:ext cx="1316331" cy="526532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Industry</a:t>
          </a:r>
        </a:p>
      </dsp:txBody>
      <dsp:txXfrm>
        <a:off x="31629" y="443731"/>
        <a:ext cx="1184698" cy="526532"/>
      </dsp:txXfrm>
    </dsp:sp>
    <dsp:sp modelId="{116C1920-00CD-4625-BDD0-CFF1CD764AB6}">
      <dsp:nvSpPr>
        <dsp:cNvPr id="0" name=""/>
        <dsp:cNvSpPr/>
      </dsp:nvSpPr>
      <dsp:spPr>
        <a:xfrm>
          <a:off x="1053740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7006" y="446590"/>
        <a:ext cx="789799" cy="526532"/>
      </dsp:txXfrm>
    </dsp:sp>
    <dsp:sp modelId="{4CE974DC-5460-4B80-86D4-107D8B742A0B}">
      <dsp:nvSpPr>
        <dsp:cNvPr id="0" name=""/>
        <dsp:cNvSpPr/>
      </dsp:nvSpPr>
      <dsp:spPr>
        <a:xfrm>
          <a:off x="2106805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70071" y="446590"/>
        <a:ext cx="789799" cy="526532"/>
      </dsp:txXfrm>
    </dsp:sp>
    <dsp:sp modelId="{BD2BBD0D-B131-4C55-A96C-272DD0DBC883}">
      <dsp:nvSpPr>
        <dsp:cNvPr id="0" name=""/>
        <dsp:cNvSpPr/>
      </dsp:nvSpPr>
      <dsp:spPr>
        <a:xfrm>
          <a:off x="3159870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Competitors</a:t>
          </a:r>
        </a:p>
      </dsp:txBody>
      <dsp:txXfrm>
        <a:off x="3423136" y="446590"/>
        <a:ext cx="789799" cy="526532"/>
      </dsp:txXfrm>
    </dsp:sp>
    <dsp:sp modelId="{27283272-6E45-48B0-8A3E-C7F582ABF2FA}">
      <dsp:nvSpPr>
        <dsp:cNvPr id="0" name=""/>
        <dsp:cNvSpPr/>
      </dsp:nvSpPr>
      <dsp:spPr>
        <a:xfrm>
          <a:off x="4213611" y="45107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76877" y="451070"/>
        <a:ext cx="789799" cy="526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629" y="443731"/>
          <a:ext cx="1316331" cy="526532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Industry</a:t>
          </a:r>
        </a:p>
      </dsp:txBody>
      <dsp:txXfrm>
        <a:off x="31629" y="443731"/>
        <a:ext cx="1184698" cy="526532"/>
      </dsp:txXfrm>
    </dsp:sp>
    <dsp:sp modelId="{116C1920-00CD-4625-BDD0-CFF1CD764AB6}">
      <dsp:nvSpPr>
        <dsp:cNvPr id="0" name=""/>
        <dsp:cNvSpPr/>
      </dsp:nvSpPr>
      <dsp:spPr>
        <a:xfrm>
          <a:off x="1053740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7006" y="446590"/>
        <a:ext cx="789799" cy="526532"/>
      </dsp:txXfrm>
    </dsp:sp>
    <dsp:sp modelId="{4CE974DC-5460-4B80-86D4-107D8B742A0B}">
      <dsp:nvSpPr>
        <dsp:cNvPr id="0" name=""/>
        <dsp:cNvSpPr/>
      </dsp:nvSpPr>
      <dsp:spPr>
        <a:xfrm>
          <a:off x="2106805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70071" y="446590"/>
        <a:ext cx="789799" cy="526532"/>
      </dsp:txXfrm>
    </dsp:sp>
    <dsp:sp modelId="{BD2BBD0D-B131-4C55-A96C-272DD0DBC883}">
      <dsp:nvSpPr>
        <dsp:cNvPr id="0" name=""/>
        <dsp:cNvSpPr/>
      </dsp:nvSpPr>
      <dsp:spPr>
        <a:xfrm>
          <a:off x="3159870" y="446590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Competitors</a:t>
          </a:r>
        </a:p>
      </dsp:txBody>
      <dsp:txXfrm>
        <a:off x="3423136" y="446590"/>
        <a:ext cx="789799" cy="526532"/>
      </dsp:txXfrm>
    </dsp:sp>
    <dsp:sp modelId="{27283272-6E45-48B0-8A3E-C7F582ABF2FA}">
      <dsp:nvSpPr>
        <dsp:cNvPr id="0" name=""/>
        <dsp:cNvSpPr/>
      </dsp:nvSpPr>
      <dsp:spPr>
        <a:xfrm>
          <a:off x="4213611" y="427461"/>
          <a:ext cx="1316331" cy="52653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76877" y="427461"/>
        <a:ext cx="789799" cy="526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3193" y="430574"/>
          <a:ext cx="1381406" cy="552562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3193" y="430574"/>
        <a:ext cx="1243266" cy="552562"/>
      </dsp:txXfrm>
    </dsp:sp>
    <dsp:sp modelId="{116C1920-00CD-4625-BDD0-CFF1CD764AB6}">
      <dsp:nvSpPr>
        <dsp:cNvPr id="0" name=""/>
        <dsp:cNvSpPr/>
      </dsp:nvSpPr>
      <dsp:spPr>
        <a:xfrm>
          <a:off x="1105833" y="433575"/>
          <a:ext cx="1381406" cy="55256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82114" y="433575"/>
        <a:ext cx="828844" cy="552562"/>
      </dsp:txXfrm>
    </dsp:sp>
    <dsp:sp modelId="{4CE974DC-5460-4B80-86D4-107D8B742A0B}">
      <dsp:nvSpPr>
        <dsp:cNvPr id="0" name=""/>
        <dsp:cNvSpPr/>
      </dsp:nvSpPr>
      <dsp:spPr>
        <a:xfrm>
          <a:off x="2210959" y="433575"/>
          <a:ext cx="1381406" cy="55256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487240" y="433575"/>
        <a:ext cx="828844" cy="552562"/>
      </dsp:txXfrm>
    </dsp:sp>
    <dsp:sp modelId="{BD2BBD0D-B131-4C55-A96C-272DD0DBC883}">
      <dsp:nvSpPr>
        <dsp:cNvPr id="0" name=""/>
        <dsp:cNvSpPr/>
      </dsp:nvSpPr>
      <dsp:spPr>
        <a:xfrm>
          <a:off x="3316084" y="433575"/>
          <a:ext cx="1381406" cy="55256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Competitors</a:t>
          </a:r>
        </a:p>
      </dsp:txBody>
      <dsp:txXfrm>
        <a:off x="3592365" y="433575"/>
        <a:ext cx="828844" cy="552562"/>
      </dsp:txXfrm>
    </dsp:sp>
    <dsp:sp modelId="{27283272-6E45-48B0-8A3E-C7F582ABF2FA}">
      <dsp:nvSpPr>
        <dsp:cNvPr id="0" name=""/>
        <dsp:cNvSpPr/>
      </dsp:nvSpPr>
      <dsp:spPr>
        <a:xfrm>
          <a:off x="4421918" y="430574"/>
          <a:ext cx="1381406" cy="552562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698199" y="430574"/>
        <a:ext cx="828844" cy="552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5509C-5D3F-410B-AB96-C8673EB47539}">
      <dsp:nvSpPr>
        <dsp:cNvPr id="0" name=""/>
        <dsp:cNvSpPr/>
      </dsp:nvSpPr>
      <dsp:spPr>
        <a:xfrm>
          <a:off x="-5157047" y="-789955"/>
          <a:ext cx="6141277" cy="6141277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7778E-30DC-472E-A4BF-52CF9D91B29C}">
      <dsp:nvSpPr>
        <dsp:cNvPr id="0" name=""/>
        <dsp:cNvSpPr/>
      </dsp:nvSpPr>
      <dsp:spPr>
        <a:xfrm>
          <a:off x="367094" y="240201"/>
          <a:ext cx="7489937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Since 1969,25 Ships,77 Countries, 6 Continents, 100% Ownership</a:t>
          </a:r>
        </a:p>
      </dsp:txBody>
      <dsp:txXfrm>
        <a:off x="367094" y="240201"/>
        <a:ext cx="7489937" cy="480220"/>
      </dsp:txXfrm>
    </dsp:sp>
    <dsp:sp modelId="{35241FB8-6BE1-4D3B-8CC7-9ED9ADC5D6E2}">
      <dsp:nvSpPr>
        <dsp:cNvPr id="0" name=""/>
        <dsp:cNvSpPr/>
      </dsp:nvSpPr>
      <dsp:spPr>
        <a:xfrm>
          <a:off x="66957" y="180173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53A412-77A8-45E3-944C-04F33348B52C}">
      <dsp:nvSpPr>
        <dsp:cNvPr id="0" name=""/>
        <dsp:cNvSpPr/>
      </dsp:nvSpPr>
      <dsp:spPr>
        <a:xfrm>
          <a:off x="779066" y="988856"/>
          <a:ext cx="7094922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1997,12 Ships,7 Continents,100% Ownership</a:t>
          </a:r>
        </a:p>
      </dsp:txBody>
      <dsp:txXfrm>
        <a:off x="779066" y="988856"/>
        <a:ext cx="7094922" cy="480220"/>
      </dsp:txXfrm>
    </dsp:sp>
    <dsp:sp modelId="{18E0633A-D5A1-444A-9290-56053E794B21}">
      <dsp:nvSpPr>
        <dsp:cNvPr id="0" name=""/>
        <dsp:cNvSpPr/>
      </dsp:nvSpPr>
      <dsp:spPr>
        <a:xfrm>
          <a:off x="461971" y="900413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6098DB-C638-4698-9025-550B7EE3AAF6}">
      <dsp:nvSpPr>
        <dsp:cNvPr id="0" name=""/>
        <dsp:cNvSpPr/>
      </dsp:nvSpPr>
      <dsp:spPr>
        <a:xfrm>
          <a:off x="942739" y="1680681"/>
          <a:ext cx="6914292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2007, 2 Ships, Spanish Culture , 100% Ownership</a:t>
          </a:r>
        </a:p>
      </dsp:txBody>
      <dsp:txXfrm>
        <a:off x="942739" y="1680681"/>
        <a:ext cx="6914292" cy="480220"/>
      </dsp:txXfrm>
    </dsp:sp>
    <dsp:sp modelId="{D7BB5582-E184-4527-96F7-920A98EA329E}">
      <dsp:nvSpPr>
        <dsp:cNvPr id="0" name=""/>
        <dsp:cNvSpPr/>
      </dsp:nvSpPr>
      <dsp:spPr>
        <a:xfrm>
          <a:off x="642601" y="1620653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DDB879-A001-4A1D-BBA8-104B9ED306C7}">
      <dsp:nvSpPr>
        <dsp:cNvPr id="0" name=""/>
        <dsp:cNvSpPr/>
      </dsp:nvSpPr>
      <dsp:spPr>
        <a:xfrm>
          <a:off x="942739" y="2400464"/>
          <a:ext cx="6914292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2009,7 Ships, </a:t>
          </a:r>
          <a:r>
            <a:rPr lang="en-US" sz="2000" b="0" i="0" kern="1200" dirty="0">
              <a:effectLst/>
              <a:latin typeface="+mn-lt"/>
              <a:ea typeface="+mn-ea"/>
              <a:cs typeface="+mn-cs"/>
            </a:rPr>
            <a:t>German culture, </a:t>
          </a:r>
          <a:r>
            <a:rPr lang="en-US" sz="2000" kern="1200" dirty="0"/>
            <a:t>50% Ownership</a:t>
          </a:r>
        </a:p>
      </dsp:txBody>
      <dsp:txXfrm>
        <a:off x="942739" y="2400464"/>
        <a:ext cx="6914292" cy="480220"/>
      </dsp:txXfrm>
    </dsp:sp>
    <dsp:sp modelId="{1998499E-77FE-4511-82E1-862751123BC3}">
      <dsp:nvSpPr>
        <dsp:cNvPr id="0" name=""/>
        <dsp:cNvSpPr/>
      </dsp:nvSpPr>
      <dsp:spPr>
        <a:xfrm>
          <a:off x="642601" y="2340437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8BF502-168B-42BA-843A-DF4EBFCB0E60}">
      <dsp:nvSpPr>
        <dsp:cNvPr id="0" name=""/>
        <dsp:cNvSpPr/>
      </dsp:nvSpPr>
      <dsp:spPr>
        <a:xfrm>
          <a:off x="762109" y="3120704"/>
          <a:ext cx="7094922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2015,1 Ship, Chinese Culture, 36%  Ownership</a:t>
          </a:r>
        </a:p>
      </dsp:txBody>
      <dsp:txXfrm>
        <a:off x="762109" y="3120704"/>
        <a:ext cx="7094922" cy="480220"/>
      </dsp:txXfrm>
    </dsp:sp>
    <dsp:sp modelId="{09BC57B0-5778-4B42-B541-3C35A480453C}">
      <dsp:nvSpPr>
        <dsp:cNvPr id="0" name=""/>
        <dsp:cNvSpPr/>
      </dsp:nvSpPr>
      <dsp:spPr>
        <a:xfrm>
          <a:off x="461971" y="3060677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6C2995-2082-4ABB-9C26-7849C462610D}">
      <dsp:nvSpPr>
        <dsp:cNvPr id="0" name=""/>
        <dsp:cNvSpPr/>
      </dsp:nvSpPr>
      <dsp:spPr>
        <a:xfrm>
          <a:off x="367094" y="3840944"/>
          <a:ext cx="7489937" cy="4802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1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2006 , 4 Ships , Spanish Culture, 49% Ownership</a:t>
          </a:r>
        </a:p>
      </dsp:txBody>
      <dsp:txXfrm>
        <a:off x="367094" y="3840944"/>
        <a:ext cx="7489937" cy="480220"/>
      </dsp:txXfrm>
    </dsp:sp>
    <dsp:sp modelId="{03DBB85C-50E1-41CE-B33D-46C275CE589C}">
      <dsp:nvSpPr>
        <dsp:cNvPr id="0" name=""/>
        <dsp:cNvSpPr/>
      </dsp:nvSpPr>
      <dsp:spPr>
        <a:xfrm>
          <a:off x="66957" y="3780917"/>
          <a:ext cx="600275" cy="60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D829A-074A-4180-937D-C9380714454E}">
      <dsp:nvSpPr>
        <dsp:cNvPr id="0" name=""/>
        <dsp:cNvSpPr/>
      </dsp:nvSpPr>
      <dsp:spPr>
        <a:xfrm>
          <a:off x="31479" y="406088"/>
          <a:ext cx="1310076" cy="524030"/>
        </a:xfrm>
        <a:prstGeom prst="homePlate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Industry</a:t>
          </a:r>
        </a:p>
      </dsp:txBody>
      <dsp:txXfrm>
        <a:off x="31479" y="406088"/>
        <a:ext cx="1179069" cy="524030"/>
      </dsp:txXfrm>
    </dsp:sp>
    <dsp:sp modelId="{116C1920-00CD-4625-BDD0-CFF1CD764AB6}">
      <dsp:nvSpPr>
        <dsp:cNvPr id="0" name=""/>
        <dsp:cNvSpPr/>
      </dsp:nvSpPr>
      <dsp:spPr>
        <a:xfrm>
          <a:off x="1048732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Company</a:t>
          </a:r>
        </a:p>
      </dsp:txBody>
      <dsp:txXfrm>
        <a:off x="1310747" y="408934"/>
        <a:ext cx="786046" cy="524030"/>
      </dsp:txXfrm>
    </dsp:sp>
    <dsp:sp modelId="{4CE974DC-5460-4B80-86D4-107D8B742A0B}">
      <dsp:nvSpPr>
        <dsp:cNvPr id="0" name=""/>
        <dsp:cNvSpPr/>
      </dsp:nvSpPr>
      <dsp:spPr>
        <a:xfrm>
          <a:off x="2096793" y="408934"/>
          <a:ext cx="1310076" cy="52403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Customers</a:t>
          </a:r>
        </a:p>
      </dsp:txBody>
      <dsp:txXfrm>
        <a:off x="2358808" y="408934"/>
        <a:ext cx="786046" cy="524030"/>
      </dsp:txXfrm>
    </dsp:sp>
    <dsp:sp modelId="{BD2BBD0D-B131-4C55-A96C-272DD0DBC883}">
      <dsp:nvSpPr>
        <dsp:cNvPr id="0" name=""/>
        <dsp:cNvSpPr/>
      </dsp:nvSpPr>
      <dsp:spPr>
        <a:xfrm>
          <a:off x="3144854" y="408934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Competitors</a:t>
          </a:r>
        </a:p>
      </dsp:txBody>
      <dsp:txXfrm>
        <a:off x="3406869" y="408934"/>
        <a:ext cx="786046" cy="524030"/>
      </dsp:txXfrm>
    </dsp:sp>
    <dsp:sp modelId="{27283272-6E45-48B0-8A3E-C7F582ABF2FA}">
      <dsp:nvSpPr>
        <dsp:cNvPr id="0" name=""/>
        <dsp:cNvSpPr/>
      </dsp:nvSpPr>
      <dsp:spPr>
        <a:xfrm>
          <a:off x="4193587" y="406088"/>
          <a:ext cx="1310076" cy="524030"/>
        </a:xfrm>
        <a:prstGeom prst="chevron">
          <a:avLst/>
        </a:prstGeom>
        <a:solidFill>
          <a:schemeClr val="bg1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Conclusion</a:t>
          </a:r>
        </a:p>
      </dsp:txBody>
      <dsp:txXfrm>
        <a:off x="4455602" y="406088"/>
        <a:ext cx="786046" cy="52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E4347A-DED0-47CA-8195-6F58ED4358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30A8C-5CCB-4191-8F3F-7E5D4EBCE2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A07B-EB50-4EB0-ADC6-A70C23A3486C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00F2F-3C52-4B53-812C-FE87E779A6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6A47-1FB0-4C40-B1E7-F3BF8ABB51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DC66-CEBD-4509-8A85-5A12A3A1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8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24F3-2B78-4B52-8E3D-0B1ED549E6B4}" type="datetimeFigureOut">
              <a:rPr lang="en-US" smtClean="0"/>
              <a:t>8/18/19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84EF7-AD48-4731-A673-176B6C4C5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16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84EF7-AD48-4731-A673-176B6C4C5E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4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E1065-6021-4C31-B2F2-E61E49CB33DD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1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D25-1DED-4BCE-9AE9-9528C17ABCFA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5D2279-731A-4F45-B107-CF3170C7D2F1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321E-D966-4C87-B357-F63CEB296979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91510-C27B-4F0C-9E42-0AAF869488CB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C02C-35FA-45B8-9C84-DB49B2FF617C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B184-50CB-4C5E-8FCA-B6A662D44F43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7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08C-7426-4E2B-9609-DA338B654D88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6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AE1-4C9D-488A-AF65-CA207E75237F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89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F7F0E-27F6-4760-BD6B-07B75CDF4D7C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6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79C9-0C43-4735-954F-AFAE8CED4BB3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312199-2882-46A0-8884-7E0C96D8B80C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A0F62C-F525-4F9E-932E-3B0D97A3C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microsoft.com/office/2014/relationships/chartEx" Target="../charts/chartEx1.xml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11" Type="http://schemas.openxmlformats.org/officeDocument/2006/relationships/image" Target="../media/image20.png"/><Relationship Id="rId5" Type="http://schemas.openxmlformats.org/officeDocument/2006/relationships/diagramData" Target="../diagrams/data13.xml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diagramDrawing" Target="../diagrams/drawing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9.png"/><Relationship Id="rId18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21" Type="http://schemas.openxmlformats.org/officeDocument/2006/relationships/diagramColors" Target="../diagrams/colors7.xml"/><Relationship Id="rId7" Type="http://schemas.openxmlformats.org/officeDocument/2006/relationships/diagramData" Target="../diagrams/data6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6" Type="http://schemas.openxmlformats.org/officeDocument/2006/relationships/image" Target="../media/image12.png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11.png"/><Relationship Id="rId10" Type="http://schemas.openxmlformats.org/officeDocument/2006/relationships/diagramColors" Target="../diagrams/colors6.xml"/><Relationship Id="rId19" Type="http://schemas.openxmlformats.org/officeDocument/2006/relationships/diagramLayout" Target="../diagrams/layout7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0.png"/><Relationship Id="rId22" Type="http://schemas.microsoft.com/office/2007/relationships/diagramDrawing" Target="../diagrams/drawin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0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2AEB-C22F-46FF-A75E-72D8E10C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071563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Industry and Company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D654-40A4-4670-9DBF-83473DAA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109" y="4278943"/>
            <a:ext cx="6798608" cy="1733655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rgbClr val="EBEBEB"/>
                </a:solidFill>
              </a:rPr>
              <a:t>By: Venkat Gopalakrishnan, Justin Kroenert, Ashish Mahadik, Dan Olmsted, Sammazo Plamin, Anupriya Thirumurthy</a:t>
            </a:r>
          </a:p>
          <a:p>
            <a:r>
              <a:rPr lang="en-US" sz="2000" cap="none" dirty="0">
                <a:solidFill>
                  <a:srgbClr val="EBEBEB"/>
                </a:solidFill>
              </a:rPr>
              <a:t>Prepared For: Roger Moore , CFO</a:t>
            </a:r>
          </a:p>
          <a:p>
            <a:r>
              <a:rPr lang="en-US" sz="2000" cap="none" dirty="0">
                <a:solidFill>
                  <a:srgbClr val="EBEBEB"/>
                </a:solidFill>
              </a:rPr>
              <a:t>July 14, 2018</a:t>
            </a:r>
          </a:p>
        </p:txBody>
      </p:sp>
      <p:pic>
        <p:nvPicPr>
          <p:cNvPr id="1026" name="Picture 2" descr="Image result for royal caribbean">
            <a:extLst>
              <a:ext uri="{FF2B5EF4-FFF2-40B4-BE49-F238E27FC236}">
                <a16:creationId xmlns:a16="http://schemas.microsoft.com/office/drawing/2014/main" id="{B8A4F180-BAB6-4FD5-9B2A-DDBF50CF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9" y="3165326"/>
            <a:ext cx="3058835" cy="7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5C08-33A1-4A70-AA18-A774E8A1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Passenger statistics  (continued)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1EA56C-7F29-4EB1-9C57-68AD45B13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193805"/>
              </p:ext>
            </p:extLst>
          </p:nvPr>
        </p:nvGraphicFramePr>
        <p:xfrm>
          <a:off x="0" y="5867950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per Passenger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9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3200" dirty="0"/>
              <a:t>Example Year – 2015</a:t>
            </a:r>
            <a:endParaRPr sz="32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3200" dirty="0"/>
              <a:t>Total 5.4 million passenger spent $8.4 billion</a:t>
            </a:r>
            <a:endParaRPr sz="3200" dirty="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3200" dirty="0"/>
              <a:t>In other words, for every passenger Royal Caribbean carried, they spent </a:t>
            </a:r>
            <a:r>
              <a:rPr lang="en-US" sz="3200" b="1" dirty="0"/>
              <a:t>$1,536</a:t>
            </a:r>
            <a:endParaRPr sz="3200" b="1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800" dirty="0"/>
              <a:t>Of that $1,536, </a:t>
            </a:r>
            <a:r>
              <a:rPr lang="en-US" sz="2800" b="1" dirty="0"/>
              <a:t>73%</a:t>
            </a:r>
            <a:r>
              <a:rPr lang="en-US" sz="2800" dirty="0"/>
              <a:t> ($1,121 per passenger) was spent on cruise fares</a:t>
            </a:r>
            <a:endParaRPr sz="2800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800" b="1" dirty="0"/>
              <a:t>$415 per passenger</a:t>
            </a:r>
            <a:r>
              <a:rPr lang="en-US" sz="2800" dirty="0"/>
              <a:t> was spent on board for everything from booze to t-shirts in the gift shop. </a:t>
            </a:r>
            <a:endParaRPr sz="2800" dirty="0"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E00B75-3360-476E-94CC-A65CEF53E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464942"/>
              </p:ext>
            </p:extLst>
          </p:nvPr>
        </p:nvGraphicFramePr>
        <p:xfrm>
          <a:off x="0" y="5867950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per Passenger (continued) 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91800" cy="38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Profit - 8% of total passenger expenditure</a:t>
            </a:r>
            <a:endParaRPr sz="2000"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13% spent on Marketing and Selling expense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Only 5.8% spent on food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16.9% spent on Commissions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50" y="1825625"/>
            <a:ext cx="5370750" cy="380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37BB8F-F00A-415B-AB0A-1818D20EA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890838"/>
              </p:ext>
            </p:extLst>
          </p:nvPr>
        </p:nvGraphicFramePr>
        <p:xfrm>
          <a:off x="0" y="5867950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48931" y="305709"/>
            <a:ext cx="6422849" cy="1419713"/>
          </a:xfrm>
          <a:prstGeom prst="rect">
            <a:avLst/>
          </a:prstGeom>
        </p:spPr>
        <p:txBody>
          <a:bodyPr spcFirstLastPara="1" vert="horz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Competitors: </a:t>
            </a:r>
            <a:r>
              <a:rPr lang="en-US" dirty="0"/>
              <a:t>P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roducts, </a:t>
            </a:r>
            <a:r>
              <a:rPr lang="en-US" dirty="0"/>
              <a:t>S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hares, and </a:t>
            </a:r>
            <a:r>
              <a:rPr lang="en-US" dirty="0"/>
              <a:t>R</a:t>
            </a: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ankings</a:t>
            </a:r>
            <a:endParaRPr lang="en-US" dirty="0"/>
          </a:p>
        </p:txBody>
      </p:sp>
      <p:sp>
        <p:nvSpPr>
          <p:cNvPr id="185" name="Shape 166"/>
          <p:cNvSpPr txBox="1">
            <a:spLocks noGrp="1"/>
          </p:cNvSpPr>
          <p:nvPr>
            <p:ph idx="1"/>
          </p:nvPr>
        </p:nvSpPr>
        <p:spPr>
          <a:xfrm>
            <a:off x="584923" y="1725422"/>
            <a:ext cx="6266044" cy="4291641"/>
          </a:xfrm>
          <a:prstGeom prst="rect">
            <a:avLst/>
          </a:prstGeom>
        </p:spPr>
        <p:txBody>
          <a:bodyPr spcFirstLastPara="1" vert="horz" lIns="91425" tIns="45700" rIns="91425" bIns="45700" rtlCol="0" anchorCtr="0">
            <a:normAutofit fontScale="85000" lnSpcReduction="10000"/>
          </a:bodyPr>
          <a:lstStyle/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The cruise industry is characterized by three large public companies (CCL, RCCL, and NCL), one large privately held company (MSC), and a host of smaller competitors.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Following industry consolidation, these companies generally own several cruise lines beyond their namesake.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Due to the size, scale, and experience of the ships, the larger cruise lines listed here are RCCL’s main competitors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Most of these cruise lines compete directly with RCCL for an upper casual to premium vacation experience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ts val="11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/>
              <a:t>The exception would be Carnival, which brands itself “The Fun Ships” and caters to a younger, less sophisticated clientele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2"/>
          </p:nvPr>
        </p:nvSpPr>
        <p:spPr>
          <a:xfrm>
            <a:off x="11113476" y="6538755"/>
            <a:ext cx="1014933" cy="319246"/>
          </a:xfrm>
          <a:prstGeom prst="rect">
            <a:avLst/>
          </a:prstGeom>
        </p:spPr>
        <p:txBody>
          <a:bodyPr spcFirstLastPara="1" vert="horz" lIns="91425" tIns="45700" rIns="91425" bIns="45700" rtlCol="0" anchor="ctr" anchorCtr="0">
            <a:normAutofit/>
          </a:bodyPr>
          <a:lstStyle/>
          <a:p>
            <a:pPr algn="l">
              <a:spcAft>
                <a:spcPts val="600"/>
              </a:spcAft>
            </a:pPr>
            <a:fld id="{00000000-1234-1234-1234-123412341234}" type="slidenum">
              <a:rPr lang="en-US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pPr algn="l">
                <a:spcAft>
                  <a:spcPts val="600"/>
                </a:spcAft>
              </a:pPr>
              <a:t>13</a:t>
            </a:fld>
            <a:endParaRPr lang="en-US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1182ADEB-F7A5-4462-9E9A-9C713DB9E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0120951"/>
                  </p:ext>
                </p:extLst>
              </p:nvPr>
            </p:nvGraphicFramePr>
            <p:xfrm>
              <a:off x="7524406" y="124772"/>
              <a:ext cx="4636008" cy="33969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1182ADEB-F7A5-4462-9E9A-9C713DB9E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4406" y="124772"/>
                <a:ext cx="4636008" cy="33969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4167684D-131A-44F7-AF1D-DF26166E5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696829"/>
              </p:ext>
            </p:extLst>
          </p:nvPr>
        </p:nvGraphicFramePr>
        <p:xfrm>
          <a:off x="0" y="5887257"/>
          <a:ext cx="5840151" cy="130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1562522-B1D6-4A5F-B581-E95FBAA280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0966" y="609461"/>
            <a:ext cx="5064116" cy="3264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43F71-A350-4FC5-9C6D-7CE61A550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0965" y="3998970"/>
            <a:ext cx="5064117" cy="2734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18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  <a:prstGeom prst="rect">
            <a:avLst/>
          </a:prstGeom>
        </p:spPr>
        <p:txBody>
          <a:bodyPr spcFirstLastPara="1" vert="horz" lIns="91425" tIns="45700" rIns="91425" bIns="45700" rtlCol="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Competitors: </a:t>
            </a:r>
            <a:r>
              <a:rPr lang="en-US">
                <a:solidFill>
                  <a:srgbClr val="FFFFFF"/>
                </a:solidFill>
                <a:latin typeface="+mn-lt"/>
              </a:rPr>
              <a:t>S</a:t>
            </a:r>
            <a:r>
              <a:rPr lang="en-US" i="0" u="none" strike="noStrike" cap="none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hares</a:t>
            </a:r>
            <a:r>
              <a:rPr lang="en-US">
                <a:solidFill>
                  <a:srgbClr val="FFFFFF"/>
                </a:solidFill>
                <a:latin typeface="+mn-lt"/>
              </a:rPr>
              <a:t> and</a:t>
            </a:r>
            <a:r>
              <a:rPr lang="en-US" i="0" u="none" strike="noStrike" cap="none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FFFFFF"/>
                </a:solidFill>
                <a:latin typeface="+mn-lt"/>
              </a:rPr>
              <a:t>R</a:t>
            </a:r>
            <a:r>
              <a:rPr lang="en-US" i="0" u="none" strike="noStrike" cap="none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ankings</a:t>
            </a:r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1" name="Rectangle 1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  <a:prstGeom prst="rect">
            <a:avLst/>
          </a:prstGeom>
        </p:spPr>
        <p:txBody>
          <a:bodyPr spcFirstLastPara="1" vert="horz" lIns="91425" tIns="45700" rIns="91425" bIns="45700" rtlCol="0" anchorCtr="0">
            <a:norm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n-US">
                <a:solidFill>
                  <a:srgbClr val="FFFFFF"/>
                </a:solidFill>
              </a:rPr>
              <a:t>RCCL (corp. parent) is the second largest cruise line after Carnival Corp. (red circles) although the flagship RC cruise line has more revenue than any other line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n-US">
                <a:solidFill>
                  <a:srgbClr val="FFFFFF"/>
                </a:solidFill>
              </a:rPr>
              <a:t>Carnival Cruise Line has the most passengers of any single line, but its entry level clientele shows in a lower revenue per passenger than other lines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n-US">
                <a:solidFill>
                  <a:srgbClr val="FFFFFF"/>
                </a:solidFill>
              </a:rPr>
              <a:t>A myriad of small cruise lines, clustered in the lower left of this graph, round out the industry (light blue = all others, including MSC)</a:t>
            </a: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rgbClr val="FFFFFF"/>
              </a:solidFill>
            </a:endParaRPr>
          </a:p>
          <a:p>
            <a:pPr marL="228600" marR="0" lvl="0" indent="-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09389-6A8E-46D6-B5F4-A3C55FAE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Shape 176" descr="A picture containing screenshot&#10;&#10;Description generated with very high confidenc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8084" y="1290375"/>
            <a:ext cx="4952475" cy="4286352"/>
          </a:xfrm>
          <a:prstGeom prst="rect">
            <a:avLst/>
          </a:prstGeom>
          <a:noFill/>
        </p:spPr>
      </p:pic>
      <p:sp>
        <p:nvSpPr>
          <p:cNvPr id="175" name="Shape 175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  <a:prstGeom prst="ellipse">
            <a:avLst/>
          </a:prstGeom>
        </p:spPr>
        <p:txBody>
          <a:bodyPr spcFirstLastPara="1" vert="horz" lIns="91425" tIns="45700" rIns="91425" bIns="45700" rtlCol="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 b="0" i="0" u="none" strike="noStrike" cap="none"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1CCB12A-FAEB-41FE-8994-325FB28EB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492945"/>
              </p:ext>
            </p:extLst>
          </p:nvPr>
        </p:nvGraphicFramePr>
        <p:xfrm>
          <a:off x="0" y="5937264"/>
          <a:ext cx="5764626" cy="120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24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26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xfrm>
            <a:off x="764110" y="4009292"/>
            <a:ext cx="3033249" cy="1899021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dirty="0">
                <a:solidFill>
                  <a:srgbClr val="FFFFFF"/>
                </a:solidFill>
              </a:rPr>
              <a:t>In the past 5 years, RCL is up about 200% while CCL and NCLH are both up about 50%</a:t>
            </a:r>
          </a:p>
          <a:p>
            <a:pPr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0" name="Rectangle 190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Shape 184" descr="A close up of a map&#10;&#10;Description generated with high confidenc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8800" y="1969231"/>
            <a:ext cx="6866506" cy="2918264"/>
          </a:xfrm>
          <a:prstGeom prst="rect">
            <a:avLst/>
          </a:prstGeom>
          <a:noFill/>
        </p:spPr>
      </p:pic>
      <p:sp>
        <p:nvSpPr>
          <p:cNvPr id="183" name="Shape 183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  <a:prstGeom prst="rect">
            <a:avLst/>
          </a:prstGeom>
        </p:spPr>
        <p:txBody>
          <a:bodyPr spcFirstLastPara="1" vert="horz" lIns="91425" tIns="45700" rIns="91425" bIns="45700" rtlCol="0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b="0" i="0" u="none" strike="noStrike" cap="none">
                <a:latin typeface="Calibri"/>
                <a:ea typeface="Calibri"/>
                <a:cs typeface="Calibri"/>
                <a:sym typeface="Calibri"/>
              </a:rPr>
              <a:pPr>
                <a:spcAft>
                  <a:spcPts val="600"/>
                </a:spcAft>
              </a:pPr>
              <a:t>15</a:t>
            </a:fld>
            <a:endParaRPr lang="en-US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E28DBCC-5D5E-4888-8329-DACCA410E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159177"/>
              </p:ext>
            </p:extLst>
          </p:nvPr>
        </p:nvGraphicFramePr>
        <p:xfrm>
          <a:off x="0" y="5866249"/>
          <a:ext cx="6405724" cy="13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E90EC9C-F507-4115-82A2-26FB0EDA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0511"/>
            <a:ext cx="11029616" cy="1013800"/>
          </a:xfrm>
        </p:spPr>
        <p:txBody>
          <a:bodyPr>
            <a:noAutofit/>
          </a:bodyPr>
          <a:lstStyle/>
          <a:p>
            <a:r>
              <a:rPr lang="en-US" sz="2600" dirty="0"/>
              <a:t>Competitors: </a:t>
            </a:r>
            <a:br>
              <a:rPr lang="en-US" sz="2600" dirty="0"/>
            </a:br>
            <a:r>
              <a:rPr lang="en-US" sz="2600" dirty="0"/>
              <a:t>Stock </a:t>
            </a:r>
            <a:br>
              <a:rPr lang="en-US" sz="2600" dirty="0"/>
            </a:br>
            <a:r>
              <a:rPr lang="en-US" sz="2600" dirty="0"/>
              <a:t>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CFA0B-90EA-4E0E-8944-09BBD0D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5B46-3769-4EC8-8C30-511BB2F4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 lang="en-US" i="1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 MAJOR </a:t>
            </a:r>
            <a:r>
              <a:rPr lang="en-US" sz="2000" dirty="0"/>
              <a:t>player in the steadily growing Ocean Cruise industry, Royal Caribbean International has itself posted steady </a:t>
            </a:r>
            <a:r>
              <a:rPr lang="en-US" sz="2000" dirty="0">
                <a:solidFill>
                  <a:srgbClr val="FF0000"/>
                </a:solidFill>
              </a:rPr>
              <a:t>GROWTH</a:t>
            </a:r>
            <a:r>
              <a:rPr lang="en-US" sz="2000" dirty="0"/>
              <a:t> and improving </a:t>
            </a:r>
            <a:r>
              <a:rPr lang="en-US" sz="2000" dirty="0">
                <a:solidFill>
                  <a:srgbClr val="FF0000"/>
                </a:solidFill>
              </a:rPr>
              <a:t>MARGINS</a:t>
            </a:r>
            <a:r>
              <a:rPr lang="en-US" sz="2000" dirty="0"/>
              <a:t>, positioning itself to be a </a:t>
            </a:r>
            <a:r>
              <a:rPr lang="en-US" sz="2000" dirty="0">
                <a:solidFill>
                  <a:srgbClr val="FF0000"/>
                </a:solidFill>
              </a:rPr>
              <a:t>MARKET LEADER </a:t>
            </a:r>
            <a:r>
              <a:rPr lang="en-US" sz="2000" dirty="0"/>
              <a:t>for years to come.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BBD0-023E-4B96-A237-E77F453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5F37E2C-509D-458F-B246-F6BDDCB3C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164904"/>
              </p:ext>
            </p:extLst>
          </p:nvPr>
        </p:nvGraphicFramePr>
        <p:xfrm>
          <a:off x="0" y="5881645"/>
          <a:ext cx="5917809" cy="131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9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 descr="Related image">
            <a:extLst>
              <a:ext uri="{FF2B5EF4-FFF2-40B4-BE49-F238E27FC236}">
                <a16:creationId xmlns:a16="http://schemas.microsoft.com/office/drawing/2014/main" id="{E0A4D52C-FF0E-4C84-B650-278967708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1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000F72-468F-43E0-9A85-CD9E5A1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EA6-CB4E-415C-A2DB-94CA80C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400" y="766071"/>
            <a:ext cx="54487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9F02-9A06-40DE-BBB9-64D6D936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Industry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Company</a:t>
            </a:r>
          </a:p>
          <a:p>
            <a:r>
              <a:rPr lang="en-US" sz="2800" dirty="0">
                <a:solidFill>
                  <a:schemeClr val="bg1"/>
                </a:solidFill>
              </a:rPr>
              <a:t>Customers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Competitors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3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18978" y="252895"/>
            <a:ext cx="10880901" cy="148298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The Cruise Industry -  In a Nutshell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305729" y="2056770"/>
            <a:ext cx="6503034" cy="3967089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 marL="457200" lvl="0" indent="-406400" rtl="0">
              <a:spcBef>
                <a:spcPts val="400"/>
              </a:spcBef>
              <a:spcAft>
                <a:spcPts val="0"/>
              </a:spcAft>
              <a:buSzPts val="2800"/>
              <a:buChar char="➔"/>
            </a:pPr>
            <a:r>
              <a:rPr lang="en-US" sz="2200" dirty="0"/>
              <a:t>The cruise industry comprises of 70 plus cruise brands.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-US" sz="2200" dirty="0"/>
              <a:t>Characterized by 5 Major Cruise companies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200" dirty="0"/>
              <a:t> Carnival Corporation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200" dirty="0"/>
              <a:t> Royal Caribbean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200" dirty="0"/>
              <a:t>Norwegian Cruise Line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200" dirty="0"/>
              <a:t>MSC Cruises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200" dirty="0"/>
              <a:t>Genting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200" dirty="0"/>
              <a:t>An estimate of 1500 drydocking days on an annual basis, with an annual spend of $2million per day a vessel is in drydock, amounting to a $3billion annual spend.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xfrm>
            <a:off x="461772" y="6355080"/>
            <a:ext cx="6858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404040"/>
                </a:solidFill>
              </a:rPr>
              <a:pPr marL="0" lvl="0" indent="0" algn="l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76634" y="2056770"/>
            <a:ext cx="1147461" cy="2470743"/>
          </a:xfrm>
          <a:prstGeom prst="rect">
            <a:avLst/>
          </a:prstGeom>
          <a:noFill/>
          <a:effectLst/>
        </p:spPr>
      </p:pic>
      <p:pic>
        <p:nvPicPr>
          <p:cNvPr id="122" name="Shape 1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78512" y="1913206"/>
            <a:ext cx="3641402" cy="4947879"/>
          </a:xfrm>
          <a:prstGeom prst="rect">
            <a:avLst/>
          </a:prstGeom>
          <a:noFill/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1AD230A-6862-41F9-B76A-0A7F44231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774183"/>
              </p:ext>
            </p:extLst>
          </p:nvPr>
        </p:nvGraphicFramePr>
        <p:xfrm>
          <a:off x="804672" y="5827785"/>
          <a:ext cx="5978769" cy="141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Growth of the Industry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50800" lvl="0" indent="0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rgbClr val="FFFFFF"/>
                </a:solidFill>
              </a:rPr>
              <a:t>$57 billion in 2027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prstClr val="black">
                    <a:tint val="75000"/>
                  </a:prstClr>
                </a:solidFill>
              </a:rPr>
              <a:pPr marL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en-US" sz="7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2" name="Shape 132" descr="A screenshot of a computer&#10;&#10;Description generated with high confidence"/>
          <p:cNvPicPr preferRelativeResize="0"/>
          <p:nvPr/>
        </p:nvPicPr>
        <p:blipFill rotWithShape="1">
          <a:blip r:embed="rId3"/>
          <a:srcRect r="9351" b="-2"/>
          <a:stretch/>
        </p:blipFill>
        <p:spPr>
          <a:xfrm>
            <a:off x="1868508" y="1813164"/>
            <a:ext cx="8200219" cy="4559399"/>
          </a:xfrm>
          <a:prstGeom prst="rect">
            <a:avLst/>
          </a:prstGeom>
          <a:noFill/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ABF0A8-9F9E-4569-BD9E-D8D0D274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973093"/>
              </p:ext>
            </p:extLst>
          </p:nvPr>
        </p:nvGraphicFramePr>
        <p:xfrm>
          <a:off x="-16763" y="5940275"/>
          <a:ext cx="5529943" cy="141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008BB6-AE24-4D01-AA8A-9954A7DF6F73}"/>
              </a:ext>
            </a:extLst>
          </p:cNvPr>
          <p:cNvSpPr txBox="1"/>
          <p:nvPr/>
        </p:nvSpPr>
        <p:spPr>
          <a:xfrm>
            <a:off x="524256" y="784025"/>
            <a:ext cx="9590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INDUSTRY REVENUE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43830" y="231705"/>
            <a:ext cx="10545500" cy="1199001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Industry Trends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892" y="1430706"/>
            <a:ext cx="5467526" cy="4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30" y="1430706"/>
            <a:ext cx="5287700" cy="4351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42269FF-7C73-4D72-897D-49881D30B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35022"/>
              </p:ext>
            </p:extLst>
          </p:nvPr>
        </p:nvGraphicFramePr>
        <p:xfrm>
          <a:off x="0" y="5858799"/>
          <a:ext cx="5529943" cy="141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7F7B-C99A-4ECA-A155-2671B25E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75" y="219456"/>
            <a:ext cx="5062511" cy="14996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Company Information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3B81-CB0D-4B11-8B56-CD0E72E9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93" y="1948375"/>
            <a:ext cx="5081232" cy="39319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Started in 1968 by Norwegian shipping companies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Song of Norway - First Ship(1970-1997)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Vision-</a:t>
            </a:r>
            <a:r>
              <a:rPr lang="en-US" sz="2400" dirty="0">
                <a:solidFill>
                  <a:schemeClr val="tx1"/>
                </a:solidFill>
              </a:rPr>
              <a:t> To deliver the best vacation experience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Mission-</a:t>
            </a:r>
            <a:r>
              <a:rPr lang="en-US" sz="2400" dirty="0">
                <a:solidFill>
                  <a:schemeClr val="tx1"/>
                </a:solidFill>
              </a:rPr>
              <a:t> anticipate the needs of customers, provide service with a friendly greeting and a smile.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02E8-2700-44DD-9470-C0078F62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2" y="6356352"/>
            <a:ext cx="7275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0F62C-F525-4F9E-932E-3B0D97A3C3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E01D9B9-77FA-43B8-A09D-8244AC7A1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025003"/>
              </p:ext>
            </p:extLst>
          </p:nvPr>
        </p:nvGraphicFramePr>
        <p:xfrm>
          <a:off x="6148921" y="1128294"/>
          <a:ext cx="5393304" cy="4773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A876C84-446B-4A26-A8AA-36E2C03D7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7873"/>
              </p:ext>
            </p:extLst>
          </p:nvPr>
        </p:nvGraphicFramePr>
        <p:xfrm>
          <a:off x="7436" y="5829057"/>
          <a:ext cx="5803325" cy="141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85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A952-28B8-465F-923F-DEC914D2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453"/>
            <a:ext cx="10515600" cy="64336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Company Subsidiaries</a:t>
            </a:r>
            <a:r>
              <a:rPr lang="en-US" sz="36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8AFED-5174-4BFC-90A5-3CC00513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F62C-F525-4F9E-932E-3B0D97A3C3E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A4F2AD-6929-4566-9FAF-9F1339C67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248888"/>
              </p:ext>
            </p:extLst>
          </p:nvPr>
        </p:nvGraphicFramePr>
        <p:xfrm>
          <a:off x="2893164" y="1670340"/>
          <a:ext cx="7920074" cy="456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12">
            <a:extLst>
              <a:ext uri="{FF2B5EF4-FFF2-40B4-BE49-F238E27FC236}">
                <a16:creationId xmlns:a16="http://schemas.microsoft.com/office/drawing/2014/main" id="{BC5BF340-3BB1-4A98-B484-089D63F8A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620604"/>
              </p:ext>
            </p:extLst>
          </p:nvPr>
        </p:nvGraphicFramePr>
        <p:xfrm>
          <a:off x="838200" y="186842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714449-04F1-4800-974B-BD7E1ED40D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028" y="1992738"/>
            <a:ext cx="1835136" cy="45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76289-FBA7-4942-A311-C4667C567A12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71" y="2693183"/>
            <a:ext cx="1815524" cy="45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8C4C5-BB84-4E9B-9447-726E58D37A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32581" y="3147208"/>
            <a:ext cx="1718699" cy="691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55078-09A7-44A9-A427-0FC450D0B3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8711" y="3942327"/>
            <a:ext cx="1785305" cy="476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A873A-FD06-4C27-A1BB-FFEA09A466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38711" y="4662915"/>
            <a:ext cx="1676780" cy="505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E9673-C27E-4322-A91E-4ED490714A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63030" y="5481608"/>
            <a:ext cx="1430134" cy="454025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CE9C6BF-CA63-4DCC-B06A-65362078B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068380"/>
              </p:ext>
            </p:extLst>
          </p:nvPr>
        </p:nvGraphicFramePr>
        <p:xfrm>
          <a:off x="0" y="5906430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270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FDF-CF39-4D56-A91A-23F551CA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Value Chain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6DFC-7C40-46E7-BA92-080685C8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92" y="1981200"/>
            <a:ext cx="7883421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369C-4C3C-423B-AEA4-7F04F74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1E0E-33A9-48E9-BD77-70B62F9C1BB0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F3F082-9B22-4588-8F64-D29D6DE10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797855"/>
              </p:ext>
            </p:extLst>
          </p:nvPr>
        </p:nvGraphicFramePr>
        <p:xfrm>
          <a:off x="0" y="5956137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49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Passenger Statistics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03624"/>
            <a:ext cx="10329067" cy="33687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5E7678C-A681-4FC9-8E13-372ADEDE1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417545"/>
              </p:ext>
            </p:extLst>
          </p:nvPr>
        </p:nvGraphicFramePr>
        <p:xfrm>
          <a:off x="0" y="5867950"/>
          <a:ext cx="5503664" cy="13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719</Words>
  <Application>Microsoft Macintosh PowerPoint</Application>
  <PresentationFormat>Widescreen</PresentationFormat>
  <Paragraphs>170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Industry and Company Background</vt:lpstr>
      <vt:lpstr>Agenda</vt:lpstr>
      <vt:lpstr>The Cruise Industry -  In a Nutshell</vt:lpstr>
      <vt:lpstr>Growth of the Industry</vt:lpstr>
      <vt:lpstr>Industry Trends</vt:lpstr>
      <vt:lpstr>Company Information </vt:lpstr>
      <vt:lpstr> Company Subsidiaries </vt:lpstr>
      <vt:lpstr>Value Chain</vt:lpstr>
      <vt:lpstr>Passenger Statistics</vt:lpstr>
      <vt:lpstr>Passenger statistics  (continued)</vt:lpstr>
      <vt:lpstr>Revenue per Passenger</vt:lpstr>
      <vt:lpstr>Revenue per Passenger (continued) </vt:lpstr>
      <vt:lpstr>Competitors: Products, Shares, and Rankings</vt:lpstr>
      <vt:lpstr>Competitors: Shares and Rankings</vt:lpstr>
      <vt:lpstr>Competitors:  Stock 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and Company Background</dc:title>
  <dc:creator>Ashish Mahadik</dc:creator>
  <cp:lastModifiedBy>Anupriya Thirumurthy</cp:lastModifiedBy>
  <cp:revision>16</cp:revision>
  <dcterms:created xsi:type="dcterms:W3CDTF">2018-07-13T22:24:57Z</dcterms:created>
  <dcterms:modified xsi:type="dcterms:W3CDTF">2019-08-19T00:45:06Z</dcterms:modified>
</cp:coreProperties>
</file>