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Montserrat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873" autoAdjust="0"/>
  </p:normalViewPr>
  <p:slideViewPr>
    <p:cSldViewPr snapToGrid="0">
      <p:cViewPr varScale="1">
        <p:scale>
          <a:sx n="123" d="100"/>
          <a:sy n="123" d="100"/>
        </p:scale>
        <p:origin x="13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03bbe3ffe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03bbe3ffe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03bbe3ff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03bbe3ff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03bbe3ff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03bbe3ff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03bbe3ffe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03bbe3ffe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03bbe3ffe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03bbe3ffe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3bbe3ffe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03bbe3ffe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03bbe3ff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03bbe3ff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03bbe3ff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03bbe3ff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03bbe3ffe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03bbe3ffe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03bbe3ff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03bbe3ff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aa41af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aa41af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03bbe3ff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03bbe3ff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046d472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046d472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b532bf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cb532bf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3bbe3ff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3bbe3ff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03bbe3ff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03bbe3ff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3bbe3f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3bbe3f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3bbe3ffe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3bbe3ffe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3bbe3ff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3bbe3ff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3bbe3ff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3bbe3ff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www.google.com/map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s://www.tomtom.com/en_gb/trafficindex/city/new-york" TargetMode="External"/><Relationship Id="rId4" Type="http://schemas.openxmlformats.org/officeDocument/2006/relationships/hyperlink" Target="http://www.governing.com/gov-data/transportation-infrastructure/traffic-delay-by-day-metro-areas-citi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Transportation/Bus-Breakdown-and-Delays/ez4e-faz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bitesize/ks3/geography/geographical_enquiry/geographical_skills/revision/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School Bus Delays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15957" y="3847227"/>
            <a:ext cx="4917000" cy="142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Hyejeong Lee, Kunal Shukla, Anupriya Thirumurthy, Yingkun Zhu</a:t>
            </a:r>
            <a:endParaRPr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for NYC  Department of Transportation &amp; Education</a:t>
            </a:r>
            <a:br>
              <a:rPr lang="en" dirty="0"/>
            </a:br>
            <a:r>
              <a:rPr lang="en" dirty="0"/>
              <a:t>Master of Science in Analytics, University of Chicago             </a:t>
            </a:r>
            <a:endParaRPr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August 24,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 Tree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8536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Goal</a:t>
            </a:r>
            <a:r>
              <a:rPr lang="en" sz="1600"/>
              <a:t> - Understand the factors which lead to a delay in each borough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Variables used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Original Variable</a:t>
            </a:r>
            <a:r>
              <a:rPr lang="en" sz="1600"/>
              <a:t>s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School Affiliation (Public, Charter, etc.) 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Borough of delay (leaves / terminal nodes)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Meta Features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Distance between garage and school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Bus Garage in same borough as delay (Indicator Variable)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Zero Students on Bus (Indicator Variable)</a:t>
            </a:r>
            <a:endParaRPr sz="1600"/>
          </a:p>
        </p:txBody>
      </p:sp>
      <p:sp>
        <p:nvSpPr>
          <p:cNvPr id="243" name="Google Shape;2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6791625" y="43650"/>
            <a:ext cx="23085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In-Scope Observations: ~60k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Filtered on Special Ed AM Run Delays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6806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CART solution has relatively high sensitivity and is stable...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75" y="1542743"/>
            <a:ext cx="8798850" cy="1498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p23"/>
          <p:cNvSpPr/>
          <p:nvPr/>
        </p:nvSpPr>
        <p:spPr>
          <a:xfrm rot="5400000">
            <a:off x="4474025" y="3102280"/>
            <a:ext cx="264600" cy="24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25" y="3599717"/>
            <a:ext cx="8796527" cy="14996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p23"/>
          <p:cNvSpPr txBox="1"/>
          <p:nvPr/>
        </p:nvSpPr>
        <p:spPr>
          <a:xfrm>
            <a:off x="3720741" y="1222334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Train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720741" y="3281056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Test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6806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...the CART solution is impossible to visualize</a:t>
            </a: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50" y="1404000"/>
            <a:ext cx="57212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- Insights </a:t>
            </a: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79350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/>
              <a:t>Although the tree is difficult to visualize, looking at variable importance with regards to partitioning the tree reveals key insights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than half of Special Ed AM Run delays in scope occur in a borough </a:t>
            </a:r>
            <a:r>
              <a:rPr lang="en" sz="1600" b="1" i="1"/>
              <a:t>that is different from the borough the bus garage is located in</a:t>
            </a:r>
            <a:endParaRPr sz="1600" b="1" i="1"/>
          </a:p>
        </p:txBody>
      </p: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r="5320"/>
          <a:stretch/>
        </p:blipFill>
        <p:spPr>
          <a:xfrm>
            <a:off x="1196975" y="2313685"/>
            <a:ext cx="3375025" cy="3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4">
            <a:alphaModFix/>
          </a:blip>
          <a:srcRect t="6838"/>
          <a:stretch/>
        </p:blipFill>
        <p:spPr>
          <a:xfrm>
            <a:off x="1196975" y="3433575"/>
            <a:ext cx="981075" cy="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- Insights 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79350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/>
              <a:t>The table below represents a subset of the ~29k Special Ed </a:t>
            </a:r>
            <a:r>
              <a:rPr lang="en" sz="1600" b="1"/>
              <a:t>AM</a:t>
            </a:r>
            <a:r>
              <a:rPr lang="en" sz="1600"/>
              <a:t> Run delays referenced on the previous slide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delays in the table below occur when there are </a:t>
            </a:r>
            <a:r>
              <a:rPr lang="en" sz="1600" i="1"/>
              <a:t>no students on the bus</a:t>
            </a:r>
            <a:endParaRPr sz="16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Buses traveling in the morning </a:t>
            </a:r>
            <a:r>
              <a:rPr lang="en" sz="1600" b="1" i="1"/>
              <a:t>from Bronx / Brooklyn to Manhattan</a:t>
            </a:r>
            <a:r>
              <a:rPr lang="en" sz="1600"/>
              <a:t> </a:t>
            </a:r>
            <a:r>
              <a:rPr lang="en" sz="1600" b="1" i="1"/>
              <a:t>report a delay occurring in Manhattan,</a:t>
            </a:r>
            <a:r>
              <a:rPr lang="en" sz="1600"/>
              <a:t> </a:t>
            </a:r>
            <a:r>
              <a:rPr lang="en" sz="1600" b="1" i="1"/>
              <a:t>before a student is picked up</a:t>
            </a:r>
            <a:endParaRPr sz="1600" b="1" i="1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4200"/>
            <a:ext cx="8839200" cy="1021228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 - Insights </a:t>
            </a:r>
            <a:endParaRPr dirty="0"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438" y="1453375"/>
            <a:ext cx="240886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-109875" y="1834900"/>
            <a:ext cx="27207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routes from Brooklyn / Bronx to Manhattan require crossing congested bridges / tollways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Traffic is only exacerbated during rush hour - are drivers getting stuck in these bottlenecks?</a:t>
            </a:r>
            <a:endParaRPr sz="1400"/>
          </a:p>
        </p:txBody>
      </p:sp>
      <p:sp>
        <p:nvSpPr>
          <p:cNvPr id="288" name="Google Shape;288;p27"/>
          <p:cNvSpPr txBox="1"/>
          <p:nvPr/>
        </p:nvSpPr>
        <p:spPr>
          <a:xfrm>
            <a:off x="5220200" y="4518600"/>
            <a:ext cx="3056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 Sources: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https://www.google.com/maps</a:t>
            </a:r>
            <a:endParaRPr sz="1000"/>
          </a:p>
        </p:txBody>
      </p:sp>
      <p:cxnSp>
        <p:nvCxnSpPr>
          <p:cNvPr id="289" name="Google Shape;289;p27"/>
          <p:cNvCxnSpPr/>
          <p:nvPr/>
        </p:nvCxnSpPr>
        <p:spPr>
          <a:xfrm rot="10800000" flipH="1">
            <a:off x="2810081" y="4064669"/>
            <a:ext cx="250800" cy="26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7"/>
          <p:cNvCxnSpPr/>
          <p:nvPr/>
        </p:nvCxnSpPr>
        <p:spPr>
          <a:xfrm flipH="1">
            <a:off x="4123558" y="2091542"/>
            <a:ext cx="194700" cy="33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27"/>
          <p:cNvSpPr/>
          <p:nvPr/>
        </p:nvSpPr>
        <p:spPr>
          <a:xfrm>
            <a:off x="2950301" y="1714500"/>
            <a:ext cx="1375075" cy="3229800"/>
          </a:xfrm>
          <a:custGeom>
            <a:avLst/>
            <a:gdLst/>
            <a:ahLst/>
            <a:cxnLst/>
            <a:rect l="l" t="t" r="r" b="b"/>
            <a:pathLst>
              <a:path w="55003" h="129192" extrusionOk="0">
                <a:moveTo>
                  <a:pt x="29108" y="0"/>
                </a:moveTo>
                <a:cubicBezTo>
                  <a:pt x="29440" y="522"/>
                  <a:pt x="30436" y="2419"/>
                  <a:pt x="31100" y="3130"/>
                </a:cubicBezTo>
                <a:cubicBezTo>
                  <a:pt x="31764" y="3841"/>
                  <a:pt x="30483" y="2988"/>
                  <a:pt x="33091" y="4268"/>
                </a:cubicBezTo>
                <a:cubicBezTo>
                  <a:pt x="35699" y="5549"/>
                  <a:pt x="45849" y="7161"/>
                  <a:pt x="46750" y="10813"/>
                </a:cubicBezTo>
                <a:cubicBezTo>
                  <a:pt x="47651" y="14465"/>
                  <a:pt x="39257" y="23334"/>
                  <a:pt x="38498" y="26180"/>
                </a:cubicBezTo>
                <a:cubicBezTo>
                  <a:pt x="37739" y="29026"/>
                  <a:pt x="44047" y="23998"/>
                  <a:pt x="42197" y="27887"/>
                </a:cubicBezTo>
                <a:cubicBezTo>
                  <a:pt x="40347" y="31776"/>
                  <a:pt x="29819" y="43443"/>
                  <a:pt x="27400" y="49514"/>
                </a:cubicBezTo>
                <a:cubicBezTo>
                  <a:pt x="24981" y="55585"/>
                  <a:pt x="27352" y="61324"/>
                  <a:pt x="27684" y="64312"/>
                </a:cubicBezTo>
                <a:cubicBezTo>
                  <a:pt x="28016" y="67300"/>
                  <a:pt x="29534" y="65924"/>
                  <a:pt x="29392" y="67442"/>
                </a:cubicBezTo>
                <a:cubicBezTo>
                  <a:pt x="29250" y="68960"/>
                  <a:pt x="27400" y="71853"/>
                  <a:pt x="26831" y="73418"/>
                </a:cubicBezTo>
                <a:cubicBezTo>
                  <a:pt x="26262" y="74983"/>
                  <a:pt x="26783" y="74603"/>
                  <a:pt x="25977" y="76832"/>
                </a:cubicBezTo>
                <a:cubicBezTo>
                  <a:pt x="25171" y="79061"/>
                  <a:pt x="23795" y="84942"/>
                  <a:pt x="21993" y="86792"/>
                </a:cubicBezTo>
                <a:cubicBezTo>
                  <a:pt x="20191" y="88642"/>
                  <a:pt x="18057" y="87361"/>
                  <a:pt x="15164" y="87930"/>
                </a:cubicBezTo>
                <a:cubicBezTo>
                  <a:pt x="12271" y="88499"/>
                  <a:pt x="7101" y="90444"/>
                  <a:pt x="4635" y="90207"/>
                </a:cubicBezTo>
                <a:cubicBezTo>
                  <a:pt x="2169" y="89970"/>
                  <a:pt x="-1104" y="84611"/>
                  <a:pt x="366" y="86508"/>
                </a:cubicBezTo>
                <a:cubicBezTo>
                  <a:pt x="1836" y="88405"/>
                  <a:pt x="11275" y="96941"/>
                  <a:pt x="13457" y="101589"/>
                </a:cubicBezTo>
                <a:cubicBezTo>
                  <a:pt x="15639" y="106237"/>
                  <a:pt x="7908" y="110079"/>
                  <a:pt x="13457" y="114395"/>
                </a:cubicBezTo>
                <a:cubicBezTo>
                  <a:pt x="19006" y="118711"/>
                  <a:pt x="39827" y="125019"/>
                  <a:pt x="46751" y="127485"/>
                </a:cubicBezTo>
                <a:cubicBezTo>
                  <a:pt x="53675" y="129951"/>
                  <a:pt x="53628" y="128908"/>
                  <a:pt x="55003" y="129192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Google Shape;292;p27"/>
          <p:cNvSpPr/>
          <p:nvPr/>
        </p:nvSpPr>
        <p:spPr>
          <a:xfrm>
            <a:off x="3667859" y="1664700"/>
            <a:ext cx="1208275" cy="2646450"/>
          </a:xfrm>
          <a:custGeom>
            <a:avLst/>
            <a:gdLst/>
            <a:ahLst/>
            <a:cxnLst/>
            <a:rect l="l" t="t" r="r" b="b"/>
            <a:pathLst>
              <a:path w="48331" h="105858" extrusionOk="0">
                <a:moveTo>
                  <a:pt x="690" y="0"/>
                </a:moveTo>
                <a:cubicBezTo>
                  <a:pt x="738" y="901"/>
                  <a:pt x="-1064" y="3652"/>
                  <a:pt x="975" y="5407"/>
                </a:cubicBezTo>
                <a:cubicBezTo>
                  <a:pt x="3015" y="7162"/>
                  <a:pt x="11836" y="7589"/>
                  <a:pt x="12927" y="10529"/>
                </a:cubicBezTo>
                <a:cubicBezTo>
                  <a:pt x="14018" y="13470"/>
                  <a:pt x="7900" y="20631"/>
                  <a:pt x="7520" y="23050"/>
                </a:cubicBezTo>
                <a:cubicBezTo>
                  <a:pt x="7141" y="25469"/>
                  <a:pt x="10413" y="24188"/>
                  <a:pt x="10650" y="25042"/>
                </a:cubicBezTo>
                <a:cubicBezTo>
                  <a:pt x="10887" y="25896"/>
                  <a:pt x="6003" y="25658"/>
                  <a:pt x="8943" y="28172"/>
                </a:cubicBezTo>
                <a:cubicBezTo>
                  <a:pt x="11884" y="30686"/>
                  <a:pt x="24594" y="36899"/>
                  <a:pt x="28293" y="40124"/>
                </a:cubicBezTo>
                <a:cubicBezTo>
                  <a:pt x="31992" y="43349"/>
                  <a:pt x="30143" y="46336"/>
                  <a:pt x="31139" y="47522"/>
                </a:cubicBezTo>
                <a:cubicBezTo>
                  <a:pt x="32135" y="48708"/>
                  <a:pt x="33937" y="45815"/>
                  <a:pt x="34269" y="47238"/>
                </a:cubicBezTo>
                <a:cubicBezTo>
                  <a:pt x="34601" y="48661"/>
                  <a:pt x="31139" y="54162"/>
                  <a:pt x="33131" y="56059"/>
                </a:cubicBezTo>
                <a:cubicBezTo>
                  <a:pt x="35123" y="57956"/>
                  <a:pt x="43755" y="57671"/>
                  <a:pt x="46221" y="58620"/>
                </a:cubicBezTo>
                <a:cubicBezTo>
                  <a:pt x="48687" y="59569"/>
                  <a:pt x="48592" y="60708"/>
                  <a:pt x="47928" y="61751"/>
                </a:cubicBezTo>
                <a:cubicBezTo>
                  <a:pt x="47264" y="62795"/>
                  <a:pt x="43944" y="63174"/>
                  <a:pt x="42237" y="64881"/>
                </a:cubicBezTo>
                <a:cubicBezTo>
                  <a:pt x="40530" y="66588"/>
                  <a:pt x="39154" y="70762"/>
                  <a:pt x="37684" y="71995"/>
                </a:cubicBezTo>
                <a:cubicBezTo>
                  <a:pt x="36214" y="73228"/>
                  <a:pt x="35739" y="70904"/>
                  <a:pt x="33415" y="72279"/>
                </a:cubicBezTo>
                <a:cubicBezTo>
                  <a:pt x="31091" y="73654"/>
                  <a:pt x="26349" y="78160"/>
                  <a:pt x="23740" y="80247"/>
                </a:cubicBezTo>
                <a:cubicBezTo>
                  <a:pt x="21132" y="82334"/>
                  <a:pt x="19851" y="81670"/>
                  <a:pt x="17764" y="84800"/>
                </a:cubicBezTo>
                <a:cubicBezTo>
                  <a:pt x="15677" y="87930"/>
                  <a:pt x="12642" y="95945"/>
                  <a:pt x="11219" y="99028"/>
                </a:cubicBezTo>
                <a:cubicBezTo>
                  <a:pt x="9796" y="102111"/>
                  <a:pt x="8610" y="102159"/>
                  <a:pt x="9227" y="103297"/>
                </a:cubicBezTo>
                <a:cubicBezTo>
                  <a:pt x="9844" y="104435"/>
                  <a:pt x="13970" y="105431"/>
                  <a:pt x="14919" y="105858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Google Shape;293;p27"/>
          <p:cNvSpPr/>
          <p:nvPr/>
        </p:nvSpPr>
        <p:spPr>
          <a:xfrm>
            <a:off x="4040825" y="4296925"/>
            <a:ext cx="298775" cy="682225"/>
          </a:xfrm>
          <a:custGeom>
            <a:avLst/>
            <a:gdLst/>
            <a:ahLst/>
            <a:cxnLst/>
            <a:rect l="l" t="t" r="r" b="b"/>
            <a:pathLst>
              <a:path w="11951" h="27289" extrusionOk="0">
                <a:moveTo>
                  <a:pt x="11951" y="25611"/>
                </a:moveTo>
                <a:cubicBezTo>
                  <a:pt x="10576" y="25564"/>
                  <a:pt x="5691" y="29595"/>
                  <a:pt x="3699" y="25326"/>
                </a:cubicBezTo>
                <a:cubicBezTo>
                  <a:pt x="1707" y="21058"/>
                  <a:pt x="617" y="4221"/>
                  <a:pt x="0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4" name="Google Shape;294;p27"/>
          <p:cNvCxnSpPr/>
          <p:nvPr/>
        </p:nvCxnSpPr>
        <p:spPr>
          <a:xfrm flipH="1">
            <a:off x="3174458" y="3998125"/>
            <a:ext cx="339900" cy="2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7"/>
          <p:cNvCxnSpPr/>
          <p:nvPr/>
        </p:nvCxnSpPr>
        <p:spPr>
          <a:xfrm rot="10800000" flipH="1">
            <a:off x="3827400" y="2531200"/>
            <a:ext cx="213600" cy="34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7"/>
          <p:cNvSpPr/>
          <p:nvPr/>
        </p:nvSpPr>
        <p:spPr>
          <a:xfrm>
            <a:off x="4134762" y="2589525"/>
            <a:ext cx="190625" cy="1045775"/>
          </a:xfrm>
          <a:custGeom>
            <a:avLst/>
            <a:gdLst/>
            <a:ahLst/>
            <a:cxnLst/>
            <a:rect l="l" t="t" r="r" b="b"/>
            <a:pathLst>
              <a:path w="7625" h="41831" extrusionOk="0">
                <a:moveTo>
                  <a:pt x="7625" y="41831"/>
                </a:moveTo>
                <a:cubicBezTo>
                  <a:pt x="6819" y="40219"/>
                  <a:pt x="4021" y="35049"/>
                  <a:pt x="2788" y="32156"/>
                </a:cubicBezTo>
                <a:cubicBezTo>
                  <a:pt x="1555" y="29263"/>
                  <a:pt x="653" y="27224"/>
                  <a:pt x="226" y="24473"/>
                </a:cubicBezTo>
                <a:cubicBezTo>
                  <a:pt x="-201" y="21722"/>
                  <a:pt x="84" y="17975"/>
                  <a:pt x="226" y="15651"/>
                </a:cubicBezTo>
                <a:cubicBezTo>
                  <a:pt x="368" y="13327"/>
                  <a:pt x="369" y="13138"/>
                  <a:pt x="1080" y="10529"/>
                </a:cubicBezTo>
                <a:cubicBezTo>
                  <a:pt x="1792" y="7921"/>
                  <a:pt x="3926" y="1755"/>
                  <a:pt x="4495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7" name="Google Shape;2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925" y="1453375"/>
            <a:ext cx="3953150" cy="2811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6753972" y="1785650"/>
            <a:ext cx="1903900" cy="1849650"/>
          </a:xfrm>
          <a:custGeom>
            <a:avLst/>
            <a:gdLst/>
            <a:ahLst/>
            <a:cxnLst/>
            <a:rect l="l" t="t" r="r" b="b"/>
            <a:pathLst>
              <a:path w="76156" h="73986" extrusionOk="0">
                <a:moveTo>
                  <a:pt x="76156" y="0"/>
                </a:moveTo>
                <a:cubicBezTo>
                  <a:pt x="75160" y="379"/>
                  <a:pt x="71982" y="806"/>
                  <a:pt x="70180" y="2276"/>
                </a:cubicBezTo>
                <a:cubicBezTo>
                  <a:pt x="68378" y="3746"/>
                  <a:pt x="66907" y="7920"/>
                  <a:pt x="65342" y="8821"/>
                </a:cubicBezTo>
                <a:cubicBezTo>
                  <a:pt x="63777" y="9722"/>
                  <a:pt x="61880" y="7446"/>
                  <a:pt x="60789" y="7683"/>
                </a:cubicBezTo>
                <a:cubicBezTo>
                  <a:pt x="59698" y="7920"/>
                  <a:pt x="59793" y="8632"/>
                  <a:pt x="58797" y="10244"/>
                </a:cubicBezTo>
                <a:cubicBezTo>
                  <a:pt x="57801" y="11857"/>
                  <a:pt x="55809" y="15224"/>
                  <a:pt x="54813" y="17358"/>
                </a:cubicBezTo>
                <a:cubicBezTo>
                  <a:pt x="53817" y="19492"/>
                  <a:pt x="53295" y="21389"/>
                  <a:pt x="52821" y="23049"/>
                </a:cubicBezTo>
                <a:cubicBezTo>
                  <a:pt x="52347" y="24709"/>
                  <a:pt x="52253" y="25658"/>
                  <a:pt x="51968" y="27318"/>
                </a:cubicBezTo>
                <a:cubicBezTo>
                  <a:pt x="51684" y="28978"/>
                  <a:pt x="51541" y="31491"/>
                  <a:pt x="51114" y="33009"/>
                </a:cubicBezTo>
                <a:cubicBezTo>
                  <a:pt x="50687" y="34527"/>
                  <a:pt x="50450" y="35144"/>
                  <a:pt x="49407" y="36424"/>
                </a:cubicBezTo>
                <a:cubicBezTo>
                  <a:pt x="48364" y="37705"/>
                  <a:pt x="46419" y="38937"/>
                  <a:pt x="44854" y="40692"/>
                </a:cubicBezTo>
                <a:cubicBezTo>
                  <a:pt x="43289" y="42447"/>
                  <a:pt x="42103" y="44724"/>
                  <a:pt x="40016" y="46953"/>
                </a:cubicBezTo>
                <a:cubicBezTo>
                  <a:pt x="37929" y="49182"/>
                  <a:pt x="35131" y="51743"/>
                  <a:pt x="32333" y="54067"/>
                </a:cubicBezTo>
                <a:cubicBezTo>
                  <a:pt x="29535" y="56391"/>
                  <a:pt x="25741" y="59236"/>
                  <a:pt x="23227" y="60896"/>
                </a:cubicBezTo>
                <a:cubicBezTo>
                  <a:pt x="20713" y="62556"/>
                  <a:pt x="19053" y="62035"/>
                  <a:pt x="17251" y="64027"/>
                </a:cubicBezTo>
                <a:cubicBezTo>
                  <a:pt x="15449" y="66019"/>
                  <a:pt x="15211" y="72421"/>
                  <a:pt x="12413" y="72848"/>
                </a:cubicBezTo>
                <a:cubicBezTo>
                  <a:pt x="9615" y="73275"/>
                  <a:pt x="2122" y="66398"/>
                  <a:pt x="462" y="66588"/>
                </a:cubicBezTo>
                <a:cubicBezTo>
                  <a:pt x="-1198" y="66778"/>
                  <a:pt x="2122" y="72753"/>
                  <a:pt x="2454" y="7398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Google Shape;299;p27"/>
          <p:cNvSpPr/>
          <p:nvPr/>
        </p:nvSpPr>
        <p:spPr>
          <a:xfrm>
            <a:off x="5620150" y="3813114"/>
            <a:ext cx="988850" cy="329725"/>
          </a:xfrm>
          <a:custGeom>
            <a:avLst/>
            <a:gdLst/>
            <a:ahLst/>
            <a:cxnLst/>
            <a:rect l="l" t="t" r="r" b="b"/>
            <a:pathLst>
              <a:path w="39554" h="13189" extrusionOk="0">
                <a:moveTo>
                  <a:pt x="0" y="13091"/>
                </a:moveTo>
                <a:cubicBezTo>
                  <a:pt x="1328" y="10909"/>
                  <a:pt x="3178" y="143"/>
                  <a:pt x="7968" y="1"/>
                </a:cubicBezTo>
                <a:cubicBezTo>
                  <a:pt x="12758" y="-141"/>
                  <a:pt x="24662" y="10246"/>
                  <a:pt x="28741" y="12238"/>
                </a:cubicBezTo>
                <a:cubicBezTo>
                  <a:pt x="32820" y="14230"/>
                  <a:pt x="31302" y="12570"/>
                  <a:pt x="32440" y="11953"/>
                </a:cubicBezTo>
                <a:cubicBezTo>
                  <a:pt x="33578" y="11336"/>
                  <a:pt x="34384" y="10198"/>
                  <a:pt x="35570" y="8538"/>
                </a:cubicBezTo>
                <a:cubicBezTo>
                  <a:pt x="36756" y="6878"/>
                  <a:pt x="38890" y="3084"/>
                  <a:pt x="39554" y="1993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Google Shape;300;p27"/>
          <p:cNvSpPr/>
          <p:nvPr/>
        </p:nvSpPr>
        <p:spPr>
          <a:xfrm>
            <a:off x="6075450" y="3178255"/>
            <a:ext cx="1109800" cy="734500"/>
          </a:xfrm>
          <a:custGeom>
            <a:avLst/>
            <a:gdLst/>
            <a:ahLst/>
            <a:cxnLst/>
            <a:rect l="l" t="t" r="r" b="b"/>
            <a:pathLst>
              <a:path w="44392" h="29380" extrusionOk="0">
                <a:moveTo>
                  <a:pt x="44392" y="7753"/>
                </a:moveTo>
                <a:cubicBezTo>
                  <a:pt x="42353" y="6520"/>
                  <a:pt x="35950" y="1066"/>
                  <a:pt x="32156" y="355"/>
                </a:cubicBezTo>
                <a:cubicBezTo>
                  <a:pt x="28362" y="-356"/>
                  <a:pt x="25421" y="-309"/>
                  <a:pt x="21627" y="3485"/>
                </a:cubicBezTo>
                <a:cubicBezTo>
                  <a:pt x="17833" y="7279"/>
                  <a:pt x="12284" y="20037"/>
                  <a:pt x="9391" y="23120"/>
                </a:cubicBezTo>
                <a:cubicBezTo>
                  <a:pt x="6498" y="26203"/>
                  <a:pt x="5833" y="20939"/>
                  <a:pt x="4268" y="21982"/>
                </a:cubicBezTo>
                <a:cubicBezTo>
                  <a:pt x="2703" y="23025"/>
                  <a:pt x="711" y="28147"/>
                  <a:pt x="0" y="2938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27"/>
          <p:cNvSpPr/>
          <p:nvPr/>
        </p:nvSpPr>
        <p:spPr>
          <a:xfrm>
            <a:off x="6753975" y="1764300"/>
            <a:ext cx="1413041" cy="298800"/>
          </a:xfrm>
          <a:custGeom>
            <a:avLst/>
            <a:gdLst/>
            <a:ahLst/>
            <a:cxnLst/>
            <a:rect l="l" t="t" r="r" b="b"/>
            <a:pathLst>
              <a:path w="54067" h="11952" extrusionOk="0">
                <a:moveTo>
                  <a:pt x="54067" y="11952"/>
                </a:moveTo>
                <a:cubicBezTo>
                  <a:pt x="52644" y="10766"/>
                  <a:pt x="48044" y="6308"/>
                  <a:pt x="45530" y="4838"/>
                </a:cubicBezTo>
                <a:cubicBezTo>
                  <a:pt x="43016" y="3368"/>
                  <a:pt x="42400" y="3699"/>
                  <a:pt x="38985" y="3130"/>
                </a:cubicBezTo>
                <a:cubicBezTo>
                  <a:pt x="35570" y="2561"/>
                  <a:pt x="28835" y="1802"/>
                  <a:pt x="25041" y="1423"/>
                </a:cubicBezTo>
                <a:cubicBezTo>
                  <a:pt x="21247" y="1044"/>
                  <a:pt x="18829" y="854"/>
                  <a:pt x="16220" y="854"/>
                </a:cubicBezTo>
                <a:cubicBezTo>
                  <a:pt x="13612" y="854"/>
                  <a:pt x="11477" y="1328"/>
                  <a:pt x="9390" y="1423"/>
                </a:cubicBezTo>
                <a:cubicBezTo>
                  <a:pt x="7303" y="1518"/>
                  <a:pt x="5264" y="1660"/>
                  <a:pt x="3699" y="1423"/>
                </a:cubicBezTo>
                <a:cubicBezTo>
                  <a:pt x="2134" y="1186"/>
                  <a:pt x="617" y="237"/>
                  <a:pt x="0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Google Shape;302;p27"/>
          <p:cNvSpPr/>
          <p:nvPr/>
        </p:nvSpPr>
        <p:spPr>
          <a:xfrm>
            <a:off x="5226221" y="1599994"/>
            <a:ext cx="1461025" cy="2597325"/>
          </a:xfrm>
          <a:custGeom>
            <a:avLst/>
            <a:gdLst/>
            <a:ahLst/>
            <a:cxnLst/>
            <a:rect l="l" t="t" r="r" b="b"/>
            <a:pathLst>
              <a:path w="58441" h="103893" extrusionOk="0">
                <a:moveTo>
                  <a:pt x="58441" y="4011"/>
                </a:moveTo>
                <a:cubicBezTo>
                  <a:pt x="56781" y="3347"/>
                  <a:pt x="50379" y="-352"/>
                  <a:pt x="48482" y="27"/>
                </a:cubicBezTo>
                <a:cubicBezTo>
                  <a:pt x="46585" y="406"/>
                  <a:pt x="47676" y="4864"/>
                  <a:pt x="47059" y="6287"/>
                </a:cubicBezTo>
                <a:cubicBezTo>
                  <a:pt x="46442" y="7710"/>
                  <a:pt x="45209" y="7426"/>
                  <a:pt x="44782" y="8564"/>
                </a:cubicBezTo>
                <a:cubicBezTo>
                  <a:pt x="44355" y="9702"/>
                  <a:pt x="44877" y="11884"/>
                  <a:pt x="44498" y="13117"/>
                </a:cubicBezTo>
                <a:cubicBezTo>
                  <a:pt x="44119" y="14350"/>
                  <a:pt x="43170" y="14635"/>
                  <a:pt x="42506" y="15963"/>
                </a:cubicBezTo>
                <a:cubicBezTo>
                  <a:pt x="41842" y="17291"/>
                  <a:pt x="41036" y="19662"/>
                  <a:pt x="40514" y="21085"/>
                </a:cubicBezTo>
                <a:cubicBezTo>
                  <a:pt x="39992" y="22508"/>
                  <a:pt x="39803" y="22935"/>
                  <a:pt x="39376" y="24500"/>
                </a:cubicBezTo>
                <a:cubicBezTo>
                  <a:pt x="38949" y="26065"/>
                  <a:pt x="38522" y="28863"/>
                  <a:pt x="37953" y="30475"/>
                </a:cubicBezTo>
                <a:cubicBezTo>
                  <a:pt x="37384" y="32088"/>
                  <a:pt x="37289" y="32231"/>
                  <a:pt x="35961" y="34175"/>
                </a:cubicBezTo>
                <a:cubicBezTo>
                  <a:pt x="34633" y="36120"/>
                  <a:pt x="31835" y="39581"/>
                  <a:pt x="29985" y="42142"/>
                </a:cubicBezTo>
                <a:cubicBezTo>
                  <a:pt x="28135" y="44703"/>
                  <a:pt x="26381" y="46980"/>
                  <a:pt x="24863" y="49541"/>
                </a:cubicBezTo>
                <a:cubicBezTo>
                  <a:pt x="23345" y="52102"/>
                  <a:pt x="22349" y="54806"/>
                  <a:pt x="20879" y="57509"/>
                </a:cubicBezTo>
                <a:cubicBezTo>
                  <a:pt x="19409" y="60212"/>
                  <a:pt x="17701" y="62726"/>
                  <a:pt x="16041" y="65761"/>
                </a:cubicBezTo>
                <a:cubicBezTo>
                  <a:pt x="14381" y="68796"/>
                  <a:pt x="12010" y="73492"/>
                  <a:pt x="10919" y="75721"/>
                </a:cubicBezTo>
                <a:cubicBezTo>
                  <a:pt x="9828" y="77950"/>
                  <a:pt x="9828" y="77950"/>
                  <a:pt x="9496" y="79136"/>
                </a:cubicBezTo>
                <a:cubicBezTo>
                  <a:pt x="9164" y="80322"/>
                  <a:pt x="9923" y="81175"/>
                  <a:pt x="8927" y="82835"/>
                </a:cubicBezTo>
                <a:cubicBezTo>
                  <a:pt x="7931" y="84495"/>
                  <a:pt x="4991" y="86582"/>
                  <a:pt x="3521" y="89096"/>
                </a:cubicBezTo>
                <a:cubicBezTo>
                  <a:pt x="2051" y="91610"/>
                  <a:pt x="-558" y="95830"/>
                  <a:pt x="106" y="97917"/>
                </a:cubicBezTo>
                <a:cubicBezTo>
                  <a:pt x="770" y="100004"/>
                  <a:pt x="6224" y="101237"/>
                  <a:pt x="7504" y="101616"/>
                </a:cubicBezTo>
                <a:cubicBezTo>
                  <a:pt x="8785" y="101996"/>
                  <a:pt x="6651" y="99815"/>
                  <a:pt x="7789" y="100194"/>
                </a:cubicBezTo>
                <a:cubicBezTo>
                  <a:pt x="8927" y="100574"/>
                  <a:pt x="13243" y="103277"/>
                  <a:pt x="14334" y="103893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03" name="Google Shape;303;p27"/>
          <p:cNvCxnSpPr/>
          <p:nvPr/>
        </p:nvCxnSpPr>
        <p:spPr>
          <a:xfrm flipH="1">
            <a:off x="6838275" y="1493975"/>
            <a:ext cx="112200" cy="2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7"/>
          <p:cNvCxnSpPr/>
          <p:nvPr/>
        </p:nvCxnSpPr>
        <p:spPr>
          <a:xfrm rot="10800000" flipH="1">
            <a:off x="6680386" y="1827786"/>
            <a:ext cx="121500" cy="278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6644583" y="2931014"/>
            <a:ext cx="66300" cy="22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7"/>
          <p:cNvCxnSpPr/>
          <p:nvPr/>
        </p:nvCxnSpPr>
        <p:spPr>
          <a:xfrm flipH="1">
            <a:off x="6838075" y="3194225"/>
            <a:ext cx="55500" cy="24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C95701-5F41-4703-99DA-ABFF99B9B7E7}"/>
              </a:ext>
            </a:extLst>
          </p:cNvPr>
          <p:cNvSpPr/>
          <p:nvPr/>
        </p:nvSpPr>
        <p:spPr>
          <a:xfrm>
            <a:off x="3241656" y="1625704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Manhattan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BEA3D-4E6C-4DE4-8F4A-62EB92EE7ECA}"/>
              </a:ext>
            </a:extLst>
          </p:cNvPr>
          <p:cNvSpPr/>
          <p:nvPr/>
        </p:nvSpPr>
        <p:spPr>
          <a:xfrm>
            <a:off x="5159492" y="4118373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Manhattan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8A1B2F-D715-4BAF-B17B-DE8F9E8DE181}"/>
              </a:ext>
            </a:extLst>
          </p:cNvPr>
          <p:cNvSpPr/>
          <p:nvPr/>
        </p:nvSpPr>
        <p:spPr>
          <a:xfrm>
            <a:off x="8166265" y="1675477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Bronx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3A8FB-F14C-4E04-BA60-0940756B74E8}"/>
              </a:ext>
            </a:extLst>
          </p:cNvPr>
          <p:cNvSpPr/>
          <p:nvPr/>
        </p:nvSpPr>
        <p:spPr>
          <a:xfrm>
            <a:off x="4093543" y="4793400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Brooklyn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Binomial Regression - Overview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312;p28">
            <a:extLst>
              <a:ext uri="{FF2B5EF4-FFF2-40B4-BE49-F238E27FC236}">
                <a16:creationId xmlns:a16="http://schemas.microsoft.com/office/drawing/2014/main" id="{3D52DE36-BF2A-4BDD-AA8D-E148F4B5E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710" y="1533979"/>
            <a:ext cx="7481700" cy="2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en-US" sz="1800" b="1" dirty="0"/>
              <a:t>Negative Binomial Regression</a:t>
            </a:r>
          </a:p>
          <a:p>
            <a:pPr lvl="1" indent="-330200">
              <a:spcBef>
                <a:spcPts val="1000"/>
              </a:spcBef>
              <a:buSzPts val="1600"/>
              <a:buChar char="●"/>
            </a:pPr>
            <a:r>
              <a:rPr lang="en-US" sz="1600" dirty="0"/>
              <a:t>Similar to Poisson Regression, but is more appropriate when data exhibits over-dispersion (variance greater than mean)</a:t>
            </a:r>
            <a:endParaRPr lang="en-US" sz="1800" b="1" dirty="0"/>
          </a:p>
          <a:p>
            <a:pPr lvl="0" indent="-330200">
              <a:spcBef>
                <a:spcPts val="1000"/>
              </a:spcBef>
              <a:buSzPts val="1600"/>
            </a:pPr>
            <a:r>
              <a:rPr lang="en-US" sz="1800" b="1" dirty="0"/>
              <a:t>Goal</a:t>
            </a:r>
            <a:r>
              <a:rPr lang="en-US" sz="1800" dirty="0"/>
              <a:t> - Predict Count of Delays for each Borough, by day of week</a:t>
            </a:r>
          </a:p>
          <a:p>
            <a:pPr lvl="0" indent="-330200">
              <a:spcBef>
                <a:spcPts val="1000"/>
              </a:spcBef>
              <a:buSzPts val="1600"/>
            </a:pPr>
            <a:r>
              <a:rPr lang="en-US" sz="1800" b="1" dirty="0"/>
              <a:t>Variables used </a:t>
            </a:r>
            <a:endParaRPr lang="en-US" sz="1800" dirty="0"/>
          </a:p>
          <a:p>
            <a:pPr lvl="1" indent="-330200">
              <a:spcBef>
                <a:spcPts val="1000"/>
              </a:spcBef>
              <a:buSzPts val="1600"/>
            </a:pPr>
            <a:r>
              <a:rPr lang="en-US" sz="1600" dirty="0"/>
              <a:t>Independent: Borough of delay, Day of week (meta-feature) </a:t>
            </a:r>
          </a:p>
          <a:p>
            <a:pPr lvl="1" indent="-330200">
              <a:spcBef>
                <a:spcPts val="1000"/>
              </a:spcBef>
              <a:buSzPts val="1600"/>
            </a:pPr>
            <a:r>
              <a:rPr lang="en-US" sz="1600" dirty="0"/>
              <a:t>Dependent: Count of Delays</a:t>
            </a:r>
            <a:endParaRPr lang="en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NBR - Results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5205300" y="43650"/>
            <a:ext cx="389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 Scope Observations: ~5k unique daily </a:t>
            </a:r>
            <a:r>
              <a:rPr lang="en" sz="1000" i="1">
                <a:latin typeface="Lato"/>
                <a:ea typeface="Lato"/>
                <a:cs typeface="Lato"/>
                <a:sym typeface="Lato"/>
              </a:rPr>
              <a:t>counts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by borough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50" y="485250"/>
            <a:ext cx="5181600" cy="53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6" name="Google Shape;3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2936653"/>
            <a:ext cx="3877287" cy="14125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Google Shape;319;p29">
            <a:extLst>
              <a:ext uri="{FF2B5EF4-FFF2-40B4-BE49-F238E27FC236}">
                <a16:creationId xmlns:a16="http://schemas.microsoft.com/office/drawing/2014/main" id="{9F58EBA4-6D5F-4FCE-8244-8C3358F19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710" y="1259293"/>
            <a:ext cx="7481700" cy="2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Residual deviance less than d.o.f, indicating robust fit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sz="1200" dirty="0"/>
              <a:t>Poisson: Residual deviance </a:t>
            </a:r>
            <a:r>
              <a:rPr lang="en" sz="1200" b="1" dirty="0"/>
              <a:t>22489 </a:t>
            </a:r>
            <a:r>
              <a:rPr lang="en" sz="1200" dirty="0"/>
              <a:t>on </a:t>
            </a:r>
            <a:r>
              <a:rPr lang="en" sz="1200" b="1" dirty="0"/>
              <a:t>3489</a:t>
            </a:r>
            <a:r>
              <a:rPr lang="en" sz="1200" dirty="0"/>
              <a:t> degress of freedom</a:t>
            </a:r>
          </a:p>
          <a:p>
            <a:pPr lvl="1" indent="-330200">
              <a:spcBef>
                <a:spcPts val="0"/>
              </a:spcBef>
              <a:spcAft>
                <a:spcPts val="600"/>
              </a:spcAft>
              <a:buSzPts val="1600"/>
              <a:buChar char="●"/>
            </a:pPr>
            <a:r>
              <a:rPr lang="en" sz="1200" dirty="0"/>
              <a:t>Negative binomial: Residual deviance </a:t>
            </a:r>
            <a:r>
              <a:rPr lang="en" sz="1200" b="1" dirty="0"/>
              <a:t>3401.4</a:t>
            </a:r>
            <a:r>
              <a:rPr lang="en" sz="1200" dirty="0"/>
              <a:t> on </a:t>
            </a:r>
            <a:r>
              <a:rPr lang="en" sz="1200" b="1" dirty="0"/>
              <a:t>3489</a:t>
            </a:r>
            <a:r>
              <a:rPr lang="en" sz="1200" dirty="0"/>
              <a:t> degress of freedom</a:t>
            </a:r>
            <a:endParaRPr sz="1400" dirty="0"/>
          </a:p>
          <a:p>
            <a:pPr indent="-330200">
              <a:buSzPts val="1600"/>
            </a:pPr>
            <a:r>
              <a:rPr lang="en" sz="1400" dirty="0"/>
              <a:t>Small Theta indicative of overdispersion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Var</a:t>
            </a:r>
            <a:r>
              <a:rPr lang="en-US" sz="1200" dirty="0">
                <a:solidFill>
                  <a:schemeClr val="tx1"/>
                </a:solidFill>
              </a:rPr>
              <a:t>(X) = </a:t>
            </a:r>
            <a:r>
              <a:rPr lang="el-GR" sz="1200" dirty="0">
                <a:solidFill>
                  <a:schemeClr val="tx1"/>
                </a:solidFill>
              </a:rPr>
              <a:t>μ + (μ</a:t>
            </a:r>
            <a:r>
              <a:rPr lang="el-GR" sz="1200" baseline="30000" dirty="0">
                <a:solidFill>
                  <a:schemeClr val="tx1"/>
                </a:solidFill>
              </a:rPr>
              <a:t>2</a:t>
            </a:r>
            <a:r>
              <a:rPr lang="el-GR" sz="1200" dirty="0">
                <a:solidFill>
                  <a:schemeClr val="tx1"/>
                </a:solidFill>
              </a:rPr>
              <a:t> /</a:t>
            </a:r>
            <a:r>
              <a:rPr lang="el-GR" sz="1200" b="1" dirty="0">
                <a:solidFill>
                  <a:schemeClr val="tx1"/>
                </a:solidFill>
              </a:rPr>
              <a:t>𝛳</a:t>
            </a:r>
            <a:r>
              <a:rPr lang="el-GR" sz="1200" dirty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" sz="1200" dirty="0">
              <a:solidFill>
                <a:schemeClr val="tx1"/>
              </a:solidFill>
            </a:endParaRP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sz="1200" dirty="0"/>
              <a:t>Theta: 2.8888 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r>
              <a:rPr lang="en" sz="1400" dirty="0"/>
              <a:t>All predictors statistically significant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lang="en" sz="1400" dirty="0"/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lang="en" sz="1400" dirty="0"/>
          </a:p>
          <a:p>
            <a:pPr indent="-330200">
              <a:spcBef>
                <a:spcPts val="1000"/>
              </a:spcBef>
              <a:spcAft>
                <a:spcPts val="1600"/>
              </a:spcAft>
              <a:buSzPts val="1600"/>
            </a:pPr>
            <a:r>
              <a:rPr lang="en-US" sz="1400" dirty="0"/>
              <a:t>RMSE stable between train and holdout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18EC0-E73A-4DE3-BB35-44098473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852" y="4678585"/>
            <a:ext cx="1847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NBR - Predictions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-34336" y="1443469"/>
            <a:ext cx="29667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000"/>
              </a:spcBef>
              <a:buSzPts val="1600"/>
            </a:pPr>
            <a:r>
              <a:rPr lang="en-US" sz="1600" dirty="0"/>
              <a:t>Predictions indicate greatest number of delays occur on Mondays, naturally leading to the conclusion that Monday mornings have the greatest traffic</a:t>
            </a:r>
          </a:p>
        </p:txBody>
      </p:sp>
      <p:pic>
        <p:nvPicPr>
          <p:cNvPr id="334" name="Google Shape;334;p30"/>
          <p:cNvPicPr preferRelativeResize="0"/>
          <p:nvPr/>
        </p:nvPicPr>
        <p:blipFill rotWithShape="1">
          <a:blip r:embed="rId3">
            <a:alphaModFix/>
          </a:blip>
          <a:srcRect l="5222" r="4271" b="12141"/>
          <a:stretch/>
        </p:blipFill>
        <p:spPr>
          <a:xfrm>
            <a:off x="3399896" y="1384055"/>
            <a:ext cx="5346556" cy="3202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NBR - Insights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339;p31">
            <a:extLst>
              <a:ext uri="{FF2B5EF4-FFF2-40B4-BE49-F238E27FC236}">
                <a16:creationId xmlns:a16="http://schemas.microsoft.com/office/drawing/2014/main" id="{0A7DC6E1-1676-4EE2-A3C1-0EF914C55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34336" y="1433325"/>
            <a:ext cx="3580424" cy="338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Multiple providers of traffic data analysis indicate Monday is not the worst day for traffic in NY</a:t>
            </a:r>
            <a:endParaRPr sz="1600" dirty="0"/>
          </a:p>
          <a:p>
            <a:pPr marL="457200" lvl="0" indent="-330200" rtl="0">
              <a:spcBef>
                <a:spcPts val="1600"/>
              </a:spcBef>
              <a:buSzPts val="1600"/>
              <a:buChar char="●"/>
            </a:pPr>
            <a:r>
              <a:rPr lang="en" sz="1600" dirty="0"/>
              <a:t>What is causing Monday to have the greatest number of morning delays?</a:t>
            </a:r>
          </a:p>
          <a:p>
            <a:pPr lvl="1" indent="-330200">
              <a:buSzPts val="1600"/>
              <a:buChar char="●"/>
            </a:pPr>
            <a:r>
              <a:rPr lang="en" sz="1400" dirty="0"/>
              <a:t>Does parking configuration differ over weekends?</a:t>
            </a:r>
          </a:p>
          <a:p>
            <a:pPr lvl="1" indent="-330200">
              <a:buSzPts val="1600"/>
              <a:buChar char="●"/>
            </a:pPr>
            <a:r>
              <a:rPr lang="en" sz="1400" dirty="0"/>
              <a:t>Is departure time in alignment?</a:t>
            </a:r>
          </a:p>
          <a:p>
            <a:pPr lvl="1" indent="-330200">
              <a:spcAft>
                <a:spcPts val="1600"/>
              </a:spcAft>
              <a:buSzPts val="1600"/>
              <a:buChar char="●"/>
            </a:pPr>
            <a:endParaRPr lang="en" sz="1400" dirty="0"/>
          </a:p>
        </p:txBody>
      </p:sp>
      <p:pic>
        <p:nvPicPr>
          <p:cNvPr id="11" name="Google Shape;342;p31">
            <a:extLst>
              <a:ext uri="{FF2B5EF4-FFF2-40B4-BE49-F238E27FC236}">
                <a16:creationId xmlns:a16="http://schemas.microsoft.com/office/drawing/2014/main" id="{19AC84E8-7403-4C69-928E-6F116AD8BB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67" t="6809" r="1956" b="10051"/>
          <a:stretch/>
        </p:blipFill>
        <p:spPr>
          <a:xfrm>
            <a:off x="3683933" y="1663605"/>
            <a:ext cx="5337225" cy="7425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Google Shape;343;p31">
            <a:extLst>
              <a:ext uri="{FF2B5EF4-FFF2-40B4-BE49-F238E27FC236}">
                <a16:creationId xmlns:a16="http://schemas.microsoft.com/office/drawing/2014/main" id="{6349B686-4398-4994-9ADD-30F1072DA179}"/>
              </a:ext>
            </a:extLst>
          </p:cNvPr>
          <p:cNvSpPr txBox="1"/>
          <p:nvPr/>
        </p:nvSpPr>
        <p:spPr>
          <a:xfrm>
            <a:off x="4064030" y="4466484"/>
            <a:ext cx="4519036" cy="6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Sources: </a:t>
            </a:r>
            <a:endParaRPr sz="9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4"/>
              </a:rPr>
              <a:t>http://www.governing.com/gov-data/transportation-infrastructure/traffic-delay-by-day-metro-areas-cities.html</a:t>
            </a:r>
            <a:endParaRPr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5"/>
              </a:rPr>
              <a:t>https://www.tomtom.com/en_gb/trafficindex/city/new-york</a:t>
            </a:r>
            <a:endParaRPr sz="900" dirty="0"/>
          </a:p>
        </p:txBody>
      </p:sp>
      <p:pic>
        <p:nvPicPr>
          <p:cNvPr id="13" name="Google Shape;344;p31">
            <a:extLst>
              <a:ext uri="{FF2B5EF4-FFF2-40B4-BE49-F238E27FC236}">
                <a16:creationId xmlns:a16="http://schemas.microsoft.com/office/drawing/2014/main" id="{1E075E92-0423-4A94-A946-8180E80D906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2525" y="2512805"/>
            <a:ext cx="3219821" cy="20437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8DCEE0-EAA7-46E3-9E56-0D43E3D3540A}"/>
              </a:ext>
            </a:extLst>
          </p:cNvPr>
          <p:cNvSpPr/>
          <p:nvPr/>
        </p:nvSpPr>
        <p:spPr>
          <a:xfrm>
            <a:off x="5225143" y="1663605"/>
            <a:ext cx="591670" cy="426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00C2D2-0865-4BA9-9BCC-E51A4103C6EC}"/>
              </a:ext>
            </a:extLst>
          </p:cNvPr>
          <p:cNvCxnSpPr/>
          <p:nvPr/>
        </p:nvCxnSpPr>
        <p:spPr>
          <a:xfrm>
            <a:off x="5985862" y="3242662"/>
            <a:ext cx="0" cy="353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445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Project Overview	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Problem Statement					</a:t>
            </a:r>
            <a:endParaRPr lang="en-US"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Dataset Overview &amp; Context				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Data Pre-Processing &amp; Visualization			</a:t>
            </a: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Analysis and Insights		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Latent Class Analysis 				 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Classification and Regression Tree	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Negative Binomial Regression	                           	 	</a:t>
            </a:r>
            <a:endParaRPr sz="1600" dirty="0"/>
          </a:p>
          <a:p>
            <a:pPr marL="457200" lvl="0" indent="-317500" rtl="0"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600" dirty="0"/>
              <a:t>Recommendations and Future Work						 												</a:t>
            </a:r>
            <a:endParaRPr sz="1600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Future Work</a:t>
            </a:r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1136825" y="1395397"/>
            <a:ext cx="72549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1 </a:t>
            </a:r>
            <a:r>
              <a:rPr lang="en" sz="1400"/>
              <a:t>- Consider alternate bus providers whose garages are in boroughs other than Bronx / Brooklyn to service schools in Manhattan </a:t>
            </a:r>
            <a:endParaRPr sz="1400" b="1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2</a:t>
            </a:r>
            <a:r>
              <a:rPr lang="en" sz="1400"/>
              <a:t> - Perform deep-dive study regarding Monday morning bus departures from garage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Does parking configuration differ over weekend, causing buses to depart from garages less efficiently?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Are bus departure times in alignment with optimal traffic patterns each day?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3</a:t>
            </a:r>
            <a:r>
              <a:rPr lang="en" sz="1400"/>
              <a:t> - Obtain more granular location information for delays (latitude / longitude) from GPS to identify local bottlenecks by Borough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Future Work - </a:t>
            </a:r>
            <a:r>
              <a:rPr lang="en" sz="1400"/>
              <a:t>Use existing data and insights gained from above recommendations to perform route optimization</a:t>
            </a:r>
            <a:endParaRPr sz="1400"/>
          </a:p>
        </p:txBody>
      </p:sp>
      <p:sp>
        <p:nvSpPr>
          <p:cNvPr id="351" name="Google Shape;35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4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Q&amp;A</a:t>
            </a:r>
            <a:endParaRPr sz="3600" b="1"/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845244" y="1601425"/>
            <a:ext cx="8068235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/>
              <a:t>Stakeholders</a:t>
            </a:r>
            <a:r>
              <a:rPr lang="en" sz="1800" dirty="0"/>
              <a:t> - NYC Departments of Transportation and Education</a:t>
            </a:r>
            <a:endParaRPr lang="en-US" sz="1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/>
              <a:t>Problem Statement</a:t>
            </a:r>
            <a:r>
              <a:rPr lang="en" sz="1800" dirty="0"/>
              <a:t> </a:t>
            </a:r>
            <a:endParaRPr sz="18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/>
              <a:t>Provide actionable insights for DoT to reduce NYC School Bus Delays </a:t>
            </a:r>
            <a:endParaRPr sz="18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/>
              <a:t>Understand the factors which impact School Bus delays</a:t>
            </a:r>
            <a:endParaRPr sz="18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Overview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830925" y="1470949"/>
            <a:ext cx="81903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Source </a:t>
            </a:r>
            <a:r>
              <a:rPr lang="en" sz="1400"/>
              <a:t>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https://data.cityofnewyork.us/Transportation/Bus-Breakdown-and-Delays/ez4e-fazm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Time frame</a:t>
            </a:r>
            <a:r>
              <a:rPr lang="en" sz="1400"/>
              <a:t> - September 30, 2015 to July 1, 2018 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Description</a:t>
            </a:r>
            <a:r>
              <a:rPr lang="en" sz="1400"/>
              <a:t> - Bus vendor staff report delays / breakdowns during routes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primarily consists of delays due to heavy traffic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Analysis focuses on K-12 routes (Pre-K routes operate under a different structure)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Data fields include</a:t>
            </a:r>
            <a:endParaRPr sz="1400" b="1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Type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 Vehicle Type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 garage location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Borough where delay is reported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School Location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Timestamp of when delay is reported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students on bus when delay is reported</a:t>
            </a:r>
            <a:endParaRPr sz="14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Context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42708" y="2739992"/>
            <a:ext cx="1847400" cy="707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21227" y="3467933"/>
            <a:ext cx="240300" cy="219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1717427" y="3467933"/>
            <a:ext cx="240300" cy="219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17"/>
          <p:cNvCxnSpPr/>
          <p:nvPr/>
        </p:nvCxnSpPr>
        <p:spPr>
          <a:xfrm rot="10800000">
            <a:off x="342708" y="3121161"/>
            <a:ext cx="1847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7"/>
          <p:cNvSpPr/>
          <p:nvPr/>
        </p:nvSpPr>
        <p:spPr>
          <a:xfrm>
            <a:off x="2464640" y="2976912"/>
            <a:ext cx="1057500" cy="3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546574" y="2818210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076802" y="3101383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5627512" y="2811342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066652" y="3320983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775995" y="2726260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7"/>
          <p:cNvCxnSpPr/>
          <p:nvPr/>
        </p:nvCxnSpPr>
        <p:spPr>
          <a:xfrm>
            <a:off x="3996015" y="3028412"/>
            <a:ext cx="102900" cy="2061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7"/>
          <p:cNvCxnSpPr/>
          <p:nvPr/>
        </p:nvCxnSpPr>
        <p:spPr>
          <a:xfrm rot="10800000" flipH="1">
            <a:off x="4351585" y="3113993"/>
            <a:ext cx="198000" cy="1944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4865893" y="2976918"/>
            <a:ext cx="210900" cy="1428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7"/>
          <p:cNvCxnSpPr/>
          <p:nvPr/>
        </p:nvCxnSpPr>
        <p:spPr>
          <a:xfrm rot="10800000" flipH="1">
            <a:off x="5336932" y="2991916"/>
            <a:ext cx="257100" cy="1203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6106114" y="2973512"/>
            <a:ext cx="1057500" cy="3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7354065" y="2808662"/>
            <a:ext cx="1318500" cy="64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450855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7768080" y="290551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085305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402530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7905115" y="3228462"/>
            <a:ext cx="210900" cy="239400"/>
          </a:xfrm>
          <a:prstGeom prst="parallelogram">
            <a:avLst>
              <a:gd name="adj" fmla="val 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342715" y="2149412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leaves garage in morning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3890456" y="2149412"/>
            <a:ext cx="1946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picks up students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7021523" y="2149311"/>
            <a:ext cx="1946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drops students off at school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342715" y="4061787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 location of garage is known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7200715" y="4061787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 location of school is known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076515" y="4054920"/>
            <a:ext cx="1847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privacy reasons, pick-up locations are not provided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rot="-5400000">
            <a:off x="4577006" y="-285047"/>
            <a:ext cx="411000" cy="4691400"/>
          </a:xfrm>
          <a:prstGeom prst="rightBrace">
            <a:avLst>
              <a:gd name="adj1" fmla="val 8333"/>
              <a:gd name="adj2" fmla="val 5022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3594800" y="1307500"/>
            <a:ext cx="2538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 occur in transit, only </a:t>
            </a:r>
            <a:r>
              <a:rPr lang="en" b="1" i="1"/>
              <a:t>Borough </a:t>
            </a:r>
            <a:r>
              <a:rPr lang="en"/>
              <a:t>is reported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840400" y="2744051"/>
            <a:ext cx="349800" cy="315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226625" y="1470950"/>
            <a:ext cx="4923900" cy="31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model uses distance between bus garage and school location as an input variable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/>
              <a:t>Bus garage location is provided as spatial coordinates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/>
              <a:t>School location is provided as Latitude / Longitude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compute distance accurately, need to project school location onto 2D coordinate system 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Universal Transverse Mercator (UTM) projection</a:t>
            </a:r>
            <a:endParaRPr sz="1400"/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5651675" y="3893675"/>
            <a:ext cx="3056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 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http://www.bbc.co.uk/bitesize/ks3/geography/geographical_enquiry/geographical_skills/revision/6/</a:t>
            </a:r>
            <a:endParaRPr sz="1000"/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925" y="1460250"/>
            <a:ext cx="3678152" cy="22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 Visualization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l="18357" r="15987"/>
          <a:stretch/>
        </p:blipFill>
        <p:spPr>
          <a:xfrm>
            <a:off x="164800" y="1475650"/>
            <a:ext cx="3756324" cy="3530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524" y="1473984"/>
            <a:ext cx="4918076" cy="303515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19"/>
          <p:cNvSpPr txBox="1"/>
          <p:nvPr/>
        </p:nvSpPr>
        <p:spPr>
          <a:xfrm>
            <a:off x="1136813" y="1146750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- Longitude/Latitude Scale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5674557" y="1146750"/>
            <a:ext cx="171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- UTM Scale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Class Analysis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1136825" y="1326739"/>
            <a:ext cx="7646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Goal</a:t>
            </a:r>
            <a:r>
              <a:rPr lang="en" sz="1400"/>
              <a:t> - Identify major segments of delays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Variables used</a:t>
            </a:r>
            <a:r>
              <a:rPr lang="en" sz="1400"/>
              <a:t> - Borough of School, Run Type, Vehicle Type, Borough of Delay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Results</a:t>
            </a:r>
            <a:endParaRPr sz="1400"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Delays primarily occur in the same Borough where the school is located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Special Ed </a:t>
            </a:r>
            <a:r>
              <a:rPr lang="en" sz="1400" b="1"/>
              <a:t>AM </a:t>
            </a:r>
            <a:r>
              <a:rPr lang="en" sz="1400"/>
              <a:t>Runs make up the majority of delays (curb-to-curb service)</a:t>
            </a:r>
            <a:endParaRPr sz="1400"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4175225" y="4044750"/>
            <a:ext cx="515100" cy="24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7080050" y="43650"/>
            <a:ext cx="20196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In-Scope Observations: ~135k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5" y="3009225"/>
            <a:ext cx="3976075" cy="2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 rotWithShape="1">
          <a:blip r:embed="rId4">
            <a:alphaModFix/>
          </a:blip>
          <a:srcRect l="1632"/>
          <a:stretch/>
        </p:blipFill>
        <p:spPr>
          <a:xfrm>
            <a:off x="4786398" y="3014376"/>
            <a:ext cx="3855325" cy="20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LCA - Insights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l="4205" r="6325" b="11394"/>
          <a:stretch/>
        </p:blipFill>
        <p:spPr>
          <a:xfrm>
            <a:off x="116725" y="2195034"/>
            <a:ext cx="4497901" cy="27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 l="4260" b="13397"/>
          <a:stretch/>
        </p:blipFill>
        <p:spPr>
          <a:xfrm>
            <a:off x="4640675" y="2268525"/>
            <a:ext cx="4497901" cy="25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/>
          <p:nvPr/>
        </p:nvSpPr>
        <p:spPr>
          <a:xfrm>
            <a:off x="1235500" y="1160525"/>
            <a:ext cx="72369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on Special Ed </a:t>
            </a:r>
            <a:r>
              <a:rPr lang="en" b="1"/>
              <a:t>AM</a:t>
            </a:r>
            <a:r>
              <a:rPr lang="en"/>
              <a:t> Runs, we observe: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delays occur </a:t>
            </a:r>
            <a:r>
              <a:rPr lang="en" b="1" i="1">
                <a:solidFill>
                  <a:srgbClr val="9900FF"/>
                </a:solidFill>
              </a:rPr>
              <a:t>before or during rush hour</a:t>
            </a:r>
            <a:r>
              <a:rPr lang="en"/>
              <a:t>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delays are reported when there are </a:t>
            </a:r>
            <a:r>
              <a:rPr lang="en" b="1" i="1">
                <a:solidFill>
                  <a:srgbClr val="9900FF"/>
                </a:solidFill>
              </a:rPr>
              <a:t>zero students on the bus</a:t>
            </a:r>
            <a:endParaRPr b="1" i="1">
              <a:solidFill>
                <a:srgbClr val="9900FF"/>
              </a:solidFill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>
            <a:off x="1242950" y="2465300"/>
            <a:ext cx="335700" cy="2715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1"/>
          <p:cNvCxnSpPr/>
          <p:nvPr/>
        </p:nvCxnSpPr>
        <p:spPr>
          <a:xfrm rot="10800000">
            <a:off x="5446200" y="3060950"/>
            <a:ext cx="452700" cy="1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1105</Words>
  <Application>Microsoft Macintosh PowerPoint</Application>
  <PresentationFormat>On-screen Show (16:9)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Montserrat</vt:lpstr>
      <vt:lpstr>Lato</vt:lpstr>
      <vt:lpstr>Focus</vt:lpstr>
      <vt:lpstr>New York City School Bus Delays</vt:lpstr>
      <vt:lpstr>Agenda</vt:lpstr>
      <vt:lpstr>Problem Statement</vt:lpstr>
      <vt:lpstr>Dataset - Overview</vt:lpstr>
      <vt:lpstr>Dataset - Context</vt:lpstr>
      <vt:lpstr>Data Pre-Processing</vt:lpstr>
      <vt:lpstr>Spatial Data Visualization</vt:lpstr>
      <vt:lpstr>Latent Class Analysis</vt:lpstr>
      <vt:lpstr>LCA - Insights</vt:lpstr>
      <vt:lpstr>Classification and Regression Tree</vt:lpstr>
      <vt:lpstr>While the CART solution has relatively high sensitivity and is stable...</vt:lpstr>
      <vt:lpstr>...the CART solution is impossible to visualize</vt:lpstr>
      <vt:lpstr>CART - Insights </vt:lpstr>
      <vt:lpstr>CART - Insights </vt:lpstr>
      <vt:lpstr>CART - Insights </vt:lpstr>
      <vt:lpstr>Negative Binomial Regression - Overview</vt:lpstr>
      <vt:lpstr>NBR - Results</vt:lpstr>
      <vt:lpstr>NBR - Predictions</vt:lpstr>
      <vt:lpstr>NBR - Insights</vt:lpstr>
      <vt:lpstr>Recommendations and 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School Bus Delays</dc:title>
  <cp:lastModifiedBy>Anupriya Thirumurthy</cp:lastModifiedBy>
  <cp:revision>16</cp:revision>
  <dcterms:modified xsi:type="dcterms:W3CDTF">2019-08-20T17:49:41Z</dcterms:modified>
</cp:coreProperties>
</file>