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Lato" panose="020F0502020204030203" pitchFamily="34" charset="77"/>
      <p:regular r:id="rId36"/>
      <p:bold r:id="rId37"/>
      <p:italic r:id="rId38"/>
      <p:boldItalic r:id="rId39"/>
    </p:embeddedFont>
    <p:embeddedFont>
      <p:font typeface="Merriweather" pitchFamily="2" charset="77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755"/>
  </p:normalViewPr>
  <p:slideViewPr>
    <p:cSldViewPr snapToGrid="0">
      <p:cViewPr varScale="1">
        <p:scale>
          <a:sx n="85" d="100"/>
          <a:sy n="85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://github.com/dmlc/xgboost&amp;redir_token=3K8oY7Lwtf3NPHyPeoFlTqz208x8MTU0NDc0MTM4MEAxNTQ0NjU0OTgw&amp;v=ufHo8vbk6g4&amp;event=video_descrip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Anu, Desen and Madhavi worked on this case study () and it’s also an active Kaggle competition.</a:t>
            </a:r>
            <a:endParaRPr dirty="0"/>
          </a:p>
        </p:txBody>
      </p:sp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The ones highlighted in red were the most relevant features based on the Feature importance plot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Trading Features - We used some technical indicators that traders used in financial market analysis.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Relative Strength Index  :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Chart the current and historical strength or weakness of a stock </a:t>
            </a:r>
            <a:endParaRPr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Band: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 are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volatility indicator 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Moving Average Convergence Divergence (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MACD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momentum indicator that shows the relationship between two moving averages of a stock’s price</a:t>
            </a:r>
            <a:endParaRPr sz="1600" b="1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https://github.com/dmlc/xgboost</a:t>
            </a:r>
            <a:endParaRPr/>
          </a:p>
        </p:txBody>
      </p:sp>
      <p:sp>
        <p:nvSpPr>
          <p:cNvPr id="453" name="Google Shape;4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https://en.wikipedia.org/wiki/Precision_and_recall</a:t>
            </a:r>
            <a:endParaRPr/>
          </a:p>
        </p:txBody>
      </p:sp>
      <p:sp>
        <p:nvSpPr>
          <p:cNvPr id="483" name="Google Shape;4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ed4ff6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9ed4ff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explored the problem statement “”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groups interested in understanding the predictive power of the news.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Investment companies : interested in this case to make better investment decisions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two part dataset.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Part-1 was 10 years worth of daily time series data with about 5 million rows and 16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the features could be grouped into Asset/ Trading/Returns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Asset information is company specific info like Stock Code, Company name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Trading info is daily stock volumes, prices.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Returns info was meant to indicate stock performance relative to the market.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Target variable: Next 10 day returns</a:t>
            </a:r>
            <a:endParaRPr/>
          </a:p>
        </p:txBody>
      </p:sp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 part was daily time series news data with 35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grouped them into 3 buckets: Article info - Urgency, relevance, count and who was the provider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 Returns variables  → 1) Stock returns averaged over a period of time 2) Not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Market-residualized variables → 1) Stock returns averaged over a period of time 2)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data → probability that the sentiment of the news item was negative, positive or neutral, Sentiment word count.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→ Confidence level of stock movement.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Exploring Close prices, we found some important trends. These dips in prices imply coincide with infamous market crashes.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Based on this, we excluded certain time periods in our training data. -- Especially data before 2009 wasn’t reflective of current market.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not useful for predicting future trends as Market crash of 2008 was a Black Swan event.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 2008 - Infamous Market Crash -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the largest point drop in history - It plummeted because Congress rejected the bank bailout bill.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 2011 -  Black Monday - S&amp;P downgraded U.S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rating.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 2014 -  </a:t>
            </a:r>
            <a:r>
              <a:rPr lang="en-US" sz="1300">
                <a:solidFill>
                  <a:srgbClr val="282F2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Stocks fell over the fear of mounting global crises, including the first domestic case of Ebola, as well as the looming possibility of an interest rate hike.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2016 - Stockmarket crash due to Oil prices crash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some assumptions we made.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chose 2014-2017 as it is more recent and reflective of current trends.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There were about 4000 companies. Not all had news data. Since we are evaluating predictive power of news, we chose top 100 companies with news.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original prediction involved confidence level for stock movement. For the sake of ML project , we chose to fit models for Stock Up/Down.</a:t>
            </a:r>
            <a:endParaRPr/>
          </a:p>
        </p:txBody>
      </p:sp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used time series interpolation techniques to correct missing data.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Took a look at Outliers that might affect our results.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decided to fit Machine Learning models against Time Series ones as ML ones are more relevant to this class.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This meant that our models needed to be fed features that captures autocorrelation between observations. We played with a whole slew of new features.</a:t>
            </a:r>
            <a:endParaRPr/>
          </a:p>
        </p:txBody>
      </p:sp>
      <p:sp>
        <p:nvSpPr>
          <p:cNvPr id="385" name="Google Shape;3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2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5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5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200" cy="2706000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fadeDir="5400012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://slides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43"/>
          <p:cNvGrpSpPr/>
          <p:nvPr/>
        </p:nvGrpSpPr>
        <p:grpSpPr>
          <a:xfrm>
            <a:off x="-75969" y="300403"/>
            <a:ext cx="11630271" cy="5246121"/>
            <a:chOff x="3099339" y="979386"/>
            <a:chExt cx="5739942" cy="1742145"/>
          </a:xfrm>
        </p:grpSpPr>
        <p:grpSp>
          <p:nvGrpSpPr>
            <p:cNvPr id="218" name="Google Shape;218;p43"/>
            <p:cNvGrpSpPr/>
            <p:nvPr/>
          </p:nvGrpSpPr>
          <p:grpSpPr>
            <a:xfrm>
              <a:off x="3099339" y="979386"/>
              <a:ext cx="5739942" cy="1742145"/>
              <a:chOff x="2599895" y="890896"/>
              <a:chExt cx="6696600" cy="2032500"/>
            </a:xfrm>
          </p:grpSpPr>
          <p:sp>
            <p:nvSpPr>
              <p:cNvPr id="219" name="Google Shape;219;p43"/>
              <p:cNvSpPr/>
              <p:nvPr/>
            </p:nvSpPr>
            <p:spPr>
              <a:xfrm>
                <a:off x="2599895" y="890896"/>
                <a:ext cx="6696600" cy="2032500"/>
              </a:xfrm>
              <a:prstGeom prst="rect">
                <a:avLst/>
              </a:prstGeom>
              <a:solidFill>
                <a:srgbClr val="222A49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3"/>
              <p:cNvSpPr/>
              <p:nvPr/>
            </p:nvSpPr>
            <p:spPr>
              <a:xfrm>
                <a:off x="2895598" y="890897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3"/>
              <p:cNvSpPr/>
              <p:nvPr/>
            </p:nvSpPr>
            <p:spPr>
              <a:xfrm flipH="1">
                <a:off x="8555839" y="890897"/>
                <a:ext cx="740561" cy="548379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8397B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3"/>
              <p:cNvSpPr/>
              <p:nvPr/>
            </p:nvSpPr>
            <p:spPr>
              <a:xfrm rot="10800000" flipH="1">
                <a:off x="2895598" y="2163124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62768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3"/>
              <p:cNvSpPr/>
              <p:nvPr/>
            </p:nvSpPr>
            <p:spPr>
              <a:xfrm rot="10800000">
                <a:off x="8555487" y="2165631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43"/>
            <p:cNvSpPr txBox="1"/>
            <p:nvPr/>
          </p:nvSpPr>
          <p:spPr>
            <a:xfrm>
              <a:off x="3403417" y="1210045"/>
              <a:ext cx="5394900" cy="10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Using news to predict Stock movements</a:t>
              </a:r>
              <a:r>
                <a:rPr lang="en-US" sz="6000" b="1" i="1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en-US" sz="4800" b="1" i="0" u="none" strike="noStrike" cap="none" dirty="0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endParaRPr sz="4800" b="1" i="0" u="none" strike="noStrike" cap="none" dirty="0">
                <a:solidFill>
                  <a:srgbClr val="FEFEFE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sz="4400" b="1" i="0" u="none" strike="noStrike" cap="none" dirty="0">
                <a:solidFill>
                  <a:srgbClr val="C9DAF8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Presented by </a:t>
              </a:r>
              <a:r>
                <a:rPr lang="en-US" sz="3000" b="1" dirty="0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: </a:t>
              </a:r>
              <a:r>
                <a:rPr lang="en-US" sz="2800" b="1" dirty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A</a:t>
              </a:r>
              <a:r>
                <a:rPr lang="en-US" sz="2800" b="1" i="0" u="none" strike="noStrike" cap="none" dirty="0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nupriya Thirumurthy, Madhavi Polisetti, Desen Liu</a:t>
              </a:r>
              <a:endParaRPr sz="2400" b="1" i="0" u="none" strike="noStrike" cap="none" dirty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2"/>
          <p:cNvSpPr/>
          <p:nvPr/>
        </p:nvSpPr>
        <p:spPr>
          <a:xfrm rot="10800000">
            <a:off x="949775" y="1442854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1832225" y="1532175"/>
            <a:ext cx="4299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Temporal Features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7813475" y="1179162"/>
            <a:ext cx="18159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Day of the Year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Week Number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Month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Quarter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Holiday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947663" y="1442722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2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2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2"/>
          <p:cNvSpPr/>
          <p:nvPr/>
        </p:nvSpPr>
        <p:spPr>
          <a:xfrm rot="10800000">
            <a:off x="948719" y="2719785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1906775" y="2761325"/>
            <a:ext cx="357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Trading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7813475" y="2706225"/>
            <a:ext cx="413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(RSI) - market strength</a:t>
            </a:r>
            <a:endParaRPr sz="1200" b="0" i="0" u="none" strike="noStrike" cap="none"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 - volatility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 - momentum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8" name="Google Shape;428;p52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2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/>
          <p:nvPr/>
        </p:nvSpPr>
        <p:spPr>
          <a:xfrm rot="10800000">
            <a:off x="949775" y="394747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2026350" y="3989025"/>
            <a:ext cx="345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Recent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7813475" y="3936625"/>
            <a:ext cx="32010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Numeric asset (stock) Code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20 day stock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month’s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Prev quarter’s returns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3" name="Google Shape;433;p52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 rot="10800000">
            <a:off x="949775" y="518319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2123241" y="5224741"/>
            <a:ext cx="3360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Data</a:t>
            </a:r>
            <a:r>
              <a:rPr lang="en-US" sz="1200" b="0" i="0" u="none" strike="noStrike" cap="none">
                <a:solidFill>
                  <a:srgbClr val="F2F2F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7813475" y="5246600"/>
            <a:ext cx="4005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Mean(s) - Price, Volume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Rolling Sum - News variables (urgency, relevance)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8" name="Google Shape;438;p5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/>
        </p:nvSpPr>
        <p:spPr>
          <a:xfrm>
            <a:off x="947662" y="2718538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 txBox="1"/>
          <p:nvPr/>
        </p:nvSpPr>
        <p:spPr>
          <a:xfrm>
            <a:off x="947457" y="3948050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951622" y="5187246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Comparing ML Classifier(s) – AUC Scores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9" name="Google Shape;449;p53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962725"/>
            <a:ext cx="11709825" cy="5476875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4"/>
          <p:cNvPicPr preferRelativeResize="0"/>
          <p:nvPr/>
        </p:nvPicPr>
        <p:blipFill rotWithShape="1">
          <a:blip r:embed="rId4">
            <a:alphaModFix/>
          </a:blip>
          <a:srcRect l="5327" t="4313" r="9482" b="4071"/>
          <a:stretch/>
        </p:blipFill>
        <p:spPr>
          <a:xfrm>
            <a:off x="4297680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54"/>
          <p:cNvPicPr preferRelativeResize="0"/>
          <p:nvPr/>
        </p:nvPicPr>
        <p:blipFill rotWithShape="1">
          <a:blip r:embed="rId5">
            <a:alphaModFix/>
          </a:blip>
          <a:srcRect l="5893" t="6544" r="6638" b="4095"/>
          <a:stretch/>
        </p:blipFill>
        <p:spPr>
          <a:xfrm>
            <a:off x="350518" y="2179319"/>
            <a:ext cx="3600000" cy="3420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54"/>
          <p:cNvPicPr preferRelativeResize="0"/>
          <p:nvPr/>
        </p:nvPicPr>
        <p:blipFill rotWithShape="1">
          <a:blip r:embed="rId6">
            <a:alphaModFix/>
          </a:blip>
          <a:srcRect l="3525" t="5542" r="5918" b="5101"/>
          <a:stretch/>
        </p:blipFill>
        <p:spPr>
          <a:xfrm>
            <a:off x="8249102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8" name="Google Shape;458;p54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Overfit – Underfit Curves for Top 3 Classifiers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497521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4443003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Bagging Classifier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8399466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960" y="1063115"/>
            <a:ext cx="5463676" cy="5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750" y="1063115"/>
            <a:ext cx="4871299" cy="31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750" y="4718235"/>
            <a:ext cx="4871300" cy="1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#2 – Random Forest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1" name="Google Shape;471;p5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050" y="1043328"/>
            <a:ext cx="5058151" cy="360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8832" y="1043328"/>
            <a:ext cx="5585927" cy="528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050" y="4837350"/>
            <a:ext cx="5058150" cy="16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#3 – XGBoost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0" name="Google Shape;480;p5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/>
        </p:nvSpPr>
        <p:spPr>
          <a:xfrm>
            <a:off x="6279250" y="1071275"/>
            <a:ext cx="5753100" cy="2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Maximize True Positive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Negative to avoid missing gain (Recall)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Positive to avoid excessive loss (Precision)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6" name="Google Shape;486;p57"/>
          <p:cNvSpPr/>
          <p:nvPr/>
        </p:nvSpPr>
        <p:spPr>
          <a:xfrm>
            <a:off x="33631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/>
          <p:nvPr/>
        </p:nvSpPr>
        <p:spPr>
          <a:xfrm>
            <a:off x="6445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7"/>
          <p:cNvSpPr/>
          <p:nvPr/>
        </p:nvSpPr>
        <p:spPr>
          <a:xfrm>
            <a:off x="6445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33631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644525" y="12412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6279250" y="3482150"/>
            <a:ext cx="57531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F1 assumes that fp and fn are equally bad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Based on user/financial institution risk level, F1 score can be modified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2" name="Google Shape;492;p57"/>
          <p:cNvSpPr/>
          <p:nvPr/>
        </p:nvSpPr>
        <p:spPr>
          <a:xfrm rot="-5400000">
            <a:off x="-1354050" y="31633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Selection Criteria – F1 Score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4" name="Google Shape;494;p5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143384" y="-446395"/>
            <a:ext cx="106436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33631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6445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8"/>
          <p:cNvSpPr/>
          <p:nvPr/>
        </p:nvSpPr>
        <p:spPr>
          <a:xfrm>
            <a:off x="6445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8"/>
          <p:cNvSpPr/>
          <p:nvPr/>
        </p:nvSpPr>
        <p:spPr>
          <a:xfrm>
            <a:off x="33631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8"/>
          <p:cNvSpPr/>
          <p:nvPr/>
        </p:nvSpPr>
        <p:spPr>
          <a:xfrm>
            <a:off x="644525" y="15460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8"/>
          <p:cNvSpPr/>
          <p:nvPr/>
        </p:nvSpPr>
        <p:spPr>
          <a:xfrm rot="-5400000">
            <a:off x="-1354050" y="34681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Results – Revisit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7" name="Google Shape;507;p58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8" name="Google Shape;50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4082" y="4640411"/>
            <a:ext cx="5058150" cy="1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4083" y="682723"/>
            <a:ext cx="5058150" cy="38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160" y="890495"/>
            <a:ext cx="9889680" cy="5669676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p59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Feature Importance Plot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6" name="Google Shape;516;p5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0"/>
          <p:cNvSpPr/>
          <p:nvPr/>
        </p:nvSpPr>
        <p:spPr>
          <a:xfrm rot="10800000">
            <a:off x="943941" y="149062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2123264" y="153217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AUC and F1 score suggests a working and robust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974957" y="151775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0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0"/>
          <p:cNvSpPr/>
          <p:nvPr/>
        </p:nvSpPr>
        <p:spPr>
          <a:xfrm rot="10800000">
            <a:off x="943945" y="27197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973901" y="274692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0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0"/>
          <p:cNvSpPr/>
          <p:nvPr/>
        </p:nvSpPr>
        <p:spPr>
          <a:xfrm rot="10800000">
            <a:off x="943941" y="39474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2123248" y="39890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Cumulative news data affect the stock movement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4" name="Google Shape;534;p60"/>
          <p:cNvSpPr txBox="1"/>
          <p:nvPr/>
        </p:nvSpPr>
        <p:spPr>
          <a:xfrm>
            <a:off x="974957" y="397461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0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0"/>
          <p:cNvSpPr/>
          <p:nvPr/>
        </p:nvSpPr>
        <p:spPr>
          <a:xfrm rot="10800000">
            <a:off x="943941" y="518320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0"/>
          <p:cNvSpPr txBox="1"/>
          <p:nvPr/>
        </p:nvSpPr>
        <p:spPr>
          <a:xfrm>
            <a:off x="974957" y="521033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6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 txBox="1"/>
          <p:nvPr/>
        </p:nvSpPr>
        <p:spPr>
          <a:xfrm>
            <a:off x="2122178" y="27613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Company’s past performance is a strong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2192940" y="52167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Market data is more powerful than news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3" name="Google Shape;543;p60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/>
          <p:nvPr/>
        </p:nvSpPr>
        <p:spPr>
          <a:xfrm rot="10800000">
            <a:off x="19" y="105444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948719" y="78488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1"/>
          <p:cNvSpPr/>
          <p:nvPr/>
        </p:nvSpPr>
        <p:spPr>
          <a:xfrm rot="10800000">
            <a:off x="943941" y="79394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2123264" y="83549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Series / Recursive Neural Net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974957" y="82107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1"/>
          <p:cNvSpPr/>
          <p:nvPr/>
        </p:nvSpPr>
        <p:spPr>
          <a:xfrm rot="10800000">
            <a:off x="-1037" y="225873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947663" y="198917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1"/>
          <p:cNvSpPr/>
          <p:nvPr/>
        </p:nvSpPr>
        <p:spPr>
          <a:xfrm rot="10800000">
            <a:off x="943945" y="199821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973901" y="202536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1"/>
          <p:cNvSpPr/>
          <p:nvPr/>
        </p:nvSpPr>
        <p:spPr>
          <a:xfrm rot="10800000">
            <a:off x="19" y="3467759"/>
            <a:ext cx="1333800" cy="903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948719" y="319820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1"/>
          <p:cNvSpPr/>
          <p:nvPr/>
        </p:nvSpPr>
        <p:spPr>
          <a:xfrm rot="10800000">
            <a:off x="943941" y="320725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2123248" y="3248805"/>
            <a:ext cx="8425800" cy="86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Obtain the news data drilled down to hourly time series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1" name="Google Shape;561;p61"/>
          <p:cNvSpPr/>
          <p:nvPr/>
        </p:nvSpPr>
        <p:spPr>
          <a:xfrm rot="10800000">
            <a:off x="19" y="4672379"/>
            <a:ext cx="1333800" cy="9033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/>
          <p:nvPr/>
        </p:nvSpPr>
        <p:spPr>
          <a:xfrm>
            <a:off x="948719" y="44028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1"/>
          <p:cNvSpPr/>
          <p:nvPr/>
        </p:nvSpPr>
        <p:spPr>
          <a:xfrm rot="10800000">
            <a:off x="943941" y="441188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6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1"/>
          <p:cNvSpPr txBox="1"/>
          <p:nvPr/>
        </p:nvSpPr>
        <p:spPr>
          <a:xfrm>
            <a:off x="2122178" y="203976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Expand the scope of news data, e.g. breaking news, regulation 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2192940" y="4445405"/>
            <a:ext cx="8425800" cy="86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Try models with market data only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1"/>
          <p:cNvSpPr/>
          <p:nvPr/>
        </p:nvSpPr>
        <p:spPr>
          <a:xfrm rot="10800000">
            <a:off x="19" y="5892365"/>
            <a:ext cx="1333800" cy="9033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948719" y="562280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1"/>
          <p:cNvSpPr/>
          <p:nvPr/>
        </p:nvSpPr>
        <p:spPr>
          <a:xfrm rot="10800000">
            <a:off x="943941" y="563186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1"/>
          <p:cNvSpPr txBox="1"/>
          <p:nvPr/>
        </p:nvSpPr>
        <p:spPr>
          <a:xfrm>
            <a:off x="2123264" y="567341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Predict confidence levels for Kaggle competition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1"/>
          <p:cNvSpPr txBox="1"/>
          <p:nvPr/>
        </p:nvSpPr>
        <p:spPr>
          <a:xfrm>
            <a:off x="974957" y="565899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3" name="Google Shape;573;p61"/>
          <p:cNvSpPr txBox="1"/>
          <p:nvPr/>
        </p:nvSpPr>
        <p:spPr>
          <a:xfrm>
            <a:off x="973901" y="3217814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1"/>
          <p:cNvSpPr txBox="1"/>
          <p:nvPr/>
        </p:nvSpPr>
        <p:spPr>
          <a:xfrm>
            <a:off x="973901" y="441437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/>
          <p:nvPr/>
        </p:nvSpPr>
        <p:spPr>
          <a:xfrm>
            <a:off x="686350" y="2301275"/>
            <a:ext cx="2769900" cy="111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AGENDA</a:t>
            </a:r>
            <a:endParaRPr sz="4000" b="1">
              <a:solidFill>
                <a:srgbClr val="222A49"/>
              </a:solidFill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4624150" y="0"/>
            <a:ext cx="6698700" cy="6710400"/>
          </a:xfrm>
          <a:prstGeom prst="roundRect">
            <a:avLst>
              <a:gd name="adj" fmla="val 17387"/>
            </a:avLst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6460700" y="1430950"/>
            <a:ext cx="363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r>
              <a:rPr lang="en-US" sz="3000"/>
              <a:t> </a:t>
            </a: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Exploration</a:t>
            </a:r>
            <a:endParaRPr sz="3000"/>
          </a:p>
        </p:txBody>
      </p:sp>
      <p:sp>
        <p:nvSpPr>
          <p:cNvPr id="233" name="Google Shape;233;p44"/>
          <p:cNvSpPr txBox="1"/>
          <p:nvPr/>
        </p:nvSpPr>
        <p:spPr>
          <a:xfrm>
            <a:off x="6460700" y="178375"/>
            <a:ext cx="4015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34" name="Google Shape;234;p44"/>
          <p:cNvSpPr txBox="1"/>
          <p:nvPr/>
        </p:nvSpPr>
        <p:spPr>
          <a:xfrm>
            <a:off x="6444175" y="75546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Dataset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6511900" y="2938500"/>
            <a:ext cx="4810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ML Classifier Comparison</a:t>
            </a:r>
            <a:endParaRPr sz="300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6444175" y="2184737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6592950" y="4241725"/>
            <a:ext cx="363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Results</a:t>
            </a:r>
            <a:endParaRPr sz="3000"/>
          </a:p>
        </p:txBody>
      </p:sp>
      <p:sp>
        <p:nvSpPr>
          <p:cNvPr id="238" name="Google Shape;238;p44"/>
          <p:cNvSpPr txBox="1"/>
          <p:nvPr/>
        </p:nvSpPr>
        <p:spPr>
          <a:xfrm>
            <a:off x="6511900" y="3513475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Overfit/Underfit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6571575" y="5514812"/>
            <a:ext cx="31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Conclusion(s)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6588100" y="4852525"/>
            <a:ext cx="4015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Selection Criteria</a:t>
            </a:r>
            <a:endParaRPr sz="30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2600" b="1">
              <a:solidFill>
                <a:srgbClr val="EF342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6592950" y="6168675"/>
            <a:ext cx="358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3000"/>
          </a:p>
        </p:txBody>
      </p:sp>
      <p:sp>
        <p:nvSpPr>
          <p:cNvPr id="243" name="Google Shape;243;p44"/>
          <p:cNvSpPr/>
          <p:nvPr/>
        </p:nvSpPr>
        <p:spPr>
          <a:xfrm>
            <a:off x="5885746" y="8716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5885746" y="1540912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5885746" y="23008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5885746" y="36527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5885746" y="435220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885746" y="5640650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885746" y="6276775"/>
            <a:ext cx="239001" cy="244716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98;p51"/>
          <p:cNvSpPr/>
          <p:nvPr/>
        </p:nvSpPr>
        <p:spPr>
          <a:xfrm>
            <a:off x="5742390" y="142466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99;p51"/>
          <p:cNvSpPr/>
          <p:nvPr/>
        </p:nvSpPr>
        <p:spPr>
          <a:xfrm>
            <a:off x="5874630" y="289936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8;p51"/>
          <p:cNvSpPr/>
          <p:nvPr/>
        </p:nvSpPr>
        <p:spPr>
          <a:xfrm>
            <a:off x="5659488" y="2900200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99;p51"/>
          <p:cNvSpPr/>
          <p:nvPr/>
        </p:nvSpPr>
        <p:spPr>
          <a:xfrm>
            <a:off x="5791728" y="3047670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98;p51"/>
          <p:cNvSpPr/>
          <p:nvPr/>
        </p:nvSpPr>
        <p:spPr>
          <a:xfrm>
            <a:off x="5651514" y="4848541"/>
            <a:ext cx="548700" cy="548700"/>
          </a:xfrm>
          <a:prstGeom prst="ellipse">
            <a:avLst/>
          </a:prstGeom>
          <a:solidFill>
            <a:srgbClr val="EF342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9;p51"/>
          <p:cNvSpPr/>
          <p:nvPr/>
        </p:nvSpPr>
        <p:spPr>
          <a:xfrm>
            <a:off x="5783754" y="4996011"/>
            <a:ext cx="261231" cy="246244"/>
          </a:xfrm>
          <a:custGeom>
            <a:avLst/>
            <a:gdLst/>
            <a:ahLst/>
            <a:cxnLst/>
            <a:rect l="l" t="t" r="r" b="b"/>
            <a:pathLst>
              <a:path w="538" h="507" extrusionOk="0">
                <a:moveTo>
                  <a:pt x="271" y="409"/>
                </a:moveTo>
                <a:lnTo>
                  <a:pt x="435" y="506"/>
                </a:lnTo>
                <a:lnTo>
                  <a:pt x="394" y="317"/>
                </a:lnTo>
                <a:lnTo>
                  <a:pt x="537" y="194"/>
                </a:lnTo>
                <a:lnTo>
                  <a:pt x="343" y="174"/>
                </a:lnTo>
                <a:lnTo>
                  <a:pt x="271" y="0"/>
                </a:lnTo>
                <a:lnTo>
                  <a:pt x="195" y="174"/>
                </a:lnTo>
                <a:lnTo>
                  <a:pt x="0" y="194"/>
                </a:lnTo>
                <a:lnTo>
                  <a:pt x="149" y="317"/>
                </a:lnTo>
                <a:lnTo>
                  <a:pt x="103" y="506"/>
                </a:lnTo>
                <a:lnTo>
                  <a:pt x="271" y="40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/>
        </p:nvSpPr>
        <p:spPr>
          <a:xfrm>
            <a:off x="2708025" y="1891844"/>
            <a:ext cx="62508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 sz="6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6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582" name="Google Shape;582;p62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62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5"/>
          <p:cNvGrpSpPr/>
          <p:nvPr/>
        </p:nvGrpSpPr>
        <p:grpSpPr>
          <a:xfrm>
            <a:off x="5978810" y="4402631"/>
            <a:ext cx="6084596" cy="1041245"/>
            <a:chOff x="2902638" y="5462810"/>
            <a:chExt cx="4749510" cy="1005840"/>
          </a:xfrm>
        </p:grpSpPr>
        <p:sp>
          <p:nvSpPr>
            <p:cNvPr id="257" name="Google Shape;257;p45"/>
            <p:cNvSpPr/>
            <p:nvPr/>
          </p:nvSpPr>
          <p:spPr>
            <a:xfrm>
              <a:off x="3402849" y="5462810"/>
              <a:ext cx="4249299" cy="100584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5"/>
            <p:cNvSpPr txBox="1"/>
            <p:nvPr/>
          </p:nvSpPr>
          <p:spPr>
            <a:xfrm>
              <a:off x="3616383" y="5513264"/>
              <a:ext cx="39828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Research Groups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Investment Companies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9" name="Google Shape;259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45"/>
          <p:cNvSpPr/>
          <p:nvPr/>
        </p:nvSpPr>
        <p:spPr>
          <a:xfrm rot="-2700000" flipH="1">
            <a:off x="7951754" y="2771655"/>
            <a:ext cx="1188788" cy="1188788"/>
          </a:xfrm>
          <a:prstGeom prst="blockArc">
            <a:avLst>
              <a:gd name="adj1" fmla="val 16242892"/>
              <a:gd name="adj2" fmla="val 10822413"/>
              <a:gd name="adj3" fmla="val 14427"/>
            </a:avLst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5"/>
          <p:cNvSpPr/>
          <p:nvPr/>
        </p:nvSpPr>
        <p:spPr>
          <a:xfrm rot="10800000" flipH="1">
            <a:off x="8441845" y="40467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EF3425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/>
          <p:nvPr/>
        </p:nvSpPr>
        <p:spPr>
          <a:xfrm rot="-3817737" flipH="1">
            <a:off x="2111248" y="1051410"/>
            <a:ext cx="1188701" cy="1188701"/>
          </a:xfrm>
          <a:prstGeom prst="blockArc">
            <a:avLst>
              <a:gd name="adj1" fmla="val 14423919"/>
              <a:gd name="adj2" fmla="val 10822413"/>
              <a:gd name="adj3" fmla="val 14427"/>
            </a:avLst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347499" y="2136023"/>
            <a:ext cx="50133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Stakeholders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 rot="10800000" flipH="1">
            <a:off x="2585870" y="23223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8397B1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45"/>
          <p:cNvGrpSpPr/>
          <p:nvPr/>
        </p:nvGrpSpPr>
        <p:grpSpPr>
          <a:xfrm>
            <a:off x="316596" y="2658431"/>
            <a:ext cx="5615329" cy="1079565"/>
            <a:chOff x="2879475" y="5725482"/>
            <a:chExt cx="4927024" cy="1026300"/>
          </a:xfrm>
        </p:grpSpPr>
        <p:grpSp>
          <p:nvGrpSpPr>
            <p:cNvPr id="266" name="Google Shape;266;p45"/>
            <p:cNvGrpSpPr/>
            <p:nvPr/>
          </p:nvGrpSpPr>
          <p:grpSpPr>
            <a:xfrm>
              <a:off x="2879475" y="5725482"/>
              <a:ext cx="4927024" cy="1026300"/>
              <a:chOff x="323894" y="3543845"/>
              <a:chExt cx="3182010" cy="933000"/>
            </a:xfrm>
          </p:grpSpPr>
          <p:sp>
            <p:nvSpPr>
              <p:cNvPr id="267" name="Google Shape;267;p45"/>
              <p:cNvSpPr/>
              <p:nvPr/>
            </p:nvSpPr>
            <p:spPr>
              <a:xfrm>
                <a:off x="800504" y="3562355"/>
                <a:ext cx="2705400" cy="914400"/>
              </a:xfrm>
              <a:prstGeom prst="rect">
                <a:avLst/>
              </a:prstGeom>
              <a:solidFill>
                <a:srgbClr val="F2F2F2">
                  <a:alpha val="8000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5"/>
              <p:cNvSpPr/>
              <p:nvPr/>
            </p:nvSpPr>
            <p:spPr>
              <a:xfrm>
                <a:off x="323894" y="3543845"/>
                <a:ext cx="541200" cy="933000"/>
              </a:xfrm>
              <a:prstGeom prst="rect">
                <a:avLst/>
              </a:pr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45"/>
            <p:cNvSpPr txBox="1"/>
            <p:nvPr/>
          </p:nvSpPr>
          <p:spPr>
            <a:xfrm>
              <a:off x="3782601" y="5796541"/>
              <a:ext cx="38166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Can we use News to predict Stock price movement ?</a:t>
              </a:r>
              <a:endParaRPr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0" name="Google Shape;270;p45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?</a:t>
              </a:r>
              <a:endParaRPr sz="3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71" name="Google Shape;271;p45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/>
          <p:nvPr/>
        </p:nvSpPr>
        <p:spPr>
          <a:xfrm rot="5400000">
            <a:off x="7285518" y="3277240"/>
            <a:ext cx="1775112" cy="1829583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6"/>
          <p:cNvSpPr/>
          <p:nvPr/>
        </p:nvSpPr>
        <p:spPr>
          <a:xfrm rot="7505045">
            <a:off x="3428436" y="4316030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6"/>
          <p:cNvSpPr/>
          <p:nvPr/>
        </p:nvSpPr>
        <p:spPr>
          <a:xfrm rot="3606395">
            <a:off x="3384011" y="2212831"/>
            <a:ext cx="1900075" cy="1684327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6"/>
          <p:cNvSpPr/>
          <p:nvPr/>
        </p:nvSpPr>
        <p:spPr>
          <a:xfrm rot="5400000">
            <a:off x="5053811" y="2206512"/>
            <a:ext cx="1454695" cy="2383905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"/>
          <p:cNvSpPr/>
          <p:nvPr/>
        </p:nvSpPr>
        <p:spPr>
          <a:xfrm rot="5400000">
            <a:off x="5965398" y="3486579"/>
            <a:ext cx="1884054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6"/>
          <p:cNvSpPr/>
          <p:nvPr/>
        </p:nvSpPr>
        <p:spPr>
          <a:xfrm rot="5400000">
            <a:off x="5054879" y="3791510"/>
            <a:ext cx="1461103" cy="2396722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410550" y="1618175"/>
            <a:ext cx="2743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Asset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code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name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market data - 4072956 rows of 16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9087875" y="3395250"/>
            <a:ext cx="30387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Returns info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Returns-Variables: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Open/close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Raw/Market-Res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Prev/Nex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andara"/>
                <a:ea typeface="Candara"/>
                <a:cs typeface="Candara"/>
                <a:sym typeface="Candara"/>
              </a:rPr>
              <a:t>Target - Next 10-day Stock Returns </a:t>
            </a:r>
            <a:endParaRPr sz="24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10550" y="477805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Trading info</a:t>
            </a:r>
            <a:endParaRPr sz="32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DateTime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volume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Opening price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Closing price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87" name="Google Shape;287;p46"/>
          <p:cNvGrpSpPr/>
          <p:nvPr/>
        </p:nvGrpSpPr>
        <p:grpSpPr>
          <a:xfrm>
            <a:off x="6951076" y="3900561"/>
            <a:ext cx="304371" cy="512235"/>
            <a:chOff x="533400" y="2800350"/>
            <a:chExt cx="325437" cy="547687"/>
          </a:xfrm>
        </p:grpSpPr>
        <p:sp>
          <p:nvSpPr>
            <p:cNvPr id="288" name="Google Shape;288;p46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600075" y="3140075"/>
              <a:ext cx="42862" cy="117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674687" y="3095625"/>
              <a:ext cx="42862" cy="161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749300" y="3049587"/>
              <a:ext cx="42862" cy="207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46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1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/>
          <p:nvPr/>
        </p:nvSpPr>
        <p:spPr>
          <a:xfrm rot="5400000">
            <a:off x="7285519" y="3277240"/>
            <a:ext cx="1775112" cy="1829582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7"/>
          <p:cNvSpPr/>
          <p:nvPr/>
        </p:nvSpPr>
        <p:spPr>
          <a:xfrm rot="7505041">
            <a:off x="3428437" y="4316031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7"/>
          <p:cNvSpPr/>
          <p:nvPr/>
        </p:nvSpPr>
        <p:spPr>
          <a:xfrm rot="3606395">
            <a:off x="3536410" y="2212831"/>
            <a:ext cx="1900076" cy="1684328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7"/>
          <p:cNvSpPr/>
          <p:nvPr/>
        </p:nvSpPr>
        <p:spPr>
          <a:xfrm rot="5400000">
            <a:off x="5053812" y="2206512"/>
            <a:ext cx="1454694" cy="2383904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7"/>
          <p:cNvSpPr/>
          <p:nvPr/>
        </p:nvSpPr>
        <p:spPr>
          <a:xfrm rot="5400000">
            <a:off x="5965399" y="3486579"/>
            <a:ext cx="1884053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7"/>
          <p:cNvSpPr/>
          <p:nvPr/>
        </p:nvSpPr>
        <p:spPr>
          <a:xfrm rot="5400000">
            <a:off x="5054880" y="3791510"/>
            <a:ext cx="1461103" cy="2396721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123025" y="1426400"/>
            <a:ext cx="3746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Article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Headline text/Headline Tag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Urgency 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Provider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Count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Time Variable(s) -firstcreated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9087875" y="3248925"/>
            <a:ext cx="30387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News Quality 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Novelty 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Volume Counts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123015" y="4719595"/>
            <a:ext cx="3253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Sentiment info</a:t>
            </a:r>
            <a:endParaRPr sz="3200" b="1" i="0" u="none" strike="noStrike" cap="none">
              <a:solidFill>
                <a:srgbClr val="A5A5A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Class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Negative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Positive Sentiment word Count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47"/>
          <p:cNvGrpSpPr/>
          <p:nvPr/>
        </p:nvGrpSpPr>
        <p:grpSpPr>
          <a:xfrm>
            <a:off x="6951093" y="3900646"/>
            <a:ext cx="304381" cy="512252"/>
            <a:chOff x="533400" y="2800350"/>
            <a:chExt cx="325437" cy="547687"/>
          </a:xfrm>
        </p:grpSpPr>
        <p:sp>
          <p:nvSpPr>
            <p:cNvPr id="312" name="Google Shape;312;p47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600075" y="3140075"/>
              <a:ext cx="42900" cy="11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674687" y="3095625"/>
              <a:ext cx="42900" cy="16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749300" y="3049587"/>
              <a:ext cx="42900" cy="2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47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news data - 9328750 rows of 35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2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/>
          <p:nvPr/>
        </p:nvSpPr>
        <p:spPr>
          <a:xfrm rot="-5400000">
            <a:off x="5340502" y="2383464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48"/>
          <p:cNvSpPr/>
          <p:nvPr/>
        </p:nvSpPr>
        <p:spPr>
          <a:xfrm rot="-5400000">
            <a:off x="8619295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2C374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 rot="-5400000">
            <a:off x="2572026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8397B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/>
          <p:nvPr/>
        </p:nvSpPr>
        <p:spPr>
          <a:xfrm rot="-5400000">
            <a:off x="-150290" y="2383463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EF34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48"/>
          <p:cNvGrpSpPr/>
          <p:nvPr/>
        </p:nvGrpSpPr>
        <p:grpSpPr>
          <a:xfrm>
            <a:off x="1119252" y="4928574"/>
            <a:ext cx="1147698" cy="1148229"/>
            <a:chOff x="3287425" y="1417883"/>
            <a:chExt cx="648600" cy="648900"/>
          </a:xfrm>
        </p:grpSpPr>
        <p:sp>
          <p:nvSpPr>
            <p:cNvPr id="329" name="Google Shape;329;p48"/>
            <p:cNvSpPr/>
            <p:nvPr/>
          </p:nvSpPr>
          <p:spPr>
            <a:xfrm>
              <a:off x="3287425" y="141788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3362252" y="1492773"/>
              <a:ext cx="498900" cy="499200"/>
            </a:xfrm>
            <a:prstGeom prst="ellipse">
              <a:avLst/>
            </a:prstGeom>
            <a:solidFill>
              <a:srgbClr val="EF34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48"/>
          <p:cNvGrpSpPr/>
          <p:nvPr/>
        </p:nvGrpSpPr>
        <p:grpSpPr>
          <a:xfrm>
            <a:off x="3788468" y="4928538"/>
            <a:ext cx="1147698" cy="1148229"/>
            <a:chOff x="2779491" y="2517212"/>
            <a:chExt cx="648600" cy="648900"/>
          </a:xfrm>
        </p:grpSpPr>
        <p:sp>
          <p:nvSpPr>
            <p:cNvPr id="332" name="Google Shape;332;p48"/>
            <p:cNvSpPr/>
            <p:nvPr/>
          </p:nvSpPr>
          <p:spPr>
            <a:xfrm>
              <a:off x="2779491" y="2517212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854318" y="2592102"/>
              <a:ext cx="498900" cy="499200"/>
            </a:xfrm>
            <a:prstGeom prst="ellipse">
              <a:avLst/>
            </a:prstGeom>
            <a:solidFill>
              <a:srgbClr val="8397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4" name="Google Shape;334;p48"/>
          <p:cNvGrpSpPr/>
          <p:nvPr/>
        </p:nvGrpSpPr>
        <p:grpSpPr>
          <a:xfrm>
            <a:off x="6533844" y="4928502"/>
            <a:ext cx="1147698" cy="1148229"/>
            <a:chOff x="3287425" y="3613920"/>
            <a:chExt cx="648600" cy="648900"/>
          </a:xfrm>
        </p:grpSpPr>
        <p:sp>
          <p:nvSpPr>
            <p:cNvPr id="335" name="Google Shape;335;p48"/>
            <p:cNvSpPr/>
            <p:nvPr/>
          </p:nvSpPr>
          <p:spPr>
            <a:xfrm>
              <a:off x="3287425" y="3613920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3362252" y="3688810"/>
              <a:ext cx="498900" cy="499200"/>
            </a:xfrm>
            <a:prstGeom prst="ellipse">
              <a:avLst/>
            </a:prstGeom>
            <a:solidFill>
              <a:srgbClr val="445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7" name="Google Shape;337;p48"/>
          <p:cNvGrpSpPr/>
          <p:nvPr/>
        </p:nvGrpSpPr>
        <p:grpSpPr>
          <a:xfrm>
            <a:off x="9888766" y="4776166"/>
            <a:ext cx="1147698" cy="1148229"/>
            <a:chOff x="5249342" y="1406453"/>
            <a:chExt cx="648600" cy="648900"/>
          </a:xfrm>
        </p:grpSpPr>
        <p:sp>
          <p:nvSpPr>
            <p:cNvPr id="338" name="Google Shape;338;p48"/>
            <p:cNvSpPr/>
            <p:nvPr/>
          </p:nvSpPr>
          <p:spPr>
            <a:xfrm>
              <a:off x="5249342" y="140645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5324169" y="1481343"/>
              <a:ext cx="498900" cy="499200"/>
            </a:xfrm>
            <a:prstGeom prst="ellipse">
              <a:avLst/>
            </a:prstGeom>
            <a:solidFill>
              <a:srgbClr val="2C37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40" name="Google Shape;340;p48"/>
          <p:cNvSpPr/>
          <p:nvPr/>
        </p:nvSpPr>
        <p:spPr>
          <a:xfrm>
            <a:off x="1280377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4183504" y="2084640"/>
            <a:ext cx="510087" cy="548640"/>
          </a:xfrm>
          <a:custGeom>
            <a:avLst/>
            <a:gdLst/>
            <a:ahLst/>
            <a:cxnLst/>
            <a:rect l="l" t="t" r="r" b="b"/>
            <a:pathLst>
              <a:path w="119" h="128" extrusionOk="0">
                <a:moveTo>
                  <a:pt x="71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4" y="37"/>
                  <a:pt x="63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5" y="37"/>
                  <a:pt x="54" y="36"/>
                  <a:pt x="54" y="35"/>
                </a:cubicBezTo>
                <a:cubicBezTo>
                  <a:pt x="54" y="23"/>
                  <a:pt x="54" y="23"/>
                  <a:pt x="54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3"/>
                  <a:pt x="46" y="22"/>
                  <a:pt x="47" y="20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0"/>
                  <a:pt x="61" y="0"/>
                  <a:pt x="62" y="2"/>
                </a:cubicBezTo>
                <a:cubicBezTo>
                  <a:pt x="72" y="20"/>
                  <a:pt x="72" y="20"/>
                  <a:pt x="72" y="20"/>
                </a:cubicBezTo>
                <a:cubicBezTo>
                  <a:pt x="73" y="22"/>
                  <a:pt x="72" y="23"/>
                  <a:pt x="71" y="23"/>
                </a:cubicBezTo>
                <a:moveTo>
                  <a:pt x="117" y="83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1" y="128"/>
                  <a:pt x="58" y="128"/>
                  <a:pt x="56" y="128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2" y="118"/>
                  <a:pt x="12" y="118"/>
                  <a:pt x="12" y="117"/>
                </a:cubicBezTo>
                <a:cubicBezTo>
                  <a:pt x="11" y="88"/>
                  <a:pt x="11" y="88"/>
                  <a:pt x="11" y="88"/>
                </a:cubicBezTo>
                <a:cubicBezTo>
                  <a:pt x="11" y="87"/>
                  <a:pt x="12" y="86"/>
                  <a:pt x="12" y="8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3"/>
                  <a:pt x="50" y="83"/>
                  <a:pt x="51" y="82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76" y="80"/>
                  <a:pt x="76" y="80"/>
                  <a:pt x="76" y="80"/>
                </a:cubicBezTo>
                <a:cubicBezTo>
                  <a:pt x="74" y="80"/>
                  <a:pt x="72" y="79"/>
                  <a:pt x="72" y="77"/>
                </a:cubicBezTo>
                <a:cubicBezTo>
                  <a:pt x="59" y="50"/>
                  <a:pt x="59" y="50"/>
                  <a:pt x="59" y="50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8"/>
                  <a:pt x="46" y="79"/>
                  <a:pt x="46" y="79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2"/>
                  <a:pt x="1" y="81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3" y="55"/>
                  <a:pt x="13" y="55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6"/>
                  <a:pt x="108" y="5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8" y="83"/>
                  <a:pt x="117" y="83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52550" y="2946925"/>
            <a:ext cx="22704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Indicators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Timestamp(s)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First Created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3227075" y="2889025"/>
            <a:ext cx="22704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Sentiment 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Sentiment class wordcount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6005513" y="2958625"/>
            <a:ext cx="2085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Stock Returns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Returns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9327477" y="2951253"/>
            <a:ext cx="22704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Target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6696689" y="2199555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48"/>
          <p:cNvCxnSpPr/>
          <p:nvPr/>
        </p:nvCxnSpPr>
        <p:spPr>
          <a:xfrm rot="10800000" flipH="1">
            <a:off x="8598877" y="3639870"/>
            <a:ext cx="458818" cy="145"/>
          </a:xfrm>
          <a:prstGeom prst="straightConnector1">
            <a:avLst/>
          </a:prstGeom>
          <a:noFill/>
          <a:ln w="38100" cap="flat" cmpd="sng">
            <a:solidFill>
              <a:srgbClr val="EF3425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48" name="Google Shape;348;p48"/>
          <p:cNvSpPr/>
          <p:nvPr/>
        </p:nvSpPr>
        <p:spPr>
          <a:xfrm>
            <a:off x="10128314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Key Information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 rotWithShape="1">
          <a:blip r:embed="rId4">
            <a:alphaModFix/>
          </a:blip>
          <a:srcRect l="2457" r="6602" b="3582"/>
          <a:stretch/>
        </p:blipFill>
        <p:spPr>
          <a:xfrm>
            <a:off x="449580" y="1133860"/>
            <a:ext cx="11033760" cy="543090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49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4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64" name="Google Shape;364;p50"/>
          <p:cNvGrpSpPr/>
          <p:nvPr/>
        </p:nvGrpSpPr>
        <p:grpSpPr>
          <a:xfrm>
            <a:off x="5073162" y="114299"/>
            <a:ext cx="6972673" cy="6153119"/>
            <a:chOff x="5989451" y="1135916"/>
            <a:chExt cx="6192309" cy="5066477"/>
          </a:xfrm>
        </p:grpSpPr>
        <p:grpSp>
          <p:nvGrpSpPr>
            <p:cNvPr id="365" name="Google Shape;365;p50"/>
            <p:cNvGrpSpPr/>
            <p:nvPr/>
          </p:nvGrpSpPr>
          <p:grpSpPr>
            <a:xfrm>
              <a:off x="5989451" y="1135916"/>
              <a:ext cx="6192309" cy="5066477"/>
              <a:chOff x="5999691" y="1173493"/>
              <a:chExt cx="6192309" cy="5066477"/>
            </a:xfrm>
          </p:grpSpPr>
          <p:grpSp>
            <p:nvGrpSpPr>
              <p:cNvPr id="366" name="Google Shape;366;p50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67" name="Google Shape;367;p50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50"/>
                <p:cNvSpPr txBox="1"/>
                <p:nvPr/>
              </p:nvSpPr>
              <p:spPr>
                <a:xfrm>
                  <a:off x="7016663" y="859305"/>
                  <a:ext cx="4549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Reduction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Subset of data: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Years 2014 - 2017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Top 100 companies with news data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69" name="Google Shape;369;p50"/>
                <p:cNvSpPr txBox="1"/>
                <p:nvPr/>
              </p:nvSpPr>
              <p:spPr>
                <a:xfrm>
                  <a:off x="7016662" y="2624894"/>
                  <a:ext cx="4850400" cy="155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Rephrase Problem</a:t>
                  </a:r>
                  <a:endParaRPr sz="2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Predict next 10 day stock movement ( Up or Down)</a:t>
                  </a:r>
                  <a:endParaRPr sz="1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70" name="Google Shape;370;p50"/>
                <p:cNvSpPr txBox="1"/>
                <p:nvPr/>
              </p:nvSpPr>
              <p:spPr>
                <a:xfrm>
                  <a:off x="7016700" y="4331590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Labeling</a:t>
                  </a:r>
                  <a:endParaRPr sz="2800" b="1" i="0" u="none" strike="noStrike" cap="none">
                    <a:solidFill>
                      <a:srgbClr val="9FC5E8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1" i="1" u="none" strike="noStrike" cap="none">
                      <a:solidFill>
                        <a:srgbClr val="E066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 10 Days Stock Returns</a:t>
                  </a:r>
                  <a:endParaRPr sz="1800" b="1" i="1" u="none" strike="noStrike" cap="none">
                    <a:solidFill>
                      <a:srgbClr val="E0666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variable to label rows as stock movement </a:t>
                  </a: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( Up or Down).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1" name="Google Shape;371;p50"/>
              <p:cNvSpPr txBox="1"/>
              <p:nvPr/>
            </p:nvSpPr>
            <p:spPr>
              <a:xfrm>
                <a:off x="668310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Assumptions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50"/>
            <p:cNvGrpSpPr/>
            <p:nvPr/>
          </p:nvGrpSpPr>
          <p:grpSpPr>
            <a:xfrm>
              <a:off x="6115866" y="1838939"/>
              <a:ext cx="548700" cy="548700"/>
              <a:chOff x="8093534" y="1164886"/>
              <a:chExt cx="548700" cy="548700"/>
            </a:xfrm>
          </p:grpSpPr>
          <p:sp>
            <p:nvSpPr>
              <p:cNvPr id="373" name="Google Shape;373;p50"/>
              <p:cNvSpPr/>
              <p:nvPr/>
            </p:nvSpPr>
            <p:spPr>
              <a:xfrm>
                <a:off x="8093534" y="116488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0"/>
              <p:cNvSpPr/>
              <p:nvPr/>
            </p:nvSpPr>
            <p:spPr>
              <a:xfrm>
                <a:off x="8237238" y="1316084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50"/>
            <p:cNvGrpSpPr/>
            <p:nvPr/>
          </p:nvGrpSpPr>
          <p:grpSpPr>
            <a:xfrm>
              <a:off x="6124160" y="3334456"/>
              <a:ext cx="548700" cy="548700"/>
              <a:chOff x="8093534" y="3003318"/>
              <a:chExt cx="548700" cy="548700"/>
            </a:xfrm>
          </p:grpSpPr>
          <p:sp>
            <p:nvSpPr>
              <p:cNvPr id="376" name="Google Shape;376;p50"/>
              <p:cNvSpPr/>
              <p:nvPr/>
            </p:nvSpPr>
            <p:spPr>
              <a:xfrm>
                <a:off x="8093534" y="3003318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50"/>
              <p:cNvSpPr/>
              <p:nvPr/>
            </p:nvSpPr>
            <p:spPr>
              <a:xfrm>
                <a:off x="8237238" y="3154516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50"/>
            <p:cNvGrpSpPr/>
            <p:nvPr/>
          </p:nvGrpSpPr>
          <p:grpSpPr>
            <a:xfrm>
              <a:off x="6124160" y="4754393"/>
              <a:ext cx="548700" cy="548700"/>
              <a:chOff x="8093534" y="4841750"/>
              <a:chExt cx="548700" cy="548700"/>
            </a:xfrm>
          </p:grpSpPr>
          <p:sp>
            <p:nvSpPr>
              <p:cNvPr id="379" name="Google Shape;379;p50"/>
              <p:cNvSpPr/>
              <p:nvPr/>
            </p:nvSpPr>
            <p:spPr>
              <a:xfrm>
                <a:off x="8093534" y="4841750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50"/>
              <p:cNvSpPr/>
              <p:nvPr/>
            </p:nvSpPr>
            <p:spPr>
              <a:xfrm>
                <a:off x="8233664" y="4992949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1" name="Google Shape;381;p50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308" y="1385766"/>
            <a:ext cx="3460107" cy="42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316522" y="194172"/>
            <a:ext cx="11875477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89" name="Google Shape;389;p51"/>
          <p:cNvGrpSpPr/>
          <p:nvPr/>
        </p:nvGrpSpPr>
        <p:grpSpPr>
          <a:xfrm>
            <a:off x="5853526" y="1200941"/>
            <a:ext cx="5917989" cy="5066477"/>
            <a:chOff x="5989451" y="1135916"/>
            <a:chExt cx="5917989" cy="5066477"/>
          </a:xfrm>
        </p:grpSpPr>
        <p:grpSp>
          <p:nvGrpSpPr>
            <p:cNvPr id="390" name="Google Shape;390;p51"/>
            <p:cNvGrpSpPr/>
            <p:nvPr/>
          </p:nvGrpSpPr>
          <p:grpSpPr>
            <a:xfrm>
              <a:off x="5989451" y="1135916"/>
              <a:ext cx="5917989" cy="5066477"/>
              <a:chOff x="5999691" y="1173493"/>
              <a:chExt cx="5917989" cy="5066477"/>
            </a:xfrm>
          </p:grpSpPr>
          <p:grpSp>
            <p:nvGrpSpPr>
              <p:cNvPr id="391" name="Google Shape;391;p51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392" name="Google Shape;392;p51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51"/>
                <p:cNvSpPr txBox="1"/>
                <p:nvPr/>
              </p:nvSpPr>
              <p:spPr>
                <a:xfrm>
                  <a:off x="7016675" y="1227027"/>
                  <a:ext cx="4549825" cy="8953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 dirty="0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Missing Data</a:t>
                  </a:r>
                  <a:endParaRPr sz="2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Time series interpolation</a:t>
                  </a:r>
                  <a:endParaRPr sz="1800" b="0" i="0" u="none" strike="noStrike" cap="none" dirty="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4" name="Google Shape;394;p51"/>
                <p:cNvSpPr txBox="1"/>
                <p:nvPr/>
              </p:nvSpPr>
              <p:spPr>
                <a:xfrm>
                  <a:off x="7062137" y="2654971"/>
                  <a:ext cx="4458900" cy="743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Spot Outliers and treat them</a:t>
                  </a:r>
                  <a:endParaRPr sz="2800" b="1" i="0" u="none" strike="noStrike" cap="none" dirty="0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395" name="Google Shape;395;p51"/>
                <p:cNvSpPr txBox="1"/>
                <p:nvPr/>
              </p:nvSpPr>
              <p:spPr>
                <a:xfrm>
                  <a:off x="7016700" y="3527171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New Features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28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Account for time series autocorrelation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Past Stock performance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 dirty="0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Temporal information.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51"/>
              <p:cNvSpPr txBox="1"/>
              <p:nvPr/>
            </p:nvSpPr>
            <p:spPr>
              <a:xfrm>
                <a:off x="640878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Feature Engineering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51"/>
            <p:cNvGrpSpPr/>
            <p:nvPr/>
          </p:nvGrpSpPr>
          <p:grpSpPr>
            <a:xfrm>
              <a:off x="6115866" y="2102699"/>
              <a:ext cx="548700" cy="548700"/>
              <a:chOff x="8093534" y="1428646"/>
              <a:chExt cx="548700" cy="548700"/>
            </a:xfrm>
          </p:grpSpPr>
          <p:sp>
            <p:nvSpPr>
              <p:cNvPr id="398" name="Google Shape;398;p51"/>
              <p:cNvSpPr/>
              <p:nvPr/>
            </p:nvSpPr>
            <p:spPr>
              <a:xfrm>
                <a:off x="8093534" y="142864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51"/>
              <p:cNvSpPr/>
              <p:nvPr/>
            </p:nvSpPr>
            <p:spPr>
              <a:xfrm>
                <a:off x="8237238" y="1588636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51"/>
            <p:cNvGrpSpPr/>
            <p:nvPr/>
          </p:nvGrpSpPr>
          <p:grpSpPr>
            <a:xfrm>
              <a:off x="6124160" y="3262490"/>
              <a:ext cx="548700" cy="548700"/>
              <a:chOff x="8093534" y="2931352"/>
              <a:chExt cx="548700" cy="548700"/>
            </a:xfrm>
          </p:grpSpPr>
          <p:sp>
            <p:nvSpPr>
              <p:cNvPr id="401" name="Google Shape;401;p51"/>
              <p:cNvSpPr/>
              <p:nvPr/>
            </p:nvSpPr>
            <p:spPr>
              <a:xfrm>
                <a:off x="8093534" y="2931352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8237238" y="3047382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51"/>
            <p:cNvGrpSpPr/>
            <p:nvPr/>
          </p:nvGrpSpPr>
          <p:grpSpPr>
            <a:xfrm>
              <a:off x="6124160" y="4346527"/>
              <a:ext cx="548700" cy="548700"/>
              <a:chOff x="8093534" y="4433884"/>
              <a:chExt cx="548700" cy="548700"/>
            </a:xfrm>
          </p:grpSpPr>
          <p:sp>
            <p:nvSpPr>
              <p:cNvPr id="404" name="Google Shape;404;p51"/>
              <p:cNvSpPr/>
              <p:nvPr/>
            </p:nvSpPr>
            <p:spPr>
              <a:xfrm>
                <a:off x="8093534" y="4433884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8233664" y="4549915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51"/>
          <p:cNvGrpSpPr/>
          <p:nvPr/>
        </p:nvGrpSpPr>
        <p:grpSpPr>
          <a:xfrm>
            <a:off x="428411" y="934739"/>
            <a:ext cx="4501849" cy="5598975"/>
            <a:chOff x="428411" y="934739"/>
            <a:chExt cx="4501849" cy="5598975"/>
          </a:xfrm>
        </p:grpSpPr>
        <p:grpSp>
          <p:nvGrpSpPr>
            <p:cNvPr id="407" name="Google Shape;407;p51"/>
            <p:cNvGrpSpPr/>
            <p:nvPr/>
          </p:nvGrpSpPr>
          <p:grpSpPr>
            <a:xfrm>
              <a:off x="822960" y="934739"/>
              <a:ext cx="4107300" cy="5598975"/>
              <a:chOff x="822960" y="1020635"/>
              <a:chExt cx="4107300" cy="5598975"/>
            </a:xfrm>
          </p:grpSpPr>
          <p:pic>
            <p:nvPicPr>
              <p:cNvPr id="408" name="Google Shape;408;p51"/>
              <p:cNvPicPr preferRelativeResize="0"/>
              <p:nvPr/>
            </p:nvPicPr>
            <p:blipFill rotWithShape="1">
              <a:blip r:embed="rId6">
                <a:alphaModFix/>
              </a:blip>
              <a:srcRect l="4912" t="2765" r="6691" b="4704"/>
              <a:stretch/>
            </p:blipFill>
            <p:spPr>
              <a:xfrm>
                <a:off x="822960" y="3957110"/>
                <a:ext cx="4107300" cy="26625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409" name="Google Shape;409;p51"/>
              <p:cNvPicPr preferRelativeResize="0"/>
              <p:nvPr/>
            </p:nvPicPr>
            <p:blipFill rotWithShape="1">
              <a:blip r:embed="rId7">
                <a:alphaModFix/>
              </a:blip>
              <a:srcRect l="1256" t="2120" r="4416" b="4714"/>
              <a:stretch/>
            </p:blipFill>
            <p:spPr>
              <a:xfrm>
                <a:off x="822960" y="1020635"/>
                <a:ext cx="4107300" cy="26847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sp>
          <p:nvSpPr>
            <p:cNvPr id="410" name="Google Shape;410;p51"/>
            <p:cNvSpPr txBox="1"/>
            <p:nvPr/>
          </p:nvSpPr>
          <p:spPr>
            <a:xfrm rot="-5400000">
              <a:off x="-123242" y="4919587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1"/>
            <p:cNvSpPr txBox="1"/>
            <p:nvPr/>
          </p:nvSpPr>
          <p:spPr>
            <a:xfrm rot="-5400000">
              <a:off x="-127376" y="1881012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1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1235</Words>
  <Application>Microsoft Macintosh PowerPoint</Application>
  <PresentationFormat>Widescreen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Noto Sans Symbols</vt:lpstr>
      <vt:lpstr>Merriweather</vt:lpstr>
      <vt:lpstr>Roboto</vt:lpstr>
      <vt:lpstr>Georgia</vt:lpstr>
      <vt:lpstr>Candara</vt:lpstr>
      <vt:lpstr>Calibri</vt:lpstr>
      <vt:lpstr>Lato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Anupriya Thirumurthy</cp:lastModifiedBy>
  <cp:revision>4</cp:revision>
  <dcterms:modified xsi:type="dcterms:W3CDTF">2019-08-21T00:45:38Z</dcterms:modified>
</cp:coreProperties>
</file>