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4C0283-11C2-4428-9719-9155A8DF9E72}">
  <a:tblStyle styleId="{114C0283-11C2-4428-9719-9155A8DF9E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906d6e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e906d6e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c023d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c023d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906d6e5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906d6e5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bdb981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bdb981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c023d2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c023d2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bdb981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bdb981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bdb981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bdb981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bdb981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bdb981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bdb981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bdb981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c023d2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c023d2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bc1548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bc1548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bdb981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dbdb981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906d6e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906d6e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bdb981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bdb981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bdb981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bdb981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bdb981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bdb981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c023d2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c023d2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bdb981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bdb981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c023d2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dc023d2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bdb981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bdb981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e906d6e5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e906d6e5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bc1548d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bc1548d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e906d6e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e906d6e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e906d6e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e906d6e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906d6e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906d6e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906d6e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906d6e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e906d6e5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e906d6e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906d6e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906d6e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e906d6e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e906d6e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e906d6e5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e906d6e5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e906d6e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e906d6e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906d6e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906d6e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bdb981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bdb98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e906d6e5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e906d6e5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e906d6e5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e906d6e5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e906d6e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e906d6e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906d6e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906d6e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906d6e5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906d6e5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c023d2b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c023d2b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bdb981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bdb981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bdb981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bdb981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nlp.stanford.edu/IR-book/html/htmledition/stemming-and-lemmatization-1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Relationship Id="rId5" Type="http://schemas.openxmlformats.org/officeDocument/2006/relationships/hyperlink" Target="https://radimrehurek.com/gensim/models/doc2vec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Relationship Id="rId7" Type="http://schemas.openxmlformats.org/officeDocument/2006/relationships/image" Target="../media/image29.jpg"/><Relationship Id="rId8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.stanford.edu/~quocle/paragraph_vector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3975"/>
            <a:ext cx="8520600" cy="25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 for scientific tools and workflows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thesis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0575"/>
            <a:ext cx="85206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Anup Kumar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Adviser: Dr. Björn Grüning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00" y="1694525"/>
            <a:ext cx="7980074" cy="19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007825" y="1427100"/>
            <a:ext cx="18126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Input and output (a)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94000" y="1427100"/>
            <a:ext cx="22539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Name and description (b)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786350" y="1427100"/>
            <a:ext cx="18126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Help text (c)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50100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7400"/>
            <a:ext cx="8349677" cy="51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tools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metadata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 for each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similarity matrix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vector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data for name and description attribute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true similarity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sets of similar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 low similarity values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analysis on larger set of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 tools using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tools in workflows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Tough to assemble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compatibility issues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computation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Thousands of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0" y="2608550"/>
            <a:ext cx="4726926" cy="18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orkflows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- a directed acyclic graph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in a workflow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193,000 workflows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900,000 paths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Max. 25 tools in a path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75" y="1903900"/>
            <a:ext cx="5551551" cy="2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Higher order dependency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4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dependent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 immediate parent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on all previous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975" y="2327800"/>
            <a:ext cx="5521124" cy="11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25" y="1909650"/>
            <a:ext cx="8140751" cy="11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Workflow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first tool fixed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50" y="1017725"/>
            <a:ext cx="5835450" cy="40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Predict tools for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24" y="1414391"/>
            <a:ext cx="4608150" cy="1158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049" y="2969575"/>
            <a:ext cx="4435125" cy="18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lassifier to learn on sequential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- Gated recurrent units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hidden layers, one embedding layer and one output layer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output activation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Cross-entropy loss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mean square propagation (rmsprop) optimiser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Embedding and label vectors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00" y="1361312"/>
            <a:ext cx="7345025" cy="29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Precision and prediction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Absolute precision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Compatible precision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75" y="2127557"/>
            <a:ext cx="5119199" cy="146621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5" y="0"/>
            <a:ext cx="83548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0"/>
            <a:ext cx="835479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0" y="0"/>
            <a:ext cx="8354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Workflows are directed acyclic graphs (193, 000 workflows)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paths from workflows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long-range dependencies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recurrent neural network (gated recurrent units) as a classifier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Multilabel, multiclass classification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and compatible precision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 and f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precision ~90%, compatible precision ~99%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suitable for sequential learning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workflows, better 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original distribution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 prediction over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into Galaxy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Find similar scientific tools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among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similar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a tool by its similar tool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options for data processing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Stemming and stopwords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- c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onverge all forms of a word into one basic form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Operate, operating, operates, operation, operative, operatives, operational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[1]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 - “</a:t>
            </a:r>
            <a:r>
              <a:rPr i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about, above, would, could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…” [2]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267575" y="4481325"/>
            <a:ext cx="834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https://nlp.stanford.edu/IR-book/html/htmledition/stemming-and-lemmatization-1.html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https://www.ranks.nl/stopwords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Bestmatch25 (bm25)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frequency (tf)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and inverted document frequency (idf)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df = \log \frac{N}{df}" id="296" name="Google Shape;296;p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950" y="2092650"/>
            <a:ext cx="125950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= (1-b) + \frac{b \cdot |D|}{|D|_{avg}}" id="297" name="Google Shape;297;p4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950" y="2571751"/>
            <a:ext cx="1828996" cy="46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f^* = tf \cdot \frac{k+1}{k \cdot \alpha + tf}" id="298" name="Google Shape;298;p4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200" y="3270925"/>
            <a:ext cx="158231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m25 =tf^* \cdot idf" id="299" name="Google Shape;299;p4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8200" y="3928750"/>
            <a:ext cx="1664526" cy="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Bestmatch25 (bm25) scores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396675" y="12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{114C0283-11C2-4428-9719-9155A8DF9E72}</a:tableStyleId>
              </a:tblPr>
              <a:tblGrid>
                <a:gridCol w="2100275"/>
                <a:gridCol w="1108400"/>
                <a:gridCol w="1265775"/>
                <a:gridCol w="1092650"/>
                <a:gridCol w="1391775"/>
                <a:gridCol w="1391775"/>
              </a:tblGrid>
              <a:tr h="65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Tools/Tokens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Tophat2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Latent Semantic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Document-token matrix (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value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X_{n \times m} = U_{n \times n} \cdot S_{n \times m} \cdot V_{m \times m}^T" id="315" name="Google Shape;315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50" y="2090850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^T \cdot U = I_{n \times n}" id="316" name="Google Shape;316;p4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50" y="2627500"/>
            <a:ext cx="160421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^T \cdot V = I_{m \times m}" id="317" name="Google Shape;317;p4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750" y="3164150"/>
            <a:ext cx="170517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n \times m} = U_{k} \cdot S_{k} \cdot V_{k}^T" id="318" name="Google Shape;318;p4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750" y="3700800"/>
            <a:ext cx="201520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Paragraph vectors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 classifier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Gensim*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\frac{1}{T} \cdot \sum_{t=k}^{T-k} \log p(w_t|w_{t-k},...,w_{t+k})" id="326" name="Google Shape;326;p4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88" y="1485025"/>
            <a:ext cx="290285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123" y="2685650"/>
            <a:ext cx="4863025" cy="14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348475" y="4676550"/>
            <a:ext cx="804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https://radimrehurek.com/gensim/models/doc2vec.html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Image adapted from: 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https://cs.stanford.edu/~quocle/paragraph_vector.pdf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learning rate - 0.05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Decay learning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Nesterov’s accelerated gradient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pdate_{t+1} = \gamma \cdot update_t - \eta \cdot Gradient(w_t + \gamma \cdot update_t)" id="344" name="Google Shape;344;p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300" y="3031750"/>
            <a:ext cx="594731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+ update_{t+1}" id="345" name="Google Shape;345;p4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00" y="3624150"/>
            <a:ext cx="267956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_t = (1-z_t) \times h_{t-1} + z_t \times h^{'}_t" id="353" name="Google Shape;353;p4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5" y="1269475"/>
            <a:ext cx="286870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_t = \sigma(W_z \times x_t + U_z \times h_{t-1})" id="354" name="Google Shape;354;p4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00" y="1874825"/>
            <a:ext cx="308658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^{'}_t = \tanh(W \times x_t + U\times (r_t \odot h_{t-1})" id="355" name="Google Shape;355;p4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600" y="3254925"/>
            <a:ext cx="353391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t = \sigma(W_r \times x_t + U_r \times h_{t-1})" id="356" name="Google Shape;356;p4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875" y="2564863"/>
            <a:ext cx="3048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375" y="1269475"/>
            <a:ext cx="4303401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x_T|x_1,x_2,....,x_{T-1})" id="358" name="Google Shape;358;p4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4875" y="3944975"/>
            <a:ext cx="246303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embedding layer, two hidden layer and one output layer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layer activation - exponential linear uni</a:t>
            </a:r>
            <a:r>
              <a:rPr lang="en-GB"/>
              <a:t>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activation is sigmoid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&#10;    f(x) = &#10;\begin{cases}&#10;    x,&amp; \text{if } x &gt; 0\\&#10;    \alpha \times (e^x-1),              &amp; \text{if } x \leq 0, \alpha &gt; 0\\&#10;\end{cases}&#10;" id="366" name="Google Shape;366;p5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00" y="2090850"/>
            <a:ext cx="3592350" cy="66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 = \frac{1}{1 + e^{-x}}" id="367" name="Google Shape;367;p5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688" y="3038700"/>
            <a:ext cx="14247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Optimiser - Root mean square propagation (rmsprop)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cross-entropy loss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ss_{mean} = - \frac{1}{N} (\sum_{i=1}^N y_i \times log(p_i) + (1 - y_i) \times log(1 - p_i) )" id="375" name="Google Shape;375;p5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00" y="3261750"/>
            <a:ext cx="497632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nSquare(w,t) = 0.9 \times MeanSquare(w, t-1) + 0.1 \times (\frac{\partial E}{\partial w} (t))^2 " id="376" name="Google Shape;376;p5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600" y="1721275"/>
            <a:ext cx="5541818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+1} = w_t - \frac{\eta}{\sqrt{MeanSquare(w,t) + \epsilon}} \times \frac{\partial E}{\partial w} (t)" id="377" name="Google Shape;377;p5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3600" y="2204925"/>
            <a:ext cx="4070200" cy="4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tools metadata (~ 1,050 tools)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attributes - input and output files, name and description and help text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metadata - stemming and stopwords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vectors for tools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similarity among vectors -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Tool, documents and tokens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825" y="1791175"/>
            <a:ext cx="5826474" cy="16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5" y="0"/>
            <a:ext cx="8354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Paragraph (document)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approach [1]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dense vector for each paragraph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tools have similar vectors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variable length paragraphs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tool has three paragraphs (documents)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Input/output file types - Bestmatch25 [2]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41125" y="4568875"/>
            <a:ext cx="7651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https://cs.stanford.edu/~quocle/paragraph_vector.pdf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AutoNum type="arabicPeriod"/>
            </a:pP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https://dl.acm.org/citation.cfm?id=170481</a:t>
            </a:r>
            <a:r>
              <a:rPr lang="en-GB" sz="1000" u="sng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Similarity scores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Jaccard index (input and output file types)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 angle (name and description and help text)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similarity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- average the matrices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- learn weights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 = \frac{A \cap B}{A \cup B}" id="111" name="Google Shape;111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425" y="1125600"/>
            <a:ext cx="800170" cy="35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= |x| \times |y| \times \cos{\theta}" id="112" name="Google Shape;112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025" y="1584550"/>
            <a:ext cx="2118724" cy="2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Optimisation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weights on similarity scores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 weighted average similarity matrix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rror(w^k) = \frac{1}{N} \times \sum_{j=1}^N [w^k \times SM^k - SM_{ideal})^2]_j" id="119" name="Google Shape;119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" y="2104800"/>
            <a:ext cx="4064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k = w^k - \eta \times {Gradient(w^k)}" id="120" name="Google Shape;120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" y="3438775"/>
            <a:ext cx="2973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(w^k) = \frac{\partial Error}{\partial w^k} = \frac{2}{N} \times ((w^k \times SM^k - SM_{ideal}) \cdot SM^k)" id="121" name="Google Shape;121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" y="2744712"/>
            <a:ext cx="5540036" cy="33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34525" y="4662600"/>
            <a:ext cx="72345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s 1.0 as the maximum value of similarity measures can be at most 1.0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M_{ideal}" id="124" name="Google Shape;124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150" y="4772750"/>
            <a:ext cx="523990" cy="1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