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Björn Grüning"/>
  <p:cmAuthor clrIdx="1" id="1" initials="" lastIdx="4" name="Anup Kum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F4ACD8E-4FC4-4F0A-93D5-00A602CC60F9}">
  <a:tblStyle styleId="{4F4ACD8E-4FC4-4F0A-93D5-00A602CC60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04T21:48:11.642">
    <p:pos x="6000" y="0"/>
    <p:text>rolf? Wolfgang</p:text>
  </p:cm>
  <p:cm authorId="1" idx="1" dt="2018-08-04T21:48:11.642">
    <p:pos x="6000" y="100"/>
    <p:text>Have added their names at the end in the thank you slide. Some people suggested not to use examiners' names in the beginning</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04T22:57:37.104">
    <p:pos x="6000" y="0"/>
    <p:text>hu? Grep after Hisat2? grep can not work on binary files and hisat2 produces a BAM file.</p:text>
  </p:cm>
  <p:cm authorId="1" idx="2" dt="2018-08-04T22:57:37.104">
    <p:pos x="6000" y="100"/>
    <p:text>Sorry. Updated all the occurrences. Thanks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8-04T23:05:28.065">
    <p:pos x="6000" y="0"/>
    <p:text>what is this?</p:text>
  </p:cm>
  <p:cm authorId="1" idx="3" dt="2018-08-04T22:56:49.398">
    <p:pos x="6000" y="100"/>
    <p:text>There are two parts to the talk. These images differentiate between the two parts. Some people suggested to include some kind of identifier to the slides which can differentiate between first and second parts.</p:text>
  </p:cm>
  <p:cm authorId="1" idx="4" dt="2018-08-04T23:05:28.065">
    <p:pos x="6000" y="200"/>
    <p:text>I just removed them from most of the slides. They took lots of space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df0f64925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Google Shape;52;g3df0f649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df0f64925_0_1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Google Shape;127;g3df0f6492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df0f64925_0_1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Google Shape;133;g3df0f6492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df0f64925_0_2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Google Shape;141;g3df0f6492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df0f64925_0_2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Google Shape;149;g3df0f6492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df0f64925_0_34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Google Shape;158;g3df0f6492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df0f64925_0_3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Google Shape;167;g3df0f6492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df0f64925_0_3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Google Shape;177;g3df0f6492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df0f64925_0_3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Google Shape;183;g3df0f6492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df0f64925_0_3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Google Shape;189;g3df0f6492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df0f64925_0_4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Google Shape;197;g3df0f6492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f0f64925_0_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df0f649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df0f64925_0_38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Google Shape;205;g3df0f6492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df0f64925_0_38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Google Shape;213;g3df0f64925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df0f64925_0_39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Google Shape;220;g3df0f64925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df30f6291_2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Google Shape;226;g3df30f629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df0f64925_0_4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Google Shape;232;g3df0f64925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df0f64925_0_47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Google Shape;240;g3df0f6492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df0f64925_0_4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Google Shape;252;g3df0f6492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df0f64925_0_48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Google Shape;259;g3df0f64925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df0f64925_0_50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Google Shape;271;g3df0f64925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df0f64925_0_5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Google Shape;281;g3df0f64925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df0f64925_0_1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Google Shape;67;g3df0f649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df0f64925_0_5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Google Shape;287;g3df0f64925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df0f64925_0_52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Google Shape;297;g3df0f6492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df0f64925_0_52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Google Shape;304;g3df0f64925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df0f64925_0_5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7" name="Google Shape;317;g3df0f64925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df0f64925_0_55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Google Shape;332;g3df0f6492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df0f64925_0_5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Google Shape;338;g3df0f64925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df0f64925_0_5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Google Shape;345;g3df0f6492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df0f64925_0_57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Google Shape;359;g3df0f64925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3df0f64925_0_58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9" name="Google Shape;369;g3df0f64925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df0f64925_0_5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Google Shape;380;g3df0f6492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f0f64925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Google Shape;78;g3df0f649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df0f64925_0_6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7" name="Google Shape;387;g3df0f64925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3df0f64925_0_61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Google Shape;395;g3df0f6492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df0f64925_0_6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1" name="Google Shape;401;g3df0f6492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df0f64925_0_6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Google Shape;407;g3df0f64925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df0f64925_0_6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Google Shape;413;g3df0f64925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3df0f64925_0_63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Google Shape;419;g3df0f64925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3df0f64925_0_6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Google Shape;425;g3df0f64925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df0f64925_0_6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Google Shape;431;g3df0f64925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3df0f64925_0_64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Google Shape;437;g3df0f64925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df0f64925_0_65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Google Shape;443;g3df0f64925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f0f64925_0_3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Google Shape;85;g3df0f649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3df0f64925_0_6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Google Shape;449;g3df0f64925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3df0f64925_0_66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Google Shape;455;g3df0f6492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3df0f64925_0_66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Google Shape;461;g3df0f64925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3df0f64925_0_67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Google Shape;467;g3df0f64925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3df0f64925_0_6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Google Shape;473;g3df0f64925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3df0f64925_0_68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2" name="Google Shape;482;g3df0f64925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df0f64925_0_69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0" name="Google Shape;490;g3df0f64925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3df0f64925_0_69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8" name="Google Shape;498;g3df0f64925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3df0f64925_0_70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4" name="Google Shape;504;g3df0f64925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df0f64925_0_4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Google Shape;91;g3df0f6492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df0f64925_0_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Google Shape;105;g3df0f6492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df0f64925_0_10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Google Shape;114;g3df0f6492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df0f64925_0_11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Google Shape;120;g3df0f6492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ran.r-project.org/web/packages/ggdag/vignettes/intro-to-dags.html" TargetMode="External"/><Relationship Id="rId4" Type="http://schemas.openxmlformats.org/officeDocument/2006/relationships/hyperlink" Target="https://galaxyproject.org/learn/advanced-workflo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rxiv.org/pdf/1412.3555.pdf" TargetMode="External"/><Relationship Id="rId4" Type="http://schemas.openxmlformats.org/officeDocument/2006/relationships/hyperlink" Target="https://arxiv.org/pdf/1412.3555v1.pdf" TargetMode="External"/><Relationship Id="rId5"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keras.io/layers/embeddings/" TargetMode="Externa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hyperlink" Target="https://cs231n.github.io/neural-networks-1/" TargetMode="External"/><Relationship Id="rId5"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pf_pSdv-Ol0uSotAS5-w1PuDTGikytYt/view" TargetMode="Externa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nlp.stanford.edu/IR-book/html/htmledition/stemming-and-lemmatization-1.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19.png"/><Relationship Id="rId7" Type="http://schemas.openxmlformats.org/officeDocument/2006/relationships/hyperlink" Target="https://dl.acm.org/citation.cfm?id=1704810" TargetMode="External"/><Relationship Id="rId8" Type="http://schemas.openxmlformats.org/officeDocument/2006/relationships/hyperlink" Target="http://www.staff.city.ac.uk/~sb317/papers/foundations_bm25_review.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2.jpg"/><Relationship Id="rId5" Type="http://schemas.openxmlformats.org/officeDocument/2006/relationships/hyperlink" Target="https://radimrehurek.com/gensim/models/doc2vec.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3.jpg"/><Relationship Id="rId5"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33.png"/><Relationship Id="rId8"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hyperlink" Target="https://developers.google.com/machine-learning/crash-course/reducing-loss/gradient-descent" TargetMode="External"/><Relationship Id="rId7"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rawgit.com/anuprulez/similar_galaxy_tools/doc2vec/viz/similarity_viz.html" TargetMode="External"/><Relationship Id="rId4" Type="http://schemas.openxmlformats.org/officeDocument/2006/relationships/hyperlink" Target="https://rawgit.com/anuprulez/similar_galaxy_tools/lsi_005/viz/similarity_viz.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43.png"/><Relationship Id="rId7" Type="http://schemas.openxmlformats.org/officeDocument/2006/relationships/image" Target="../media/image40.jpg"/><Relationship Id="rId8"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hyperlink" Target="https://arxiv.org/pdf/1511.07289.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6.png"/><Relationship Id="rId6" Type="http://schemas.openxmlformats.org/officeDocument/2006/relationships/hyperlink" Target="https://arxiv.org/pdf/1609.04747.pdf" TargetMode="External"/><Relationship Id="rId7" Type="http://schemas.openxmlformats.org/officeDocument/2006/relationships/hyperlink" Target="https://www.tensorflow.org/api_docs/python/tf/keras/losses/binary_crossentrop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7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2.jpg"/><Relationship Id="rId4" Type="http://schemas.openxmlformats.org/officeDocument/2006/relationships/hyperlink" Target="https://arxiv.org/pdf/1506.06268.pdf" TargetMode="External"/><Relationship Id="rId5" Type="http://schemas.openxmlformats.org/officeDocument/2006/relationships/hyperlink" Target="https://arxiv.org/pdf/1508.03113.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microsoft.com/en-us/research/uploads/prod/2004/01/Large-Sample-Learning-of-Bayesian-Networks-is-NP-Hard.pdf" TargetMode="External"/><Relationship Id="rId4" Type="http://schemas.openxmlformats.org/officeDocument/2006/relationships/hyperlink" Target="https://www.sciencedirect.com/science/article/pii/000437029090060D"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arxiv.org/pdf/q-bio/0505002.pdf" TargetMode="External"/><Relationship Id="rId4" Type="http://schemas.openxmlformats.org/officeDocument/2006/relationships/hyperlink" Target="https://pdfs.semanticscholar.org/8463/dfee2b46fa813069029149e8e80cec95659f.pdf" TargetMode="External"/><Relationship Id="rId5" Type="http://schemas.openxmlformats.org/officeDocument/2006/relationships/hyperlink" Target="http://mlg.eng.cam.ac.uk/zoubin/papers/ijprai.pd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0.png"/><Relationship Id="rId4" Type="http://schemas.openxmlformats.org/officeDocument/2006/relationships/image" Target="../media/image12.png"/><Relationship Id="rId5" Type="http://schemas.openxmlformats.org/officeDocument/2006/relationships/image" Target="../media/image51.png"/><Relationship Id="rId6" Type="http://schemas.openxmlformats.org/officeDocument/2006/relationships/image" Target="../media/image53.png"/><Relationship Id="rId7"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s.google.com/machine-learning/crash-course/reducing-loss/gradient-descent"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68975"/>
            <a:ext cx="8520600" cy="2228100"/>
          </a:xfrm>
          <a:prstGeom prst="rect">
            <a:avLst/>
          </a:prstGeom>
        </p:spPr>
        <p:txBody>
          <a:bodyPr anchorCtr="0" anchor="b"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GB" sz="3600">
                <a:solidFill>
                  <a:srgbClr val="1C4587"/>
                </a:solidFill>
                <a:latin typeface="Droid Serif"/>
                <a:ea typeface="Droid Serif"/>
                <a:cs typeface="Droid Serif"/>
                <a:sym typeface="Droid Serif"/>
              </a:rPr>
              <a:t>Recommendation system for scientific tools and workflows</a:t>
            </a:r>
            <a:endParaRPr b="1" sz="3600">
              <a:solidFill>
                <a:srgbClr val="1C4587"/>
              </a:solidFill>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t/>
            </a:r>
            <a:endParaRPr sz="2400">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rPr lang="en-GB" sz="1400">
                <a:latin typeface="Droid Serif"/>
                <a:ea typeface="Droid Serif"/>
                <a:cs typeface="Droid Serif"/>
                <a:sym typeface="Droid Serif"/>
              </a:rPr>
              <a:t>Master’s thesis</a:t>
            </a:r>
            <a:endParaRPr sz="1400">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t/>
            </a:r>
            <a:endParaRPr sz="1400">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rPr lang="en-GB" sz="1400">
                <a:latin typeface="Droid Serif"/>
                <a:ea typeface="Droid Serif"/>
                <a:cs typeface="Droid Serif"/>
                <a:sym typeface="Droid Serif"/>
              </a:rPr>
              <a:t>07/08/2018</a:t>
            </a:r>
            <a:endParaRPr>
              <a:latin typeface="Droid Serif"/>
              <a:ea typeface="Droid Serif"/>
              <a:cs typeface="Droid Serif"/>
              <a:sym typeface="Droid Serif"/>
            </a:endParaRPr>
          </a:p>
        </p:txBody>
      </p:sp>
      <p:sp>
        <p:nvSpPr>
          <p:cNvPr id="55" name="Google Shape;55;p13"/>
          <p:cNvSpPr txBox="1"/>
          <p:nvPr>
            <p:ph idx="1" type="subTitle"/>
          </p:nvPr>
        </p:nvSpPr>
        <p:spPr>
          <a:xfrm>
            <a:off x="311700" y="3016200"/>
            <a:ext cx="8520600" cy="12852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2200">
                <a:solidFill>
                  <a:schemeClr val="dk1"/>
                </a:solidFill>
                <a:latin typeface="Droid Serif"/>
                <a:ea typeface="Droid Serif"/>
                <a:cs typeface="Droid Serif"/>
                <a:sym typeface="Droid Serif"/>
              </a:rPr>
              <a:t>Anup Kumar</a:t>
            </a:r>
            <a:endParaRPr sz="2200">
              <a:solidFill>
                <a:schemeClr val="dk1"/>
              </a:solidFill>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t/>
            </a:r>
            <a:endParaRPr sz="1800">
              <a:solidFill>
                <a:schemeClr val="dk1"/>
              </a:solidFill>
              <a:latin typeface="Droid Serif"/>
              <a:ea typeface="Droid Serif"/>
              <a:cs typeface="Droid Serif"/>
              <a:sym typeface="Droid Serif"/>
            </a:endParaRPr>
          </a:p>
          <a:p>
            <a:pPr indent="0" lvl="0" marL="0">
              <a:spcBef>
                <a:spcPts val="0"/>
              </a:spcBef>
              <a:spcAft>
                <a:spcPts val="0"/>
              </a:spcAft>
              <a:buClr>
                <a:schemeClr val="dk1"/>
              </a:buClr>
              <a:buSzPts val="1100"/>
              <a:buFont typeface="Arial"/>
              <a:buNone/>
            </a:pPr>
            <a:r>
              <a:rPr lang="en-GB" sz="1400">
                <a:solidFill>
                  <a:schemeClr val="dk1"/>
                </a:solidFill>
                <a:latin typeface="Droid Serif"/>
                <a:ea typeface="Droid Serif"/>
                <a:cs typeface="Droid Serif"/>
                <a:sym typeface="Droid Serif"/>
              </a:rPr>
              <a:t>Adviser: Dr. Björn Grüning</a:t>
            </a:r>
            <a:endParaRPr sz="1400">
              <a:latin typeface="Droid Serif"/>
              <a:ea typeface="Droid Serif"/>
              <a:cs typeface="Droid Serif"/>
              <a:sym typeface="Droid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4424058" y="4685967"/>
            <a:ext cx="548700" cy="3936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130" name="Google Shape;130;p22"/>
          <p:cNvPicPr preferRelativeResize="0"/>
          <p:nvPr/>
        </p:nvPicPr>
        <p:blipFill rotWithShape="1">
          <a:blip r:embed="rId3">
            <a:alphaModFix/>
          </a:blip>
          <a:srcRect b="-1832" l="0" r="-1832" t="0"/>
          <a:stretch/>
        </p:blipFill>
        <p:spPr>
          <a:xfrm>
            <a:off x="567575" y="236625"/>
            <a:ext cx="8168150" cy="444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Workflows</a:t>
            </a:r>
            <a:endParaRPr b="1">
              <a:solidFill>
                <a:srgbClr val="1C4587"/>
              </a:solidFill>
              <a:latin typeface="Droid Serif"/>
              <a:ea typeface="Droid Serif"/>
              <a:cs typeface="Droid Serif"/>
              <a:sym typeface="Droid Serif"/>
            </a:endParaRPr>
          </a:p>
        </p:txBody>
      </p:sp>
      <p:sp>
        <p:nvSpPr>
          <p:cNvPr id="136" name="Google Shape;136;p23"/>
          <p:cNvSpPr txBox="1"/>
          <p:nvPr>
            <p:ph idx="1" type="body"/>
          </p:nvPr>
        </p:nvSpPr>
        <p:spPr>
          <a:xfrm>
            <a:off x="311700" y="1152475"/>
            <a:ext cx="8520600" cy="3683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Workflow - a directed acyclic graph</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chemeClr val="dk1"/>
                </a:solidFill>
                <a:latin typeface="Droid Serif"/>
                <a:ea typeface="Droid Serif"/>
                <a:cs typeface="Droid Serif"/>
                <a:sym typeface="Droid Serif"/>
              </a:rPr>
              <a:t>~ 193,000 workflows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chemeClr val="dk1"/>
                </a:solidFill>
                <a:latin typeface="Droid Serif"/>
                <a:ea typeface="Droid Serif"/>
                <a:cs typeface="Droid Serif"/>
                <a:sym typeface="Droid Serif"/>
              </a:rPr>
              <a:t>900,000 paths (~ 167,000 unique)</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Maximum 25 tools in a path</a:t>
            </a:r>
            <a:endParaRPr>
              <a:solidFill>
                <a:schemeClr val="dk1"/>
              </a:solidFill>
              <a:latin typeface="Droid Serif"/>
              <a:ea typeface="Droid Serif"/>
              <a:cs typeface="Droid Serif"/>
              <a:sym typeface="Droid Serif"/>
            </a:endParaRPr>
          </a:p>
          <a:p>
            <a:pPr indent="0" lvl="0" marL="457200" rtl="0">
              <a:spcBef>
                <a:spcPts val="1600"/>
              </a:spcBef>
              <a:spcAft>
                <a:spcPts val="1600"/>
              </a:spcAft>
              <a:buNone/>
            </a:pPr>
            <a:r>
              <a:t/>
            </a:r>
            <a:endParaRPr/>
          </a:p>
        </p:txBody>
      </p:sp>
      <p:sp>
        <p:nvSpPr>
          <p:cNvPr id="137" name="Google Shape;137;p23"/>
          <p:cNvSpPr txBox="1"/>
          <p:nvPr>
            <p:ph idx="12" type="sldNum"/>
          </p:nvPr>
        </p:nvSpPr>
        <p:spPr>
          <a:xfrm>
            <a:off x="4233825" y="4648525"/>
            <a:ext cx="545400" cy="3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
        <p:nvSpPr>
          <p:cNvPr id="138" name="Google Shape;138;p23"/>
          <p:cNvSpPr txBox="1"/>
          <p:nvPr/>
        </p:nvSpPr>
        <p:spPr>
          <a:xfrm>
            <a:off x="311700" y="4107975"/>
            <a:ext cx="5286900" cy="63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Directed acyclic graph: </a:t>
            </a:r>
            <a:r>
              <a:rPr lang="en-GB" sz="1000" u="sng">
                <a:latin typeface="Droid Serif"/>
                <a:ea typeface="Droid Serif"/>
                <a:cs typeface="Droid Serif"/>
                <a:sym typeface="Droid Serif"/>
                <a:hlinkClick r:id="rId3"/>
              </a:rPr>
              <a:t>https://cran.r-project.org/web/packages/ggdag/vignettes/intro-to-dags.html</a:t>
            </a:r>
            <a:endParaRPr sz="1000">
              <a:latin typeface="Droid Serif"/>
              <a:ea typeface="Droid Serif"/>
              <a:cs typeface="Droid Serif"/>
              <a:sym typeface="Droid Serif"/>
            </a:endParaRPr>
          </a:p>
          <a:p>
            <a:pPr indent="0" lvl="0" marL="0" rtl="0">
              <a:spcBef>
                <a:spcPts val="0"/>
              </a:spcBef>
              <a:spcAft>
                <a:spcPts val="0"/>
              </a:spcAft>
              <a:buNone/>
            </a:pPr>
            <a:r>
              <a:rPr lang="en-GB" sz="1000" u="sng">
                <a:latin typeface="Droid Serif"/>
                <a:ea typeface="Droid Serif"/>
                <a:cs typeface="Droid Serif"/>
                <a:sym typeface="Droid Serif"/>
                <a:hlinkClick r:id="rId4"/>
              </a:rPr>
              <a:t>https://galaxyproject.org/learn/advanced-workflow/</a:t>
            </a:r>
            <a:r>
              <a:rPr lang="en-GB" sz="1000">
                <a:latin typeface="Droid Serif"/>
                <a:ea typeface="Droid Serif"/>
                <a:cs typeface="Droid Serif"/>
                <a:sym typeface="Droid Serif"/>
              </a:rPr>
              <a:t> </a:t>
            </a:r>
            <a:endParaRPr sz="1000">
              <a:latin typeface="Droid Serif"/>
              <a:ea typeface="Droid Serif"/>
              <a:cs typeface="Droid Serif"/>
              <a:sym typeface="Droid Serif"/>
            </a:endParaRPr>
          </a:p>
          <a:p>
            <a:pPr indent="0" lvl="0" marL="0" rtl="0">
              <a:spcBef>
                <a:spcPts val="0"/>
              </a:spcBef>
              <a:spcAft>
                <a:spcPts val="0"/>
              </a:spcAft>
              <a:buNone/>
            </a:pPr>
            <a:r>
              <a:t/>
            </a:r>
            <a:endParaRPr sz="1000">
              <a:latin typeface="Times New Roman"/>
              <a:ea typeface="Times New Roman"/>
              <a:cs typeface="Times New Roman"/>
              <a:sym typeface="Times New Roman"/>
            </a:endParaRPr>
          </a:p>
          <a:p>
            <a:pPr indent="0" lvl="0" marL="0" rtl="0">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Workflow preprocessing</a:t>
            </a:r>
            <a:endParaRPr b="1">
              <a:solidFill>
                <a:srgbClr val="1C4587"/>
              </a:solidFill>
              <a:latin typeface="Droid Serif"/>
              <a:ea typeface="Droid Serif"/>
              <a:cs typeface="Droid Serif"/>
              <a:sym typeface="Droid Serif"/>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Decomposition</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Last tool is a label</a:t>
            </a:r>
            <a:endParaRPr>
              <a:solidFill>
                <a:srgbClr val="000000"/>
              </a:solidFill>
              <a:latin typeface="Droid Serif"/>
              <a:ea typeface="Droid Serif"/>
              <a:cs typeface="Droid Serif"/>
              <a:sym typeface="Droid Serif"/>
            </a:endParaRPr>
          </a:p>
          <a:p>
            <a:pPr indent="0" lvl="0" marL="914400" rtl="0">
              <a:spcBef>
                <a:spcPts val="1600"/>
              </a:spcBef>
              <a:spcAft>
                <a:spcPts val="1600"/>
              </a:spcAft>
              <a:buNone/>
            </a:pPr>
            <a:r>
              <a:t/>
            </a:r>
            <a:endParaRPr/>
          </a:p>
        </p:txBody>
      </p:sp>
      <p:sp>
        <p:nvSpPr>
          <p:cNvPr id="145" name="Google Shape;145;p24"/>
          <p:cNvSpPr txBox="1"/>
          <p:nvPr>
            <p:ph idx="12" type="sldNum"/>
          </p:nvPr>
        </p:nvSpPr>
        <p:spPr>
          <a:xfrm>
            <a:off x="4125533" y="47036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46" name="Google Shape;146;p24"/>
          <p:cNvPicPr preferRelativeResize="0"/>
          <p:nvPr/>
        </p:nvPicPr>
        <p:blipFill>
          <a:blip r:embed="rId3">
            <a:alphaModFix/>
          </a:blip>
          <a:stretch>
            <a:fillRect/>
          </a:stretch>
        </p:blipFill>
        <p:spPr>
          <a:xfrm>
            <a:off x="1682850" y="1922100"/>
            <a:ext cx="6136725" cy="269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Recurrent neural network</a:t>
            </a:r>
            <a:endParaRPr b="1">
              <a:solidFill>
                <a:srgbClr val="1C4587"/>
              </a:solidFill>
              <a:latin typeface="Droid Serif"/>
              <a:ea typeface="Droid Serif"/>
              <a:cs typeface="Droid Serif"/>
              <a:sym typeface="Droid Serif"/>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Classifier to learn on sequential data</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Multilabel, multiclass classification</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Recurrent neural network - Gated recurrent units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Learn long-range dependencies</a:t>
            </a:r>
            <a:endParaRPr>
              <a:solidFill>
                <a:srgbClr val="000000"/>
              </a:solidFill>
              <a:latin typeface="Droid Serif"/>
              <a:ea typeface="Droid Serif"/>
              <a:cs typeface="Droid Serif"/>
              <a:sym typeface="Droid Serif"/>
            </a:endParaRPr>
          </a:p>
          <a:p>
            <a:pPr indent="0" lvl="0" marL="457200" rtl="0">
              <a:spcBef>
                <a:spcPts val="1600"/>
              </a:spcBef>
              <a:spcAft>
                <a:spcPts val="1600"/>
              </a:spcAft>
              <a:buNone/>
            </a:pPr>
            <a:r>
              <a:t/>
            </a:r>
            <a:endParaRPr/>
          </a:p>
        </p:txBody>
      </p:sp>
      <p:sp>
        <p:nvSpPr>
          <p:cNvPr id="153" name="Google Shape;153;p25"/>
          <p:cNvSpPr txBox="1"/>
          <p:nvPr>
            <p:ph idx="12" type="sldNum"/>
          </p:nvPr>
        </p:nvSpPr>
        <p:spPr>
          <a:xfrm>
            <a:off x="4180870"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4" name="Google Shape;154;p25"/>
          <p:cNvSpPr txBox="1"/>
          <p:nvPr/>
        </p:nvSpPr>
        <p:spPr>
          <a:xfrm>
            <a:off x="374550" y="4745725"/>
            <a:ext cx="5394000" cy="311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Recurrent neural network: </a:t>
            </a:r>
            <a:r>
              <a:rPr lang="en-GB" sz="1000" u="sng">
                <a:latin typeface="Droid Serif"/>
                <a:ea typeface="Droid Serif"/>
                <a:cs typeface="Droid Serif"/>
                <a:sym typeface="Droid Serif"/>
                <a:hlinkClick r:id="rId3"/>
              </a:rPr>
              <a:t>https://arxiv.org/pdf/1412.3555.pdf</a:t>
            </a:r>
            <a:endParaRPr sz="1000">
              <a:latin typeface="Droid Serif"/>
              <a:ea typeface="Droid Serif"/>
              <a:cs typeface="Droid Serif"/>
              <a:sym typeface="Droid Serif"/>
            </a:endParaRPr>
          </a:p>
          <a:p>
            <a:pPr indent="0" lvl="0" marL="0" rtl="0">
              <a:spcBef>
                <a:spcPts val="0"/>
              </a:spcBef>
              <a:spcAft>
                <a:spcPts val="0"/>
              </a:spcAft>
              <a:buNone/>
            </a:pPr>
            <a:r>
              <a:rPr lang="en-GB" sz="1000">
                <a:latin typeface="Droid Serif"/>
                <a:ea typeface="Droid Serif"/>
                <a:cs typeface="Droid Serif"/>
                <a:sym typeface="Droid Serif"/>
              </a:rPr>
              <a:t>Gated recurrent units: </a:t>
            </a:r>
            <a:r>
              <a:rPr lang="en-GB" sz="1000" u="sng">
                <a:latin typeface="Droid Serif"/>
                <a:ea typeface="Droid Serif"/>
                <a:cs typeface="Droid Serif"/>
                <a:sym typeface="Droid Serif"/>
                <a:hlinkClick r:id="rId4"/>
              </a:rPr>
              <a:t>https://arxiv.org/pdf/1412.3555v1.pdf</a:t>
            </a:r>
            <a:endParaRPr sz="1000">
              <a:latin typeface="Droid Serif"/>
              <a:ea typeface="Droid Serif"/>
              <a:cs typeface="Droid Serif"/>
              <a:sym typeface="Droid Serif"/>
            </a:endParaRPr>
          </a:p>
          <a:p>
            <a:pPr indent="0" lvl="0" marL="0" rtl="0">
              <a:spcBef>
                <a:spcPts val="0"/>
              </a:spcBef>
              <a:spcAft>
                <a:spcPts val="0"/>
              </a:spcAft>
              <a:buNone/>
            </a:pPr>
            <a:r>
              <a:t/>
            </a:r>
            <a:endParaRPr sz="1000">
              <a:solidFill>
                <a:schemeClr val="dk1"/>
              </a:solidFill>
              <a:latin typeface="Droid Serif"/>
              <a:ea typeface="Droid Serif"/>
              <a:cs typeface="Droid Serif"/>
              <a:sym typeface="Droid Serif"/>
            </a:endParaRPr>
          </a:p>
        </p:txBody>
      </p:sp>
      <p:pic>
        <p:nvPicPr>
          <p:cNvPr id="155" name="Google Shape;155;p25"/>
          <p:cNvPicPr preferRelativeResize="0"/>
          <p:nvPr/>
        </p:nvPicPr>
        <p:blipFill>
          <a:blip r:embed="rId5">
            <a:alphaModFix/>
          </a:blip>
          <a:stretch>
            <a:fillRect/>
          </a:stretch>
        </p:blipFill>
        <p:spPr>
          <a:xfrm>
            <a:off x="1576713" y="2753825"/>
            <a:ext cx="5990575" cy="164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Times New Roman"/>
                <a:ea typeface="Times New Roman"/>
                <a:cs typeface="Times New Roman"/>
                <a:sym typeface="Times New Roman"/>
              </a:rPr>
              <a:t>Embedding and label vectors</a:t>
            </a:r>
            <a:endParaRPr b="1">
              <a:solidFill>
                <a:srgbClr val="1C4587"/>
              </a:solidFill>
              <a:latin typeface="Times New Roman"/>
              <a:ea typeface="Times New Roman"/>
              <a:cs typeface="Times New Roman"/>
              <a:sym typeface="Times New Roman"/>
            </a:endParaRPr>
          </a:p>
        </p:txBody>
      </p:sp>
      <p:sp>
        <p:nvSpPr>
          <p:cNvPr id="161" name="Google Shape;161;p26"/>
          <p:cNvSpPr txBox="1"/>
          <p:nvPr>
            <p:ph idx="12" type="sldNum"/>
          </p:nvPr>
        </p:nvSpPr>
        <p:spPr>
          <a:xfrm>
            <a:off x="4355783" y="469996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
        <p:nvSpPr>
          <p:cNvPr id="162" name="Google Shape;162;p26"/>
          <p:cNvSpPr txBox="1"/>
          <p:nvPr/>
        </p:nvSpPr>
        <p:spPr>
          <a:xfrm>
            <a:off x="311700" y="4736725"/>
            <a:ext cx="2999700" cy="320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Times New Roman"/>
                <a:ea typeface="Times New Roman"/>
                <a:cs typeface="Times New Roman"/>
                <a:sym typeface="Times New Roman"/>
              </a:rPr>
              <a:t>Embedding layer: </a:t>
            </a:r>
            <a:r>
              <a:rPr lang="en-GB" sz="1000" u="sng">
                <a:latin typeface="Times New Roman"/>
                <a:ea typeface="Times New Roman"/>
                <a:cs typeface="Times New Roman"/>
                <a:sym typeface="Times New Roman"/>
                <a:hlinkClick r:id="rId3"/>
              </a:rPr>
              <a:t>https://keras.io/layers/embeddings/</a:t>
            </a:r>
            <a:endParaRPr sz="1000">
              <a:latin typeface="Times New Roman"/>
              <a:ea typeface="Times New Roman"/>
              <a:cs typeface="Times New Roman"/>
              <a:sym typeface="Times New Roman"/>
            </a:endParaRPr>
          </a:p>
          <a:p>
            <a:pPr indent="0" lvl="0" marL="0" rtl="0">
              <a:spcBef>
                <a:spcPts val="0"/>
              </a:spcBef>
              <a:spcAft>
                <a:spcPts val="0"/>
              </a:spcAft>
              <a:buNone/>
            </a:pPr>
            <a:r>
              <a:t/>
            </a:r>
            <a:endParaRPr/>
          </a:p>
        </p:txBody>
      </p:sp>
      <p:sp>
        <p:nvSpPr>
          <p:cNvPr id="163" name="Google Shape;163;p26"/>
          <p:cNvSpPr txBox="1"/>
          <p:nvPr/>
        </p:nvSpPr>
        <p:spPr>
          <a:xfrm>
            <a:off x="398275" y="3641425"/>
            <a:ext cx="3254400" cy="10953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GB" sz="1200">
                <a:solidFill>
                  <a:schemeClr val="dk1"/>
                </a:solidFill>
                <a:latin typeface="Droid Serif"/>
                <a:ea typeface="Droid Serif"/>
                <a:cs typeface="Droid Serif"/>
                <a:sym typeface="Droid Serif"/>
              </a:rPr>
              <a:t>Dimensions:</a:t>
            </a:r>
            <a:endParaRPr sz="1200">
              <a:solidFill>
                <a:schemeClr val="dk1"/>
              </a:solidFill>
              <a:latin typeface="Droid Serif"/>
              <a:ea typeface="Droid Serif"/>
              <a:cs typeface="Droid Serif"/>
              <a:sym typeface="Droid Serif"/>
            </a:endParaRPr>
          </a:p>
          <a:p>
            <a:pPr indent="-304800" lvl="1" marL="914400" rtl="0">
              <a:spcBef>
                <a:spcPts val="0"/>
              </a:spcBef>
              <a:spcAft>
                <a:spcPts val="0"/>
              </a:spcAft>
              <a:buClr>
                <a:schemeClr val="dk1"/>
              </a:buClr>
              <a:buSzPts val="1200"/>
              <a:buFont typeface="Droid Serif"/>
              <a:buChar char="○"/>
            </a:pPr>
            <a:r>
              <a:rPr lang="en-GB" sz="1200">
                <a:solidFill>
                  <a:schemeClr val="dk1"/>
                </a:solidFill>
                <a:latin typeface="Droid Serif"/>
                <a:ea typeface="Droid Serif"/>
                <a:cs typeface="Droid Serif"/>
                <a:sym typeface="Droid Serif"/>
              </a:rPr>
              <a:t>Embedding - 512</a:t>
            </a:r>
            <a:endParaRPr sz="1200">
              <a:solidFill>
                <a:schemeClr val="dk1"/>
              </a:solidFill>
              <a:latin typeface="Droid Serif"/>
              <a:ea typeface="Droid Serif"/>
              <a:cs typeface="Droid Serif"/>
              <a:sym typeface="Droid Serif"/>
            </a:endParaRPr>
          </a:p>
          <a:p>
            <a:pPr indent="-304800" lvl="1" marL="914400" rtl="0">
              <a:spcBef>
                <a:spcPts val="0"/>
              </a:spcBef>
              <a:spcAft>
                <a:spcPts val="0"/>
              </a:spcAft>
              <a:buClr>
                <a:schemeClr val="dk1"/>
              </a:buClr>
              <a:buSzPts val="1200"/>
              <a:buFont typeface="Droid Serif"/>
              <a:buChar char="○"/>
            </a:pPr>
            <a:r>
              <a:rPr lang="en-GB" sz="1200">
                <a:solidFill>
                  <a:schemeClr val="dk1"/>
                </a:solidFill>
                <a:latin typeface="Droid Serif"/>
                <a:ea typeface="Droid Serif"/>
                <a:cs typeface="Droid Serif"/>
                <a:sym typeface="Droid Serif"/>
              </a:rPr>
              <a:t>Label vector - 1,800</a:t>
            </a:r>
            <a:endParaRPr sz="1200">
              <a:solidFill>
                <a:schemeClr val="dk1"/>
              </a:solidFill>
              <a:latin typeface="Droid Serif"/>
              <a:ea typeface="Droid Serif"/>
              <a:cs typeface="Droid Serif"/>
              <a:sym typeface="Droid Serif"/>
            </a:endParaRPr>
          </a:p>
          <a:p>
            <a:pPr indent="-304800" lvl="1" marL="914400" rtl="0">
              <a:spcBef>
                <a:spcPts val="0"/>
              </a:spcBef>
              <a:spcAft>
                <a:spcPts val="0"/>
              </a:spcAft>
              <a:buClr>
                <a:schemeClr val="dk1"/>
              </a:buClr>
              <a:buSzPts val="1200"/>
              <a:buFont typeface="Droid Serif"/>
              <a:buChar char="○"/>
            </a:pPr>
            <a:r>
              <a:rPr lang="en-GB" sz="1200">
                <a:solidFill>
                  <a:schemeClr val="dk1"/>
                </a:solidFill>
                <a:latin typeface="Droid Serif"/>
                <a:ea typeface="Droid Serif"/>
                <a:cs typeface="Droid Serif"/>
                <a:sym typeface="Droid Serif"/>
              </a:rPr>
              <a:t>Tool sequence - 25</a:t>
            </a:r>
            <a:endParaRPr sz="1200">
              <a:latin typeface="Droid Serif"/>
              <a:ea typeface="Droid Serif"/>
              <a:cs typeface="Droid Serif"/>
              <a:sym typeface="Droid Serif"/>
            </a:endParaRPr>
          </a:p>
        </p:txBody>
      </p:sp>
      <p:pic>
        <p:nvPicPr>
          <p:cNvPr id="164" name="Google Shape;164;p26"/>
          <p:cNvPicPr preferRelativeResize="0"/>
          <p:nvPr/>
        </p:nvPicPr>
        <p:blipFill>
          <a:blip r:embed="rId4">
            <a:alphaModFix/>
          </a:blip>
          <a:stretch>
            <a:fillRect/>
          </a:stretch>
        </p:blipFill>
        <p:spPr>
          <a:xfrm>
            <a:off x="1602375" y="1045350"/>
            <a:ext cx="6202200" cy="282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Times New Roman"/>
                <a:ea typeface="Times New Roman"/>
                <a:cs typeface="Times New Roman"/>
                <a:sym typeface="Times New Roman"/>
              </a:rPr>
              <a:t>Prediction and precision</a:t>
            </a:r>
            <a:endParaRPr b="1">
              <a:solidFill>
                <a:srgbClr val="1C4587"/>
              </a:solidFill>
              <a:latin typeface="Times New Roman"/>
              <a:ea typeface="Times New Roman"/>
              <a:cs typeface="Times New Roman"/>
              <a:sym typeface="Times New Roman"/>
            </a:endParaRPr>
          </a:p>
        </p:txBody>
      </p:sp>
      <p:sp>
        <p:nvSpPr>
          <p:cNvPr id="170" name="Google Shape;17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Score for each predicted tool</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Sigmoid activation</a:t>
            </a:r>
            <a:endParaRPr>
              <a:solidFill>
                <a:srgbClr val="000000"/>
              </a:solidFill>
              <a:latin typeface="Times New Roman"/>
              <a:ea typeface="Times New Roman"/>
              <a:cs typeface="Times New Roman"/>
              <a:sym typeface="Times New Roman"/>
            </a:endParaRPr>
          </a:p>
          <a:p>
            <a:pPr indent="0" lvl="0" marL="457200" rtl="0">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0" lvl="0" marL="0" rtl="0">
              <a:spcBef>
                <a:spcPts val="16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spcBef>
                <a:spcPts val="16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Multiple possible tools for a path</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Absolute precision</a:t>
            </a:r>
            <a:endParaRPr>
              <a:solidFill>
                <a:srgbClr val="000000"/>
              </a:solidFill>
              <a:latin typeface="Times New Roman"/>
              <a:ea typeface="Times New Roman"/>
              <a:cs typeface="Times New Roman"/>
              <a:sym typeface="Times New Roman"/>
            </a:endParaRPr>
          </a:p>
          <a:p>
            <a:pPr indent="-342900" lvl="0" marL="457200" rtl="0">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Compatible precision</a:t>
            </a:r>
            <a:endParaRPr>
              <a:solidFill>
                <a:srgbClr val="000000"/>
              </a:solidFill>
              <a:latin typeface="Times New Roman"/>
              <a:ea typeface="Times New Roman"/>
              <a:cs typeface="Times New Roman"/>
              <a:sym typeface="Times New Roman"/>
            </a:endParaRPr>
          </a:p>
          <a:p>
            <a:pPr indent="0" lvl="0" marL="0" rtl="0">
              <a:spcBef>
                <a:spcPts val="1600"/>
              </a:spcBef>
              <a:spcAft>
                <a:spcPts val="1600"/>
              </a:spcAft>
              <a:buNone/>
            </a:pPr>
            <a:r>
              <a:t/>
            </a:r>
            <a:endParaRPr>
              <a:solidFill>
                <a:srgbClr val="000000"/>
              </a:solidFill>
            </a:endParaRPr>
          </a:p>
        </p:txBody>
      </p:sp>
      <p:sp>
        <p:nvSpPr>
          <p:cNvPr id="171" name="Google Shape;171;p27"/>
          <p:cNvSpPr txBox="1"/>
          <p:nvPr>
            <p:ph idx="12" type="sldNum"/>
          </p:nvPr>
        </p:nvSpPr>
        <p:spPr>
          <a:xfrm>
            <a:off x="4297658" y="47036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sigma(x) = \frac{1}{1 + e^{-x}}" id="172" name="Google Shape;172;p27" title="MathEquation,#000000"/>
          <p:cNvPicPr preferRelativeResize="0"/>
          <p:nvPr/>
        </p:nvPicPr>
        <p:blipFill>
          <a:blip r:embed="rId3">
            <a:alphaModFix/>
          </a:blip>
          <a:stretch>
            <a:fillRect/>
          </a:stretch>
        </p:blipFill>
        <p:spPr>
          <a:xfrm>
            <a:off x="1358175" y="2150722"/>
            <a:ext cx="1737524" cy="477825"/>
          </a:xfrm>
          <a:prstGeom prst="rect">
            <a:avLst/>
          </a:prstGeom>
          <a:noFill/>
          <a:ln>
            <a:noFill/>
          </a:ln>
        </p:spPr>
      </p:pic>
      <p:sp>
        <p:nvSpPr>
          <p:cNvPr id="173" name="Google Shape;173;p27"/>
          <p:cNvSpPr txBox="1"/>
          <p:nvPr/>
        </p:nvSpPr>
        <p:spPr>
          <a:xfrm>
            <a:off x="311700" y="4480725"/>
            <a:ext cx="3386700" cy="22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Sigmoid: </a:t>
            </a:r>
            <a:r>
              <a:rPr lang="en-GB" sz="1000" u="sng">
                <a:latin typeface="Droid Serif"/>
                <a:ea typeface="Droid Serif"/>
                <a:cs typeface="Droid Serif"/>
                <a:sym typeface="Droid Serif"/>
                <a:hlinkClick r:id="rId4"/>
              </a:rPr>
              <a:t>https://cs231n.github.io/neural-networks-1/</a:t>
            </a:r>
            <a:endParaRPr sz="1000">
              <a:latin typeface="Droid Serif"/>
              <a:ea typeface="Droid Serif"/>
              <a:cs typeface="Droid Serif"/>
              <a:sym typeface="Droid Serif"/>
            </a:endParaRPr>
          </a:p>
          <a:p>
            <a:pPr indent="0" lvl="0" marL="0" rtl="0">
              <a:spcBef>
                <a:spcPts val="0"/>
              </a:spcBef>
              <a:spcAft>
                <a:spcPts val="0"/>
              </a:spcAft>
              <a:buNone/>
            </a:pPr>
            <a:r>
              <a:t/>
            </a:r>
            <a:endParaRPr sz="1000">
              <a:latin typeface="Times New Roman"/>
              <a:ea typeface="Times New Roman"/>
              <a:cs typeface="Times New Roman"/>
              <a:sym typeface="Times New Roman"/>
            </a:endParaRPr>
          </a:p>
        </p:txBody>
      </p:sp>
      <p:pic>
        <p:nvPicPr>
          <p:cNvPr id="174" name="Google Shape;174;p27"/>
          <p:cNvPicPr preferRelativeResize="0"/>
          <p:nvPr/>
        </p:nvPicPr>
        <p:blipFill>
          <a:blip r:embed="rId5">
            <a:alphaModFix/>
          </a:blip>
          <a:stretch>
            <a:fillRect/>
          </a:stretch>
        </p:blipFill>
        <p:spPr>
          <a:xfrm>
            <a:off x="3555700" y="1661400"/>
            <a:ext cx="5081275" cy="138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idx="12" type="sldNum"/>
          </p:nvPr>
        </p:nvSpPr>
        <p:spPr>
          <a:xfrm>
            <a:off x="418240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180" name="Google Shape;180;p28"/>
          <p:cNvPicPr preferRelativeResize="0"/>
          <p:nvPr/>
        </p:nvPicPr>
        <p:blipFill rotWithShape="1">
          <a:blip r:embed="rId3">
            <a:alphaModFix/>
          </a:blip>
          <a:srcRect b="1110" l="1510" r="-1510" t="-1110"/>
          <a:stretch/>
        </p:blipFill>
        <p:spPr>
          <a:xfrm>
            <a:off x="383550" y="210325"/>
            <a:ext cx="8457184" cy="4452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idx="12" type="sldNum"/>
          </p:nvPr>
        </p:nvSpPr>
        <p:spPr>
          <a:xfrm>
            <a:off x="4297658" y="4742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186" name="Google Shape;186;p29" title="ToolPredictionDemo.mkv">
            <a:hlinkClick r:id="rId3"/>
          </p:cNvPr>
          <p:cNvPicPr preferRelativeResize="0"/>
          <p:nvPr/>
        </p:nvPicPr>
        <p:blipFill>
          <a:blip r:embed="rId4">
            <a:alphaModFix/>
          </a:blip>
          <a:stretch>
            <a:fillRect/>
          </a:stretch>
        </p:blipFill>
        <p:spPr>
          <a:xfrm>
            <a:off x="983775" y="86500"/>
            <a:ext cx="7107000" cy="471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C</a:t>
            </a:r>
            <a:r>
              <a:rPr b="1" lang="en-GB">
                <a:solidFill>
                  <a:srgbClr val="1C4587"/>
                </a:solidFill>
                <a:latin typeface="Droid Serif"/>
                <a:ea typeface="Droid Serif"/>
                <a:cs typeface="Droid Serif"/>
                <a:sym typeface="Droid Serif"/>
              </a:rPr>
              <a:t>onclusion and future work (part 1)</a:t>
            </a:r>
            <a:endParaRPr b="1">
              <a:solidFill>
                <a:srgbClr val="1C4587"/>
              </a:solidFill>
              <a:latin typeface="Droid Serif"/>
              <a:ea typeface="Droid Serif"/>
              <a:cs typeface="Droid Serif"/>
              <a:sym typeface="Droid Serif"/>
            </a:endParaRPr>
          </a:p>
        </p:txBody>
      </p:sp>
      <p:sp>
        <p:nvSpPr>
          <p:cNvPr id="192" name="Google Shape;192;p30"/>
          <p:cNvSpPr txBox="1"/>
          <p:nvPr>
            <p:ph idx="1" type="body"/>
          </p:nvPr>
        </p:nvSpPr>
        <p:spPr>
          <a:xfrm>
            <a:off x="311700" y="1152475"/>
            <a:ext cx="8577300" cy="351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Collect and clean tools metadata (~ 1,050 tools)</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Learn vector for each tool</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Compute and combine similarity matrices</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No true similarity</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Run analysis on larger set of tools</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Compute similar tools using workflows</a:t>
            </a:r>
            <a:endParaRPr>
              <a:solidFill>
                <a:srgbClr val="000000"/>
              </a:solidFill>
              <a:latin typeface="Droid Serif"/>
              <a:ea typeface="Droid Serif"/>
              <a:cs typeface="Droid Serif"/>
              <a:sym typeface="Droid Serif"/>
            </a:endParaRPr>
          </a:p>
        </p:txBody>
      </p:sp>
      <p:sp>
        <p:nvSpPr>
          <p:cNvPr id="193" name="Google Shape;193;p30"/>
          <p:cNvSpPr txBox="1"/>
          <p:nvPr>
            <p:ph idx="12" type="sldNum"/>
          </p:nvPr>
        </p:nvSpPr>
        <p:spPr>
          <a:xfrm>
            <a:off x="4216558" y="466336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94" name="Google Shape;194;p30"/>
          <p:cNvPicPr preferRelativeResize="0"/>
          <p:nvPr/>
        </p:nvPicPr>
        <p:blipFill>
          <a:blip r:embed="rId3">
            <a:alphaModFix/>
          </a:blip>
          <a:stretch>
            <a:fillRect/>
          </a:stretch>
        </p:blipFill>
        <p:spPr>
          <a:xfrm>
            <a:off x="5200600" y="3732081"/>
            <a:ext cx="3631700" cy="1057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Summary and conclusion (part 2)</a:t>
            </a:r>
            <a:endParaRPr b="1">
              <a:solidFill>
                <a:srgbClr val="1C4587"/>
              </a:solidFill>
              <a:latin typeface="Droid Serif"/>
              <a:ea typeface="Droid Serif"/>
              <a:cs typeface="Droid Serif"/>
              <a:sym typeface="Droid Serif"/>
            </a:endParaRPr>
          </a:p>
        </p:txBody>
      </p:sp>
      <p:sp>
        <p:nvSpPr>
          <p:cNvPr id="200" name="Google Shape;200;p31"/>
          <p:cNvSpPr txBox="1"/>
          <p:nvPr>
            <p:ph idx="1" type="body"/>
          </p:nvPr>
        </p:nvSpPr>
        <p:spPr>
          <a:xfrm>
            <a:off x="311700" y="1152475"/>
            <a:ext cx="8577300" cy="3510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Workflows - directed acyclic graphs (</a:t>
            </a:r>
            <a:r>
              <a:rPr lang="en-GB">
                <a:solidFill>
                  <a:schemeClr val="dk1"/>
                </a:solidFill>
                <a:latin typeface="Droid Serif"/>
                <a:ea typeface="Droid Serif"/>
                <a:cs typeface="Droid Serif"/>
                <a:sym typeface="Droid Serif"/>
              </a:rPr>
              <a:t>193,000</a:t>
            </a:r>
            <a:r>
              <a:rPr lang="en-GB">
                <a:solidFill>
                  <a:srgbClr val="000000"/>
                </a:solidFill>
                <a:latin typeface="Droid Serif"/>
                <a:ea typeface="Droid Serif"/>
                <a:cs typeface="Droid Serif"/>
                <a:sym typeface="Droid Serif"/>
              </a:rPr>
              <a: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Extract paths (</a:t>
            </a:r>
            <a:r>
              <a:rPr lang="en-GB">
                <a:solidFill>
                  <a:schemeClr val="dk1"/>
                </a:solidFill>
                <a:latin typeface="Droid Serif"/>
                <a:ea typeface="Droid Serif"/>
                <a:cs typeface="Droid Serif"/>
                <a:sym typeface="Droid Serif"/>
              </a:rPr>
              <a:t>167,000 unique</a:t>
            </a:r>
            <a:r>
              <a:rPr lang="en-GB">
                <a:solidFill>
                  <a:srgbClr val="000000"/>
                </a:solidFill>
                <a:latin typeface="Droid Serif"/>
                <a:ea typeface="Droid Serif"/>
                <a:cs typeface="Droid Serif"/>
                <a:sym typeface="Droid Serif"/>
              </a:rPr>
              <a:t>) from workflows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Recurrent neural network (gated recurrent units)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Multilabel, multiclass classification</a:t>
            </a:r>
            <a:endParaRPr sz="1800">
              <a:solidFill>
                <a:srgbClr val="000000"/>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sz="1800">
                <a:solidFill>
                  <a:schemeClr val="dk1"/>
                </a:solidFill>
                <a:latin typeface="Droid Serif"/>
                <a:ea typeface="Droid Serif"/>
                <a:cs typeface="Droid Serif"/>
                <a:sym typeface="Droid Serif"/>
              </a:rPr>
              <a:t>Absolute precision ~ 89%, compatible precision ~ 99% (~ 48 hrs)</a:t>
            </a:r>
            <a:endParaRPr sz="1800">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More workflows, better precision</a:t>
            </a:r>
            <a:endParaRPr>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Recommendation system using similar and predicted tools</a:t>
            </a:r>
            <a:endParaRPr>
              <a:solidFill>
                <a:schemeClr val="dk1"/>
              </a:solidFill>
              <a:latin typeface="Droid Serif"/>
              <a:ea typeface="Droid Serif"/>
              <a:cs typeface="Droid Serif"/>
              <a:sym typeface="Droid Serif"/>
            </a:endParaRPr>
          </a:p>
        </p:txBody>
      </p:sp>
      <p:sp>
        <p:nvSpPr>
          <p:cNvPr id="201" name="Google Shape;201;p31"/>
          <p:cNvSpPr txBox="1"/>
          <p:nvPr>
            <p:ph idx="12" type="sldNum"/>
          </p:nvPr>
        </p:nvSpPr>
        <p:spPr>
          <a:xfrm>
            <a:off x="4171033" y="466336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202" name="Google Shape;202;p31"/>
          <p:cNvPicPr preferRelativeResize="0"/>
          <p:nvPr/>
        </p:nvPicPr>
        <p:blipFill>
          <a:blip r:embed="rId3">
            <a:alphaModFix/>
          </a:blip>
          <a:stretch>
            <a:fillRect/>
          </a:stretch>
        </p:blipFill>
        <p:spPr>
          <a:xfrm>
            <a:off x="4856634" y="3606175"/>
            <a:ext cx="3770841" cy="140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solidFill>
                  <a:srgbClr val="1C4587"/>
                </a:solidFill>
                <a:latin typeface="Droid Serif"/>
                <a:ea typeface="Droid Serif"/>
                <a:cs typeface="Droid Serif"/>
                <a:sym typeface="Droid Serif"/>
              </a:rPr>
              <a:t>Motivation</a:t>
            </a:r>
            <a:endParaRPr b="1">
              <a:solidFill>
                <a:srgbClr val="1C4587"/>
              </a:solidFill>
              <a:latin typeface="Droid Serif"/>
              <a:ea typeface="Droid Serif"/>
              <a:cs typeface="Droid Serif"/>
              <a:sym typeface="Droid Serif"/>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Galaxy - biological data analysis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Tools and workflows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Large number of tools (&gt; 1,000)</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Complex workflows</a:t>
            </a:r>
            <a:endParaRPr>
              <a:solidFill>
                <a:srgbClr val="000000"/>
              </a:solidFill>
              <a:latin typeface="Droid Serif"/>
              <a:ea typeface="Droid Serif"/>
              <a:cs typeface="Droid Serif"/>
              <a:sym typeface="Droid Serif"/>
            </a:endParaRPr>
          </a:p>
          <a:p>
            <a:pPr indent="-342900" lvl="0" marL="45720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Need recommendation system</a:t>
            </a:r>
            <a:endParaRPr>
              <a:solidFill>
                <a:srgbClr val="000000"/>
              </a:solidFill>
              <a:latin typeface="Droid Serif"/>
              <a:ea typeface="Droid Serif"/>
              <a:cs typeface="Droid Serif"/>
              <a:sym typeface="Droid Serif"/>
            </a:endParaRPr>
          </a:p>
        </p:txBody>
      </p:sp>
      <p:sp>
        <p:nvSpPr>
          <p:cNvPr id="62" name="Google Shape;62;p14"/>
          <p:cNvSpPr txBox="1"/>
          <p:nvPr>
            <p:ph idx="12" type="sldNum"/>
          </p:nvPr>
        </p:nvSpPr>
        <p:spPr>
          <a:xfrm>
            <a:off x="4353108" y="47036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sz="1100">
                <a:latin typeface="Droid Serif"/>
                <a:ea typeface="Droid Serif"/>
                <a:cs typeface="Droid Serif"/>
                <a:sym typeface="Droid Serif"/>
              </a:rPr>
              <a:t>‹#›</a:t>
            </a:fld>
            <a:endParaRPr sz="1100">
              <a:latin typeface="Droid Serif"/>
              <a:ea typeface="Droid Serif"/>
              <a:cs typeface="Droid Serif"/>
              <a:sym typeface="Droid Serif"/>
            </a:endParaRPr>
          </a:p>
        </p:txBody>
      </p:sp>
      <p:pic>
        <p:nvPicPr>
          <p:cNvPr id="63" name="Google Shape;63;p14"/>
          <p:cNvPicPr preferRelativeResize="0"/>
          <p:nvPr/>
        </p:nvPicPr>
        <p:blipFill>
          <a:blip r:embed="rId3">
            <a:alphaModFix/>
          </a:blip>
          <a:stretch>
            <a:fillRect/>
          </a:stretch>
        </p:blipFill>
        <p:spPr>
          <a:xfrm>
            <a:off x="5764450" y="1152475"/>
            <a:ext cx="2326325" cy="2650175"/>
          </a:xfrm>
          <a:prstGeom prst="rect">
            <a:avLst/>
          </a:prstGeom>
          <a:noFill/>
          <a:ln>
            <a:noFill/>
          </a:ln>
        </p:spPr>
      </p:pic>
      <p:pic>
        <p:nvPicPr>
          <p:cNvPr id="64" name="Google Shape;64;p14"/>
          <p:cNvPicPr preferRelativeResize="0"/>
          <p:nvPr/>
        </p:nvPicPr>
        <p:blipFill>
          <a:blip r:embed="rId4">
            <a:alphaModFix/>
          </a:blip>
          <a:stretch>
            <a:fillRect/>
          </a:stretch>
        </p:blipFill>
        <p:spPr>
          <a:xfrm>
            <a:off x="545300" y="2947275"/>
            <a:ext cx="4124125" cy="1756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Future work (part 2)</a:t>
            </a:r>
            <a:endParaRPr b="1">
              <a:solidFill>
                <a:srgbClr val="1C4587"/>
              </a:solidFill>
              <a:latin typeface="Droid Serif"/>
              <a:ea typeface="Droid Serif"/>
              <a:cs typeface="Droid Serif"/>
              <a:sym typeface="Droid Serif"/>
            </a:endParaRPr>
          </a:p>
        </p:txBody>
      </p:sp>
      <p:sp>
        <p:nvSpPr>
          <p:cNvPr id="208" name="Google Shape;20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Restore original distribution </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Decay prediction over time</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Oversample </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Integrate into Galaxy</a:t>
            </a:r>
            <a:endParaRPr>
              <a:solidFill>
                <a:srgbClr val="000000"/>
              </a:solidFill>
              <a:latin typeface="Droid Serif"/>
              <a:ea typeface="Droid Serif"/>
              <a:cs typeface="Droid Serif"/>
              <a:sym typeface="Droid Serif"/>
            </a:endParaRPr>
          </a:p>
        </p:txBody>
      </p:sp>
      <p:sp>
        <p:nvSpPr>
          <p:cNvPr id="209" name="Google Shape;209;p32"/>
          <p:cNvSpPr txBox="1"/>
          <p:nvPr>
            <p:ph idx="12" type="sldNum"/>
          </p:nvPr>
        </p:nvSpPr>
        <p:spPr>
          <a:xfrm>
            <a:off x="4297658" y="47036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210" name="Google Shape;210;p32"/>
          <p:cNvPicPr preferRelativeResize="0"/>
          <p:nvPr/>
        </p:nvPicPr>
        <p:blipFill>
          <a:blip r:embed="rId3">
            <a:alphaModFix/>
          </a:blip>
          <a:stretch>
            <a:fillRect/>
          </a:stretch>
        </p:blipFill>
        <p:spPr>
          <a:xfrm>
            <a:off x="4846350" y="3717860"/>
            <a:ext cx="3815250" cy="1323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Thank you all!</a:t>
            </a:r>
            <a:endParaRPr b="1">
              <a:solidFill>
                <a:srgbClr val="1C4587"/>
              </a:solidFill>
              <a:latin typeface="Droid Serif"/>
              <a:ea typeface="Droid Serif"/>
              <a:cs typeface="Droid Serif"/>
              <a:sym typeface="Droid Serif"/>
            </a:endParaRPr>
          </a:p>
        </p:txBody>
      </p:sp>
      <p:sp>
        <p:nvSpPr>
          <p:cNvPr id="216" name="Google Shape;216;p33"/>
          <p:cNvSpPr txBox="1"/>
          <p:nvPr>
            <p:ph idx="1" type="body"/>
          </p:nvPr>
        </p:nvSpPr>
        <p:spPr>
          <a:xfrm>
            <a:off x="311700" y="979525"/>
            <a:ext cx="8520600" cy="3683700"/>
          </a:xfrm>
          <a:prstGeom prst="rect">
            <a:avLst/>
          </a:prstGeom>
        </p:spPr>
        <p:txBody>
          <a:bodyPr anchorCtr="0" anchor="t" bIns="91425" lIns="91425" spcFirstLastPara="1" rIns="91425" wrap="square" tIns="91425">
            <a:noAutofit/>
          </a:bodyPr>
          <a:lstStyle/>
          <a:p>
            <a:pPr indent="-342900" lvl="0" marL="457200" rtl="0">
              <a:spcBef>
                <a:spcPts val="18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Prof. Dr. Rolf Backofen </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Prof. Dr. Wolfgang Hess</a:t>
            </a:r>
            <a:endParaRPr>
              <a:solidFill>
                <a:srgbClr val="000000"/>
              </a:solidFill>
              <a:latin typeface="Droid Serif"/>
              <a:ea typeface="Droid Serif"/>
              <a:cs typeface="Droid Serif"/>
              <a:sym typeface="Droid Serif"/>
            </a:endParaRPr>
          </a:p>
          <a:p>
            <a:pPr indent="-342900" lvl="0" marL="457200" rtl="0">
              <a:lnSpc>
                <a:spcPct val="100000"/>
              </a:lnSpc>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Dr. Björn Grüning </a:t>
            </a:r>
            <a:endParaRPr>
              <a:solidFill>
                <a:srgbClr val="000000"/>
              </a:solidFill>
              <a:latin typeface="Droid Serif"/>
              <a:ea typeface="Droid Serif"/>
              <a:cs typeface="Droid Serif"/>
              <a:sym typeface="Droid Serif"/>
            </a:endParaRPr>
          </a:p>
          <a:p>
            <a:pPr indent="-342900" lvl="0" marL="457200" rtl="0">
              <a:lnSpc>
                <a:spcPct val="100000"/>
              </a:lnSpc>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Dr. Anika Erxleben</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Freiburg Galaxy team</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chemeClr val="dk1"/>
                </a:solidFill>
                <a:latin typeface="Droid Serif"/>
                <a:ea typeface="Droid Serif"/>
                <a:cs typeface="Droid Serif"/>
                <a:sym typeface="Droid Serif"/>
              </a:rPr>
              <a:t>Nate Coraor (Galaxy team, Penn State University)</a:t>
            </a:r>
            <a:endParaRPr>
              <a:solidFill>
                <a:srgbClr val="000000"/>
              </a:solidFill>
              <a:latin typeface="Droid Serif"/>
              <a:ea typeface="Droid Serif"/>
              <a:cs typeface="Droid Serif"/>
              <a:sym typeface="Droid Serif"/>
            </a:endParaRPr>
          </a:p>
          <a:p>
            <a:pPr indent="0" lvl="0" marL="0" rtl="0">
              <a:spcBef>
                <a:spcPts val="1800"/>
              </a:spcBef>
              <a:spcAft>
                <a:spcPts val="0"/>
              </a:spcAft>
              <a:buClr>
                <a:schemeClr val="dk1"/>
              </a:buClr>
              <a:buSzPts val="1100"/>
              <a:buFont typeface="Arial"/>
              <a:buNone/>
            </a:pPr>
            <a:r>
              <a:t/>
            </a:r>
            <a:endParaRPr sz="1400">
              <a:solidFill>
                <a:srgbClr val="000000"/>
              </a:solidFill>
              <a:latin typeface="Times New Roman"/>
              <a:ea typeface="Times New Roman"/>
              <a:cs typeface="Times New Roman"/>
              <a:sym typeface="Times New Roman"/>
            </a:endParaRPr>
          </a:p>
          <a:p>
            <a:pPr indent="0" lvl="0" marL="0" rtl="0">
              <a:lnSpc>
                <a:spcPct val="100000"/>
              </a:lnSpc>
              <a:spcBef>
                <a:spcPts val="400"/>
              </a:spcBef>
              <a:spcAft>
                <a:spcPts val="1600"/>
              </a:spcAft>
              <a:buNone/>
            </a:pPr>
            <a:r>
              <a:t/>
            </a:r>
            <a:endParaRPr/>
          </a:p>
        </p:txBody>
      </p:sp>
      <p:sp>
        <p:nvSpPr>
          <p:cNvPr id="217" name="Google Shape;217;p33"/>
          <p:cNvSpPr txBox="1"/>
          <p:nvPr>
            <p:ph idx="12" type="sldNum"/>
          </p:nvPr>
        </p:nvSpPr>
        <p:spPr>
          <a:xfrm>
            <a:off x="43872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lgn="ctr">
              <a:spcBef>
                <a:spcPts val="1600"/>
              </a:spcBef>
              <a:spcAft>
                <a:spcPts val="0"/>
              </a:spcAft>
              <a:buNone/>
            </a:pPr>
            <a:r>
              <a:rPr b="1" lang="en-GB" sz="3000">
                <a:solidFill>
                  <a:srgbClr val="1C4587"/>
                </a:solidFill>
                <a:latin typeface="Droid Serif"/>
                <a:ea typeface="Droid Serif"/>
                <a:cs typeface="Droid Serif"/>
                <a:sym typeface="Droid Serif"/>
              </a:rPr>
              <a:t>Thank you for your attention</a:t>
            </a:r>
            <a:endParaRPr b="1" sz="3000">
              <a:solidFill>
                <a:srgbClr val="1C4587"/>
              </a:solidFill>
              <a:latin typeface="Droid Serif"/>
              <a:ea typeface="Droid Serif"/>
              <a:cs typeface="Droid Serif"/>
              <a:sym typeface="Droid Serif"/>
            </a:endParaRPr>
          </a:p>
          <a:p>
            <a:pPr indent="0" lvl="0" marL="0" rtl="0" algn="ctr">
              <a:spcBef>
                <a:spcPts val="1600"/>
              </a:spcBef>
              <a:spcAft>
                <a:spcPts val="1600"/>
              </a:spcAft>
              <a:buNone/>
            </a:pPr>
            <a:r>
              <a:rPr b="1" lang="en-GB" sz="3000">
                <a:solidFill>
                  <a:srgbClr val="1C4587"/>
                </a:solidFill>
                <a:latin typeface="Droid Serif"/>
                <a:ea typeface="Droid Serif"/>
                <a:cs typeface="Droid Serif"/>
                <a:sym typeface="Droid Serif"/>
              </a:rPr>
              <a:t>Questions?</a:t>
            </a:r>
            <a:endParaRPr b="1" sz="3000">
              <a:solidFill>
                <a:srgbClr val="1C4587"/>
              </a:solidFill>
              <a:latin typeface="Droid Serif"/>
              <a:ea typeface="Droid Serif"/>
              <a:cs typeface="Droid Serif"/>
              <a:sym typeface="Droid Serif"/>
            </a:endParaRPr>
          </a:p>
        </p:txBody>
      </p:sp>
      <p:sp>
        <p:nvSpPr>
          <p:cNvPr id="223" name="Google Shape;223;p34"/>
          <p:cNvSpPr txBox="1"/>
          <p:nvPr>
            <p:ph idx="12" type="sldNum"/>
          </p:nvPr>
        </p:nvSpPr>
        <p:spPr>
          <a:xfrm>
            <a:off x="4387258" y="4617692"/>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1600"/>
              </a:spcBef>
              <a:spcAft>
                <a:spcPts val="0"/>
              </a:spcAft>
              <a:buNone/>
            </a:pPr>
            <a:r>
              <a:rPr lang="en-GB"/>
              <a:t>                             </a:t>
            </a:r>
            <a:endParaRPr b="1" sz="3000">
              <a:solidFill>
                <a:srgbClr val="1C4587"/>
              </a:solidFill>
              <a:latin typeface="Times New Roman"/>
              <a:ea typeface="Times New Roman"/>
              <a:cs typeface="Times New Roman"/>
              <a:sym typeface="Times New Roman"/>
            </a:endParaRPr>
          </a:p>
          <a:p>
            <a:pPr indent="0" lvl="0" marL="0" rtl="0" algn="ctr">
              <a:spcBef>
                <a:spcPts val="1600"/>
              </a:spcBef>
              <a:spcAft>
                <a:spcPts val="1600"/>
              </a:spcAft>
              <a:buNone/>
            </a:pPr>
            <a:r>
              <a:rPr b="1" lang="en-GB" sz="3000">
                <a:solidFill>
                  <a:srgbClr val="1C4587"/>
                </a:solidFill>
                <a:latin typeface="Droid Serif"/>
                <a:ea typeface="Droid Serif"/>
                <a:cs typeface="Droid Serif"/>
                <a:sym typeface="Droid Serif"/>
              </a:rPr>
              <a:t>Supplementary</a:t>
            </a:r>
            <a:r>
              <a:rPr b="1" lang="en-GB" sz="3000">
                <a:solidFill>
                  <a:srgbClr val="1C4587"/>
                </a:solidFill>
                <a:latin typeface="Droid Serif"/>
                <a:ea typeface="Droid Serif"/>
                <a:cs typeface="Droid Serif"/>
                <a:sym typeface="Droid Serif"/>
              </a:rPr>
              <a:t> material</a:t>
            </a:r>
            <a:endParaRPr b="1" sz="3000">
              <a:solidFill>
                <a:srgbClr val="1C4587"/>
              </a:solidFill>
              <a:latin typeface="Droid Serif"/>
              <a:ea typeface="Droid Serif"/>
              <a:cs typeface="Droid Serif"/>
              <a:sym typeface="Droid Serif"/>
            </a:endParaRPr>
          </a:p>
        </p:txBody>
      </p:sp>
      <p:sp>
        <p:nvSpPr>
          <p:cNvPr id="229" name="Google Shape;229;p35"/>
          <p:cNvSpPr txBox="1"/>
          <p:nvPr>
            <p:ph idx="12" type="sldNum"/>
          </p:nvPr>
        </p:nvSpPr>
        <p:spPr>
          <a:xfrm>
            <a:off x="4387258" y="4617692"/>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Stemming and stopwords</a:t>
            </a:r>
            <a:endParaRPr b="1">
              <a:solidFill>
                <a:srgbClr val="1C4587"/>
              </a:solidFill>
              <a:latin typeface="Droid Serif"/>
              <a:ea typeface="Droid Serif"/>
              <a:cs typeface="Droid Serif"/>
              <a:sym typeface="Droid Serif"/>
            </a:endParaRPr>
          </a:p>
        </p:txBody>
      </p:sp>
      <p:sp>
        <p:nvSpPr>
          <p:cNvPr id="235" name="Google Shape;23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Stemming - converge all forms of a word into one basic form</a:t>
            </a:r>
            <a:endParaRPr>
              <a:solidFill>
                <a:srgbClr val="000000"/>
              </a:solidFill>
              <a:latin typeface="Droid Serif"/>
              <a:ea typeface="Droid Serif"/>
              <a:cs typeface="Droid Serif"/>
              <a:sym typeface="Droid Serif"/>
            </a:endParaRPr>
          </a:p>
          <a:p>
            <a:pPr indent="-342900" lvl="0" marL="457200" rtl="0">
              <a:spcBef>
                <a:spcPts val="0"/>
              </a:spcBef>
              <a:spcAft>
                <a:spcPts val="0"/>
              </a:spcAft>
              <a:buSzPts val="1800"/>
              <a:buFont typeface="Droid Serif"/>
              <a:buChar char="●"/>
            </a:pPr>
            <a:r>
              <a:rPr lang="en-GB">
                <a:solidFill>
                  <a:schemeClr val="dk1"/>
                </a:solidFill>
                <a:latin typeface="Droid Serif"/>
                <a:ea typeface="Droid Serif"/>
                <a:cs typeface="Droid Serif"/>
                <a:sym typeface="Droid Serif"/>
              </a:rPr>
              <a:t>“</a:t>
            </a:r>
            <a:r>
              <a:rPr i="1" lang="en-GB">
                <a:solidFill>
                  <a:schemeClr val="dk1"/>
                </a:solidFill>
                <a:latin typeface="Droid Serif"/>
                <a:ea typeface="Droid Serif"/>
                <a:cs typeface="Droid Serif"/>
                <a:sym typeface="Droid Serif"/>
              </a:rPr>
              <a:t>Operate, operating, operates, operation, operative, operatives, operational</a:t>
            </a:r>
            <a:r>
              <a:rPr lang="en-GB">
                <a:solidFill>
                  <a:schemeClr val="dk1"/>
                </a:solidFill>
                <a:latin typeface="Droid Serif"/>
                <a:ea typeface="Droid Serif"/>
                <a:cs typeface="Droid Serif"/>
                <a:sym typeface="Droid Serif"/>
              </a:rPr>
              <a:t>”</a:t>
            </a:r>
            <a:r>
              <a:rPr i="1" lang="en-GB">
                <a:solidFill>
                  <a:schemeClr val="dk1"/>
                </a:solidFill>
                <a:latin typeface="Droid Serif"/>
                <a:ea typeface="Droid Serif"/>
                <a:cs typeface="Droid Serif"/>
                <a:sym typeface="Droid Serif"/>
              </a:rPr>
              <a:t> </a:t>
            </a:r>
            <a:r>
              <a:rPr lang="en-GB">
                <a:solidFill>
                  <a:schemeClr val="dk1"/>
                </a:solidFill>
                <a:latin typeface="Droid Serif"/>
                <a:ea typeface="Droid Serif"/>
                <a:cs typeface="Droid Serif"/>
                <a:sym typeface="Droid Serif"/>
              </a:rPr>
              <a:t>into “</a:t>
            </a:r>
            <a:r>
              <a:rPr i="1" lang="en-GB">
                <a:solidFill>
                  <a:schemeClr val="dk1"/>
                </a:solidFill>
                <a:latin typeface="Droid Serif"/>
                <a:ea typeface="Droid Serif"/>
                <a:cs typeface="Droid Serif"/>
                <a:sym typeface="Droid Serif"/>
              </a:rPr>
              <a:t>oper</a:t>
            </a:r>
            <a:r>
              <a:rPr lang="en-GB">
                <a:solidFill>
                  <a:schemeClr val="dk1"/>
                </a:solidFill>
                <a:latin typeface="Droid Serif"/>
                <a:ea typeface="Droid Serif"/>
                <a:cs typeface="Droid Serif"/>
                <a:sym typeface="Droid Serif"/>
              </a:rPr>
              <a:t>” [1]</a:t>
            </a:r>
            <a:endParaRPr sz="2000">
              <a:solidFill>
                <a:schemeClr val="dk1"/>
              </a:solidFill>
              <a:latin typeface="Droid Serif"/>
              <a:ea typeface="Droid Serif"/>
              <a:cs typeface="Droid Serif"/>
              <a:sym typeface="Droid Serif"/>
            </a:endParaRPr>
          </a:p>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Stopwords - “</a:t>
            </a:r>
            <a:r>
              <a:rPr i="1" lang="en-GB">
                <a:solidFill>
                  <a:schemeClr val="dk1"/>
                </a:solidFill>
                <a:latin typeface="Droid Serif"/>
                <a:ea typeface="Droid Serif"/>
                <a:cs typeface="Droid Serif"/>
                <a:sym typeface="Droid Serif"/>
              </a:rPr>
              <a:t>a, about, above, would, could </a:t>
            </a:r>
            <a:r>
              <a:rPr lang="en-GB">
                <a:solidFill>
                  <a:schemeClr val="dk1"/>
                </a:solidFill>
                <a:latin typeface="Droid Serif"/>
                <a:ea typeface="Droid Serif"/>
                <a:cs typeface="Droid Serif"/>
                <a:sym typeface="Droid Serif"/>
              </a:rPr>
              <a:t>…” [2]</a:t>
            </a:r>
            <a:endParaRPr>
              <a:solidFill>
                <a:schemeClr val="dk1"/>
              </a:solidFill>
              <a:latin typeface="Droid Serif"/>
              <a:ea typeface="Droid Serif"/>
              <a:cs typeface="Droid Serif"/>
              <a:sym typeface="Droid Serif"/>
            </a:endParaRPr>
          </a:p>
        </p:txBody>
      </p:sp>
      <p:sp>
        <p:nvSpPr>
          <p:cNvPr id="236" name="Google Shape;23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237" name="Google Shape;237;p36"/>
          <p:cNvSpPr txBox="1"/>
          <p:nvPr/>
        </p:nvSpPr>
        <p:spPr>
          <a:xfrm>
            <a:off x="267575" y="4481325"/>
            <a:ext cx="8340600" cy="535200"/>
          </a:xfrm>
          <a:prstGeom prst="rect">
            <a:avLst/>
          </a:prstGeom>
          <a:noFill/>
          <a:ln>
            <a:noFill/>
          </a:ln>
        </p:spPr>
        <p:txBody>
          <a:bodyPr anchorCtr="0" anchor="t" bIns="91425" lIns="91425" spcFirstLastPara="1" rIns="91425" wrap="square" tIns="91425">
            <a:noAutofit/>
          </a:bodyPr>
          <a:lstStyle/>
          <a:p>
            <a:pPr indent="-292100" lvl="0" marL="457200" rtl="0">
              <a:spcBef>
                <a:spcPts val="0"/>
              </a:spcBef>
              <a:spcAft>
                <a:spcPts val="0"/>
              </a:spcAft>
              <a:buSzPts val="1000"/>
              <a:buFont typeface="Droid Serif"/>
              <a:buAutoNum type="arabicPeriod"/>
            </a:pPr>
            <a:r>
              <a:rPr lang="en-GB" sz="1000" u="sng">
                <a:latin typeface="Droid Serif"/>
                <a:ea typeface="Droid Serif"/>
                <a:cs typeface="Droid Serif"/>
                <a:sym typeface="Droid Serif"/>
                <a:hlinkClick r:id="rId3"/>
              </a:rPr>
              <a:t>https://nlp.stanford.edu/IR-book/html/htmledition/stemming-and-lemmatization-1.html</a:t>
            </a:r>
            <a:endParaRPr sz="1000">
              <a:latin typeface="Droid Serif"/>
              <a:ea typeface="Droid Serif"/>
              <a:cs typeface="Droid Serif"/>
              <a:sym typeface="Droid Serif"/>
            </a:endParaRPr>
          </a:p>
          <a:p>
            <a:pPr indent="-292100" lvl="0" marL="457200" rtl="0">
              <a:spcBef>
                <a:spcPts val="0"/>
              </a:spcBef>
              <a:spcAft>
                <a:spcPts val="0"/>
              </a:spcAft>
              <a:buSzPts val="1000"/>
              <a:buFont typeface="Droid Serif"/>
              <a:buAutoNum type="arabicPeriod"/>
            </a:pPr>
            <a:r>
              <a:rPr lang="en-GB" sz="1000" u="sng">
                <a:latin typeface="Droid Serif"/>
                <a:ea typeface="Droid Serif"/>
                <a:cs typeface="Droid Serif"/>
                <a:sym typeface="Droid Serif"/>
              </a:rPr>
              <a:t>https://www.ranks.nl/stopwords</a:t>
            </a:r>
            <a:endParaRPr sz="1000" u="sng">
              <a:latin typeface="Droid Serif"/>
              <a:ea typeface="Droid Serif"/>
              <a:cs typeface="Droid Serif"/>
              <a:sym typeface="Droid Serif"/>
            </a:endParaRPr>
          </a:p>
          <a:p>
            <a:pPr indent="0" lvl="0" marL="0" rtl="0">
              <a:spcBef>
                <a:spcPts val="0"/>
              </a:spcBef>
              <a:spcAft>
                <a:spcPts val="0"/>
              </a:spcAft>
              <a:buNone/>
            </a:pPr>
            <a:r>
              <a:t/>
            </a:r>
            <a:endParaRPr sz="1000">
              <a:latin typeface="Droid Serif"/>
              <a:ea typeface="Droid Serif"/>
              <a:cs typeface="Droid Serif"/>
              <a:sym typeface="Droid 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Bestmatch25 (bm25)</a:t>
            </a:r>
            <a:endParaRPr b="1">
              <a:solidFill>
                <a:srgbClr val="1C4587"/>
              </a:solidFill>
              <a:latin typeface="Droid Serif"/>
              <a:ea typeface="Droid Serif"/>
              <a:cs typeface="Droid Serif"/>
              <a:sym typeface="Droid Serif"/>
            </a:endParaRPr>
          </a:p>
        </p:txBody>
      </p:sp>
      <p:sp>
        <p:nvSpPr>
          <p:cNvPr id="243" name="Google Shape;24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Token frequency (tf)</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Document and inverted document frequency (idf)</a:t>
            </a:r>
            <a:endParaRPr>
              <a:solidFill>
                <a:srgbClr val="000000"/>
              </a:solidFill>
              <a:latin typeface="Droid Serif"/>
              <a:ea typeface="Droid Serif"/>
              <a:cs typeface="Droid Serif"/>
              <a:sym typeface="Droid Serif"/>
            </a:endParaRPr>
          </a:p>
        </p:txBody>
      </p:sp>
      <p:sp>
        <p:nvSpPr>
          <p:cNvPr id="244" name="Google Shape;24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idf = \log \frac{N}{df}" id="245" name="Google Shape;245;p37" title="MathEquation,#000000"/>
          <p:cNvPicPr preferRelativeResize="0"/>
          <p:nvPr/>
        </p:nvPicPr>
        <p:blipFill>
          <a:blip r:embed="rId3">
            <a:alphaModFix/>
          </a:blip>
          <a:stretch>
            <a:fillRect/>
          </a:stretch>
        </p:blipFill>
        <p:spPr>
          <a:xfrm>
            <a:off x="2299950" y="2092650"/>
            <a:ext cx="1259508" cy="393600"/>
          </a:xfrm>
          <a:prstGeom prst="rect">
            <a:avLst/>
          </a:prstGeom>
          <a:noFill/>
          <a:ln>
            <a:noFill/>
          </a:ln>
        </p:spPr>
      </p:pic>
      <p:pic>
        <p:nvPicPr>
          <p:cNvPr descr="\alpha = (1-b) + \frac{b \cdot |D|}{|D|_{avg}}" id="246" name="Google Shape;246;p37" title="MathEquation,#000000"/>
          <p:cNvPicPr preferRelativeResize="0"/>
          <p:nvPr/>
        </p:nvPicPr>
        <p:blipFill>
          <a:blip r:embed="rId4">
            <a:alphaModFix/>
          </a:blip>
          <a:stretch>
            <a:fillRect/>
          </a:stretch>
        </p:blipFill>
        <p:spPr>
          <a:xfrm>
            <a:off x="2299950" y="2571751"/>
            <a:ext cx="1828996" cy="461825"/>
          </a:xfrm>
          <a:prstGeom prst="rect">
            <a:avLst/>
          </a:prstGeom>
          <a:noFill/>
          <a:ln>
            <a:noFill/>
          </a:ln>
        </p:spPr>
      </p:pic>
      <p:pic>
        <p:nvPicPr>
          <p:cNvPr descr="tf^* = tf \cdot \frac{k+1}{k \cdot \alpha + tf}" id="247" name="Google Shape;247;p37" title="MathEquation,#000000"/>
          <p:cNvPicPr preferRelativeResize="0"/>
          <p:nvPr/>
        </p:nvPicPr>
        <p:blipFill>
          <a:blip r:embed="rId5">
            <a:alphaModFix/>
          </a:blip>
          <a:stretch>
            <a:fillRect/>
          </a:stretch>
        </p:blipFill>
        <p:spPr>
          <a:xfrm>
            <a:off x="2288200" y="3270925"/>
            <a:ext cx="1582310" cy="393600"/>
          </a:xfrm>
          <a:prstGeom prst="rect">
            <a:avLst/>
          </a:prstGeom>
          <a:noFill/>
          <a:ln>
            <a:noFill/>
          </a:ln>
        </p:spPr>
      </p:pic>
      <p:pic>
        <p:nvPicPr>
          <p:cNvPr descr="bm25 =tf^* \cdot idf" id="248" name="Google Shape;248;p37" title="MathEquation,#000000"/>
          <p:cNvPicPr preferRelativeResize="0"/>
          <p:nvPr/>
        </p:nvPicPr>
        <p:blipFill>
          <a:blip r:embed="rId6">
            <a:alphaModFix/>
          </a:blip>
          <a:stretch>
            <a:fillRect/>
          </a:stretch>
        </p:blipFill>
        <p:spPr>
          <a:xfrm>
            <a:off x="2288200" y="3928750"/>
            <a:ext cx="1664526" cy="258000"/>
          </a:xfrm>
          <a:prstGeom prst="rect">
            <a:avLst/>
          </a:prstGeom>
          <a:noFill/>
          <a:ln>
            <a:noFill/>
          </a:ln>
        </p:spPr>
      </p:pic>
      <p:sp>
        <p:nvSpPr>
          <p:cNvPr id="249" name="Google Shape;249;p37"/>
          <p:cNvSpPr txBox="1"/>
          <p:nvPr/>
        </p:nvSpPr>
        <p:spPr>
          <a:xfrm>
            <a:off x="374550" y="4517475"/>
            <a:ext cx="5183700" cy="5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GB" sz="1000" u="sng">
                <a:latin typeface="Droid Serif"/>
                <a:ea typeface="Droid Serif"/>
                <a:cs typeface="Droid Serif"/>
                <a:sym typeface="Droid Serif"/>
                <a:hlinkClick r:id="rId7"/>
              </a:rPr>
              <a:t>https://dl.acm.org/citation.cfm?id=1704810</a:t>
            </a:r>
            <a:endParaRPr sz="1000" u="sng">
              <a:latin typeface="Droid Serif"/>
              <a:ea typeface="Droid Serif"/>
              <a:cs typeface="Droid Serif"/>
              <a:sym typeface="Droid Serif"/>
            </a:endParaRPr>
          </a:p>
          <a:p>
            <a:pPr indent="0" lvl="0" marL="0" rtl="0">
              <a:spcBef>
                <a:spcPts val="0"/>
              </a:spcBef>
              <a:spcAft>
                <a:spcPts val="0"/>
              </a:spcAft>
              <a:buNone/>
            </a:pPr>
            <a:r>
              <a:rPr lang="en-GB" sz="1000" u="sng">
                <a:latin typeface="Droid Serif"/>
                <a:ea typeface="Droid Serif"/>
                <a:cs typeface="Droid Serif"/>
                <a:sym typeface="Droid Serif"/>
                <a:hlinkClick r:id="rId8"/>
              </a:rPr>
              <a:t>http://www.staff.city.ac.uk/~sb317/papers/foundations_bm25_review.pdf</a:t>
            </a:r>
            <a:endParaRPr sz="1000" u="sng">
              <a:latin typeface="Droid Serif"/>
              <a:ea typeface="Droid Serif"/>
              <a:cs typeface="Droid Serif"/>
              <a:sym typeface="Droid Serif"/>
            </a:endParaRPr>
          </a:p>
          <a:p>
            <a:pPr indent="0" lvl="0" marL="0" rtl="0">
              <a:spcBef>
                <a:spcPts val="0"/>
              </a:spcBef>
              <a:spcAft>
                <a:spcPts val="0"/>
              </a:spcAft>
              <a:buNone/>
            </a:pPr>
            <a:r>
              <a:t/>
            </a:r>
            <a:endParaRPr sz="1000" u="sng">
              <a:latin typeface="Droid Serif"/>
              <a:ea typeface="Droid Serif"/>
              <a:cs typeface="Droid Serif"/>
              <a:sym typeface="Droid Serif"/>
            </a:endParaRPr>
          </a:p>
          <a:p>
            <a:pPr indent="0" lvl="0" marL="0" rtl="0">
              <a:spcBef>
                <a:spcPts val="0"/>
              </a:spcBef>
              <a:spcAft>
                <a:spcPts val="0"/>
              </a:spcAft>
              <a:buNone/>
            </a:pPr>
            <a:r>
              <a:t/>
            </a:r>
            <a:endParaRPr sz="1000" u="sng">
              <a:solidFill>
                <a:schemeClr val="dk1"/>
              </a:solidFill>
              <a:latin typeface="Droid Serif"/>
              <a:ea typeface="Droid Serif"/>
              <a:cs typeface="Droid Serif"/>
              <a:sym typeface="Droid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Bestmatch25 (bm25) scores</a:t>
            </a:r>
            <a:endParaRPr b="1">
              <a:solidFill>
                <a:srgbClr val="1C4587"/>
              </a:solidFill>
              <a:latin typeface="Droid Serif"/>
              <a:ea typeface="Droid Serif"/>
              <a:cs typeface="Droid Serif"/>
              <a:sym typeface="Droid Serif"/>
            </a:endParaRPr>
          </a:p>
        </p:txBody>
      </p:sp>
      <p:sp>
        <p:nvSpPr>
          <p:cNvPr id="255" name="Google Shape;25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256" name="Google Shape;256;p38"/>
          <p:cNvGraphicFramePr/>
          <p:nvPr/>
        </p:nvGraphicFramePr>
        <p:xfrm>
          <a:off x="396675" y="1261600"/>
          <a:ext cx="3000000" cy="3000000"/>
        </p:xfrm>
        <a:graphic>
          <a:graphicData uri="http://schemas.openxmlformats.org/drawingml/2006/table">
            <a:tbl>
              <a:tblPr>
                <a:noFill/>
                <a:tableStyleId>{4F4ACD8E-4FC4-4F0A-93D5-00A602CC60F9}</a:tableStyleId>
              </a:tblPr>
              <a:tblGrid>
                <a:gridCol w="2100275"/>
                <a:gridCol w="1108400"/>
                <a:gridCol w="1265775"/>
                <a:gridCol w="1092650"/>
                <a:gridCol w="1391775"/>
                <a:gridCol w="1391775"/>
              </a:tblGrid>
              <a:tr h="652525">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Tools/Tokens</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Regress</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Linear</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Gap</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Mapper</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Perform</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3200">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LinearRegression</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5.22</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4.1</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3.84</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5625">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LogisticRegression</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3.54</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2.61</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3200">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Tophat2</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1.47</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1.47</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3200">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Hisat</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spcBef>
                          <a:spcPts val="0"/>
                        </a:spcBef>
                        <a:spcAft>
                          <a:spcPts val="0"/>
                        </a:spcAft>
                        <a:buNone/>
                      </a:pPr>
                      <a:r>
                        <a:rPr lang="en-GB" sz="1600">
                          <a:latin typeface="Droid Serif"/>
                          <a:ea typeface="Droid Serif"/>
                          <a:cs typeface="Droid Serif"/>
                          <a:sym typeface="Droid Serif"/>
                        </a:rPr>
                        <a:t>0.0</a:t>
                      </a:r>
                      <a:endParaRPr sz="1600">
                        <a:latin typeface="Droid Serif"/>
                        <a:ea typeface="Droid Serif"/>
                        <a:cs typeface="Droid Serif"/>
                        <a:sym typeface="Droid Serif"/>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Latent Semantic Analysis</a:t>
            </a:r>
            <a:endParaRPr b="1">
              <a:solidFill>
                <a:srgbClr val="1C4587"/>
              </a:solidFill>
              <a:latin typeface="Droid Serif"/>
              <a:ea typeface="Droid Serif"/>
              <a:cs typeface="Droid Serif"/>
              <a:sym typeface="Droid Serif"/>
            </a:endParaRPr>
          </a:p>
        </p:txBody>
      </p:sp>
      <p:sp>
        <p:nvSpPr>
          <p:cNvPr id="262" name="Google Shape;26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Document-token matrix (</a:t>
            </a:r>
            <a:r>
              <a:rPr i="1" lang="en-GB">
                <a:solidFill>
                  <a:srgbClr val="000000"/>
                </a:solidFill>
                <a:latin typeface="Droid Serif"/>
                <a:ea typeface="Droid Serif"/>
                <a:cs typeface="Droid Serif"/>
                <a:sym typeface="Droid Serif"/>
              </a:rPr>
              <a:t>X</a:t>
            </a:r>
            <a:r>
              <a:rPr lang="en-GB">
                <a:solidFill>
                  <a:srgbClr val="000000"/>
                </a:solidFill>
                <a:latin typeface="Droid Serif"/>
                <a:ea typeface="Droid Serif"/>
                <a:cs typeface="Droid Serif"/>
                <a:sym typeface="Droid Serif"/>
              </a:rPr>
              <a: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Singular value decomposition</a:t>
            </a:r>
            <a:endParaRPr>
              <a:solidFill>
                <a:srgbClr val="000000"/>
              </a:solidFill>
              <a:latin typeface="Droid Serif"/>
              <a:ea typeface="Droid Serif"/>
              <a:cs typeface="Droid Serif"/>
              <a:sym typeface="Droid Serif"/>
            </a:endParaRPr>
          </a:p>
          <a:p>
            <a:pPr indent="0" lvl="0" marL="0" rtl="0">
              <a:spcBef>
                <a:spcPts val="1600"/>
              </a:spcBef>
              <a:spcAft>
                <a:spcPts val="0"/>
              </a:spcAft>
              <a:buNone/>
            </a:pPr>
            <a:r>
              <a:rPr lang="en-GB"/>
              <a:t> </a:t>
            </a:r>
            <a:endParaRPr/>
          </a:p>
          <a:p>
            <a:pPr indent="0" lvl="0" marL="457200" rtl="0">
              <a:spcBef>
                <a:spcPts val="1600"/>
              </a:spcBef>
              <a:spcAft>
                <a:spcPts val="1600"/>
              </a:spcAft>
              <a:buNone/>
            </a:pPr>
            <a:r>
              <a:t/>
            </a:r>
            <a:endParaRPr/>
          </a:p>
        </p:txBody>
      </p:sp>
      <p:sp>
        <p:nvSpPr>
          <p:cNvPr id="263" name="Google Shape;263;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solidFill>
                <a:srgbClr val="000000"/>
              </a:solidFill>
              <a:latin typeface="Times New Roman"/>
              <a:ea typeface="Times New Roman"/>
              <a:cs typeface="Times New Roman"/>
              <a:sym typeface="Times New Roman"/>
            </a:endParaRPr>
          </a:p>
        </p:txBody>
      </p:sp>
      <p:pic>
        <p:nvPicPr>
          <p:cNvPr descr="X_{n \times m} = U_{n \times n} \cdot S_{n \times m} \cdot V_{m \times m}^T" id="264" name="Google Shape;264;p39" title="MathEquation,#000000"/>
          <p:cNvPicPr preferRelativeResize="0"/>
          <p:nvPr/>
        </p:nvPicPr>
        <p:blipFill>
          <a:blip r:embed="rId3">
            <a:alphaModFix/>
          </a:blip>
          <a:stretch>
            <a:fillRect/>
          </a:stretch>
        </p:blipFill>
        <p:spPr>
          <a:xfrm>
            <a:off x="2801750" y="2090850"/>
            <a:ext cx="3048000" cy="304800"/>
          </a:xfrm>
          <a:prstGeom prst="rect">
            <a:avLst/>
          </a:prstGeom>
          <a:noFill/>
          <a:ln>
            <a:noFill/>
          </a:ln>
        </p:spPr>
      </p:pic>
      <p:pic>
        <p:nvPicPr>
          <p:cNvPr descr="U^T \cdot U = I_{n \times n}" id="265" name="Google Shape;265;p39" title="MathEquation,#000000"/>
          <p:cNvPicPr preferRelativeResize="0"/>
          <p:nvPr/>
        </p:nvPicPr>
        <p:blipFill>
          <a:blip r:embed="rId4">
            <a:alphaModFix/>
          </a:blip>
          <a:stretch>
            <a:fillRect/>
          </a:stretch>
        </p:blipFill>
        <p:spPr>
          <a:xfrm>
            <a:off x="2801750" y="2627500"/>
            <a:ext cx="1604210" cy="304800"/>
          </a:xfrm>
          <a:prstGeom prst="rect">
            <a:avLst/>
          </a:prstGeom>
          <a:noFill/>
          <a:ln>
            <a:noFill/>
          </a:ln>
        </p:spPr>
      </p:pic>
      <p:pic>
        <p:nvPicPr>
          <p:cNvPr descr="V^T \cdot V = I_{m \times m}" id="266" name="Google Shape;266;p39" title="MathEquation,#000000"/>
          <p:cNvPicPr preferRelativeResize="0"/>
          <p:nvPr/>
        </p:nvPicPr>
        <p:blipFill>
          <a:blip r:embed="rId5">
            <a:alphaModFix/>
          </a:blip>
          <a:stretch>
            <a:fillRect/>
          </a:stretch>
        </p:blipFill>
        <p:spPr>
          <a:xfrm>
            <a:off x="2801750" y="3164150"/>
            <a:ext cx="1705174" cy="304800"/>
          </a:xfrm>
          <a:prstGeom prst="rect">
            <a:avLst/>
          </a:prstGeom>
          <a:noFill/>
          <a:ln>
            <a:noFill/>
          </a:ln>
        </p:spPr>
      </p:pic>
      <p:pic>
        <p:nvPicPr>
          <p:cNvPr descr="X_{n \times m} = U_{k} \cdot S_{k} \cdot V_{k}^T" id="267" name="Google Shape;267;p39" title="MathEquation,#000000"/>
          <p:cNvPicPr preferRelativeResize="0"/>
          <p:nvPr/>
        </p:nvPicPr>
        <p:blipFill>
          <a:blip r:embed="rId6">
            <a:alphaModFix/>
          </a:blip>
          <a:stretch>
            <a:fillRect/>
          </a:stretch>
        </p:blipFill>
        <p:spPr>
          <a:xfrm>
            <a:off x="2801750" y="3700800"/>
            <a:ext cx="2015206" cy="304800"/>
          </a:xfrm>
          <a:prstGeom prst="rect">
            <a:avLst/>
          </a:prstGeom>
          <a:noFill/>
          <a:ln>
            <a:noFill/>
          </a:ln>
        </p:spPr>
      </p:pic>
      <p:sp>
        <p:nvSpPr>
          <p:cNvPr id="268" name="Google Shape;268;p39"/>
          <p:cNvSpPr txBox="1"/>
          <p:nvPr/>
        </p:nvSpPr>
        <p:spPr>
          <a:xfrm>
            <a:off x="497550" y="4703625"/>
            <a:ext cx="5988300" cy="19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http://theory.stanford.edu/~tim/s15/l/l9.pdf</a:t>
            </a:r>
            <a:endParaRPr sz="1000">
              <a:latin typeface="Droid Serif"/>
              <a:ea typeface="Droid Serif"/>
              <a:cs typeface="Droid Serif"/>
              <a:sym typeface="Droid Serif"/>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Paragraph vectors</a:t>
            </a:r>
            <a:endParaRPr b="1">
              <a:solidFill>
                <a:srgbClr val="1C4587"/>
              </a:solidFill>
              <a:latin typeface="Droid Serif"/>
              <a:ea typeface="Droid Serif"/>
              <a:cs typeface="Droid Serif"/>
              <a:sym typeface="Droid Serif"/>
            </a:endParaRPr>
          </a:p>
        </p:txBody>
      </p:sp>
      <p:sp>
        <p:nvSpPr>
          <p:cNvPr id="274" name="Google Shape;27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Softmax classifier</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Backpropagation</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Stochastic gradient descent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Gensim*</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800 iterations, 10 epochs</a:t>
            </a:r>
            <a:endParaRPr>
              <a:solidFill>
                <a:srgbClr val="000000"/>
              </a:solidFill>
              <a:latin typeface="Droid Serif"/>
              <a:ea typeface="Droid Serif"/>
              <a:cs typeface="Droid Serif"/>
              <a:sym typeface="Droid Serif"/>
            </a:endParaRPr>
          </a:p>
        </p:txBody>
      </p:sp>
      <p:sp>
        <p:nvSpPr>
          <p:cNvPr id="275" name="Google Shape;27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frac{1}{T} \cdot \sum_{t=k}^{T-k} \log p(w_t|w_{t-k},...,w_{t+k})" id="276" name="Google Shape;276;p40" title="MathEquation,#000000"/>
          <p:cNvPicPr preferRelativeResize="0"/>
          <p:nvPr/>
        </p:nvPicPr>
        <p:blipFill>
          <a:blip r:embed="rId3">
            <a:alphaModFix/>
          </a:blip>
          <a:stretch>
            <a:fillRect/>
          </a:stretch>
        </p:blipFill>
        <p:spPr>
          <a:xfrm>
            <a:off x="4894350" y="1631350"/>
            <a:ext cx="2902858" cy="304800"/>
          </a:xfrm>
          <a:prstGeom prst="rect">
            <a:avLst/>
          </a:prstGeom>
          <a:noFill/>
          <a:ln>
            <a:noFill/>
          </a:ln>
        </p:spPr>
      </p:pic>
      <p:pic>
        <p:nvPicPr>
          <p:cNvPr id="277" name="Google Shape;277;p40"/>
          <p:cNvPicPr preferRelativeResize="0"/>
          <p:nvPr/>
        </p:nvPicPr>
        <p:blipFill>
          <a:blip r:embed="rId4">
            <a:alphaModFix/>
          </a:blip>
          <a:stretch>
            <a:fillRect/>
          </a:stretch>
        </p:blipFill>
        <p:spPr>
          <a:xfrm>
            <a:off x="4199489" y="2481889"/>
            <a:ext cx="4292574" cy="1292675"/>
          </a:xfrm>
          <a:prstGeom prst="rect">
            <a:avLst/>
          </a:prstGeom>
          <a:noFill/>
          <a:ln>
            <a:noFill/>
          </a:ln>
        </p:spPr>
      </p:pic>
      <p:sp>
        <p:nvSpPr>
          <p:cNvPr id="278" name="Google Shape;278;p40"/>
          <p:cNvSpPr txBox="1"/>
          <p:nvPr/>
        </p:nvSpPr>
        <p:spPr>
          <a:xfrm>
            <a:off x="348475" y="4676550"/>
            <a:ext cx="8049900" cy="39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a:t>
            </a:r>
            <a:r>
              <a:rPr lang="en-GB" sz="1000" u="sng">
                <a:latin typeface="Droid Serif"/>
                <a:ea typeface="Droid Serif"/>
                <a:cs typeface="Droid Serif"/>
                <a:sym typeface="Droid Serif"/>
                <a:hlinkClick r:id="rId5"/>
              </a:rPr>
              <a:t>https://radimrehurek.com/gensim/models/doc2vec.html</a:t>
            </a:r>
            <a:endParaRPr sz="1000">
              <a:latin typeface="Droid Serif"/>
              <a:ea typeface="Droid Serif"/>
              <a:cs typeface="Droid Serif"/>
              <a:sym typeface="Droid Serif"/>
            </a:endParaRPr>
          </a:p>
          <a:p>
            <a:pPr indent="0" lvl="0" marL="0" rtl="0">
              <a:spcBef>
                <a:spcPts val="0"/>
              </a:spcBef>
              <a:spcAft>
                <a:spcPts val="0"/>
              </a:spcAft>
              <a:buNone/>
            </a:pPr>
            <a:r>
              <a:rPr lang="en-GB" sz="1000">
                <a:latin typeface="Droid Serif"/>
                <a:ea typeface="Droid Serif"/>
                <a:cs typeface="Droid Serif"/>
                <a:sym typeface="Droid Serif"/>
              </a:rPr>
              <a:t>Image adapted from: </a:t>
            </a:r>
            <a:r>
              <a:rPr lang="en-GB" sz="1000" u="sng">
                <a:latin typeface="Droid Serif"/>
                <a:ea typeface="Droid Serif"/>
                <a:cs typeface="Droid Serif"/>
                <a:sym typeface="Droid Serif"/>
              </a:rPr>
              <a:t>https://cs.stanford.edu/~quocle/paragraph_vector.pdf</a:t>
            </a:r>
            <a:endParaRPr sz="1000" u="sng">
              <a:latin typeface="Droid Serif"/>
              <a:ea typeface="Droid Serif"/>
              <a:cs typeface="Droid Serif"/>
              <a:sym typeface="Droid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284" name="Google Shape;284;p41"/>
          <p:cNvPicPr preferRelativeResize="0"/>
          <p:nvPr/>
        </p:nvPicPr>
        <p:blipFill>
          <a:blip r:embed="rId3">
            <a:alphaModFix/>
          </a:blip>
          <a:stretch>
            <a:fillRect/>
          </a:stretch>
        </p:blipFill>
        <p:spPr>
          <a:xfrm>
            <a:off x="394595" y="0"/>
            <a:ext cx="8354809"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GB">
                <a:solidFill>
                  <a:srgbClr val="1C4587"/>
                </a:solidFill>
                <a:latin typeface="Droid Serif"/>
                <a:ea typeface="Droid Serif"/>
                <a:cs typeface="Droid Serif"/>
                <a:sym typeface="Droid Serif"/>
              </a:rPr>
              <a:t>Recommendation system</a:t>
            </a:r>
            <a:endParaRPr b="1">
              <a:solidFill>
                <a:srgbClr val="1C4587"/>
              </a:solidFill>
              <a:latin typeface="Droid Serif"/>
              <a:ea typeface="Droid Serif"/>
              <a:cs typeface="Droid Serif"/>
              <a:sym typeface="Droid Serif"/>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latin typeface="Droid Serif"/>
              <a:ea typeface="Droid Serif"/>
              <a:cs typeface="Droid Serif"/>
              <a:sym typeface="Droid Serif"/>
            </a:endParaRPr>
          </a:p>
          <a:p>
            <a:pPr indent="0" lvl="0" marL="0" rtl="0">
              <a:spcBef>
                <a:spcPts val="1600"/>
              </a:spcBef>
              <a:spcAft>
                <a:spcPts val="0"/>
              </a:spcAft>
              <a:buNone/>
            </a:pPr>
            <a:r>
              <a:t/>
            </a:r>
            <a:endParaRPr>
              <a:solidFill>
                <a:srgbClr val="000000"/>
              </a:solidFill>
              <a:latin typeface="Droid Serif"/>
              <a:ea typeface="Droid Serif"/>
              <a:cs typeface="Droid Serif"/>
              <a:sym typeface="Droid Serif"/>
            </a:endParaRPr>
          </a:p>
          <a:p>
            <a:pPr indent="0" lvl="0" marL="457200">
              <a:spcBef>
                <a:spcPts val="1600"/>
              </a:spcBef>
              <a:spcAft>
                <a:spcPts val="1600"/>
              </a:spcAft>
              <a:buNone/>
            </a:pPr>
            <a:r>
              <a:t/>
            </a:r>
            <a:endParaRPr>
              <a:solidFill>
                <a:srgbClr val="000000"/>
              </a:solidFill>
              <a:latin typeface="Droid Serif"/>
              <a:ea typeface="Droid Serif"/>
              <a:cs typeface="Droid Serif"/>
              <a:sym typeface="Droid Serif"/>
            </a:endParaRPr>
          </a:p>
        </p:txBody>
      </p:sp>
      <p:sp>
        <p:nvSpPr>
          <p:cNvPr id="71" name="Google Shape;71;p15"/>
          <p:cNvSpPr txBox="1"/>
          <p:nvPr>
            <p:ph idx="12" type="sldNum"/>
          </p:nvPr>
        </p:nvSpPr>
        <p:spPr>
          <a:xfrm>
            <a:off x="4136883" y="46518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sp>
        <p:nvSpPr>
          <p:cNvPr id="72" name="Google Shape;72;p15"/>
          <p:cNvSpPr txBox="1"/>
          <p:nvPr/>
        </p:nvSpPr>
        <p:spPr>
          <a:xfrm>
            <a:off x="295675" y="3385575"/>
            <a:ext cx="3561900" cy="572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en-GB" sz="1800">
                <a:solidFill>
                  <a:schemeClr val="dk1"/>
                </a:solidFill>
                <a:latin typeface="Droid Serif"/>
                <a:ea typeface="Droid Serif"/>
                <a:cs typeface="Droid Serif"/>
                <a:sym typeface="Droid Serif"/>
              </a:rPr>
              <a:t> 2.    </a:t>
            </a:r>
            <a:r>
              <a:rPr lang="en-GB" sz="1800">
                <a:solidFill>
                  <a:schemeClr val="dk1"/>
                </a:solidFill>
                <a:latin typeface="Droid Serif"/>
                <a:ea typeface="Droid Serif"/>
                <a:cs typeface="Droid Serif"/>
                <a:sym typeface="Droid Serif"/>
              </a:rPr>
              <a:t>Predict tools in workflows</a:t>
            </a:r>
            <a:endParaRPr/>
          </a:p>
        </p:txBody>
      </p:sp>
      <p:sp>
        <p:nvSpPr>
          <p:cNvPr id="73" name="Google Shape;73;p15"/>
          <p:cNvSpPr txBox="1"/>
          <p:nvPr/>
        </p:nvSpPr>
        <p:spPr>
          <a:xfrm>
            <a:off x="295675" y="1672775"/>
            <a:ext cx="3641700" cy="4569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Clr>
                <a:schemeClr val="dk1"/>
              </a:buClr>
              <a:buSzPts val="1800"/>
              <a:buFont typeface="Droid Serif"/>
              <a:buAutoNum type="arabicPeriod"/>
            </a:pPr>
            <a:r>
              <a:rPr lang="en-GB" sz="1800">
                <a:solidFill>
                  <a:schemeClr val="dk1"/>
                </a:solidFill>
                <a:latin typeface="Droid Serif"/>
                <a:ea typeface="Droid Serif"/>
                <a:cs typeface="Droid Serif"/>
                <a:sym typeface="Droid Serif"/>
              </a:rPr>
              <a:t>Find similar scientific tools</a:t>
            </a:r>
            <a:endParaRPr/>
          </a:p>
        </p:txBody>
      </p:sp>
      <p:pic>
        <p:nvPicPr>
          <p:cNvPr id="74" name="Google Shape;74;p15"/>
          <p:cNvPicPr preferRelativeResize="0"/>
          <p:nvPr/>
        </p:nvPicPr>
        <p:blipFill>
          <a:blip r:embed="rId4">
            <a:alphaModFix/>
          </a:blip>
          <a:stretch>
            <a:fillRect/>
          </a:stretch>
        </p:blipFill>
        <p:spPr>
          <a:xfrm>
            <a:off x="3966375" y="2833175"/>
            <a:ext cx="4608651" cy="1629050"/>
          </a:xfrm>
          <a:prstGeom prst="rect">
            <a:avLst/>
          </a:prstGeom>
          <a:noFill/>
          <a:ln>
            <a:noFill/>
          </a:ln>
        </p:spPr>
      </p:pic>
      <p:pic>
        <p:nvPicPr>
          <p:cNvPr id="75" name="Google Shape;75;p15"/>
          <p:cNvPicPr preferRelativeResize="0"/>
          <p:nvPr/>
        </p:nvPicPr>
        <p:blipFill>
          <a:blip r:embed="rId5">
            <a:alphaModFix/>
          </a:blip>
          <a:stretch>
            <a:fillRect/>
          </a:stretch>
        </p:blipFill>
        <p:spPr>
          <a:xfrm>
            <a:off x="3966375" y="1310938"/>
            <a:ext cx="4221751" cy="1229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Optimisation</a:t>
            </a:r>
            <a:endParaRPr b="1">
              <a:solidFill>
                <a:srgbClr val="1C4587"/>
              </a:solidFill>
              <a:latin typeface="Droid Serif"/>
              <a:ea typeface="Droid Serif"/>
              <a:cs typeface="Droid Serif"/>
              <a:sym typeface="Droid Serif"/>
            </a:endParaRPr>
          </a:p>
        </p:txBody>
      </p:sp>
      <p:sp>
        <p:nvSpPr>
          <p:cNvPr id="290" name="Google Shape;29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Gradient descent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Mean squared error </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Initial learning rate - 0.05</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Decay learning rate</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Nesterov’s accelerated gradient</a:t>
            </a:r>
            <a:endParaRPr>
              <a:solidFill>
                <a:srgbClr val="000000"/>
              </a:solidFill>
              <a:latin typeface="Droid Serif"/>
              <a:ea typeface="Droid Serif"/>
              <a:cs typeface="Droid Serif"/>
              <a:sym typeface="Droid Serif"/>
            </a:endParaRPr>
          </a:p>
          <a:p>
            <a:pPr indent="0" lvl="0" marL="0" rtl="0">
              <a:spcBef>
                <a:spcPts val="1600"/>
              </a:spcBef>
              <a:spcAft>
                <a:spcPts val="1600"/>
              </a:spcAft>
              <a:buNone/>
            </a:pPr>
            <a:r>
              <a:t/>
            </a:r>
            <a:endParaRPr/>
          </a:p>
        </p:txBody>
      </p:sp>
      <p:sp>
        <p:nvSpPr>
          <p:cNvPr id="291" name="Google Shape;29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update_{t+1} = \gamma \cdot update_t - \eta \cdot Gradient(w_t + \gamma \cdot update_t)" id="292" name="Google Shape;292;p42" title="MathEquation,#000000"/>
          <p:cNvPicPr preferRelativeResize="0"/>
          <p:nvPr/>
        </p:nvPicPr>
        <p:blipFill>
          <a:blip r:embed="rId3">
            <a:alphaModFix/>
          </a:blip>
          <a:stretch>
            <a:fillRect/>
          </a:stretch>
        </p:blipFill>
        <p:spPr>
          <a:xfrm>
            <a:off x="1303300" y="3031750"/>
            <a:ext cx="5947476" cy="304800"/>
          </a:xfrm>
          <a:prstGeom prst="rect">
            <a:avLst/>
          </a:prstGeom>
          <a:noFill/>
          <a:ln>
            <a:noFill/>
          </a:ln>
        </p:spPr>
      </p:pic>
      <p:pic>
        <p:nvPicPr>
          <p:cNvPr descr="w_{t+1} = w_t + update_{t+1}" id="293" name="Google Shape;293;p42" title="MathEquation,#000000"/>
          <p:cNvPicPr preferRelativeResize="0"/>
          <p:nvPr/>
        </p:nvPicPr>
        <p:blipFill>
          <a:blip r:embed="rId4">
            <a:alphaModFix/>
          </a:blip>
          <a:stretch>
            <a:fillRect/>
          </a:stretch>
        </p:blipFill>
        <p:spPr>
          <a:xfrm>
            <a:off x="1303300" y="3624150"/>
            <a:ext cx="2679560" cy="304800"/>
          </a:xfrm>
          <a:prstGeom prst="rect">
            <a:avLst/>
          </a:prstGeom>
          <a:noFill/>
          <a:ln>
            <a:noFill/>
          </a:ln>
        </p:spPr>
      </p:pic>
      <p:sp>
        <p:nvSpPr>
          <p:cNvPr id="294" name="Google Shape;294;p42"/>
          <p:cNvSpPr txBox="1"/>
          <p:nvPr/>
        </p:nvSpPr>
        <p:spPr>
          <a:xfrm>
            <a:off x="561225" y="4750075"/>
            <a:ext cx="5484900" cy="20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https://arxiv.org/pdf/1609.04747.pdf</a:t>
            </a:r>
            <a:endParaRPr sz="1000">
              <a:latin typeface="Droid Serif"/>
              <a:ea typeface="Droid Serif"/>
              <a:cs typeface="Droid Serif"/>
              <a:sym typeface="Droid Serif"/>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GB">
                <a:solidFill>
                  <a:srgbClr val="1C4587"/>
                </a:solidFill>
                <a:latin typeface="Times New Roman"/>
                <a:ea typeface="Times New Roman"/>
                <a:cs typeface="Times New Roman"/>
                <a:sym typeface="Times New Roman"/>
              </a:rPr>
              <a:t>Optimisation</a:t>
            </a:r>
            <a:endParaRPr>
              <a:solidFill>
                <a:srgbClr val="1C4587"/>
              </a:solidFill>
            </a:endParaRPr>
          </a:p>
        </p:txBody>
      </p:sp>
      <p:sp>
        <p:nvSpPr>
          <p:cNvPr id="300" name="Google Shape;30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301" name="Google Shape;301;p43"/>
          <p:cNvPicPr preferRelativeResize="0"/>
          <p:nvPr/>
        </p:nvPicPr>
        <p:blipFill>
          <a:blip r:embed="rId3">
            <a:alphaModFix/>
          </a:blip>
          <a:stretch>
            <a:fillRect/>
          </a:stretch>
        </p:blipFill>
        <p:spPr>
          <a:xfrm>
            <a:off x="753013" y="1467938"/>
            <a:ext cx="7637976" cy="22076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GB">
                <a:solidFill>
                  <a:srgbClr val="1C4587"/>
                </a:solidFill>
                <a:latin typeface="Times New Roman"/>
                <a:ea typeface="Times New Roman"/>
                <a:cs typeface="Times New Roman"/>
                <a:sym typeface="Times New Roman"/>
              </a:rPr>
              <a:t>Optimisation</a:t>
            </a:r>
            <a:endParaRPr>
              <a:solidFill>
                <a:srgbClr val="1C4587"/>
              </a:solidFill>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Error_{io}(w_{io}^k) = \frac{1}{N} \times \sum_{j=1}^N [(w_{io}^k \times SM^k_{io} - SM_{ideal})^2]_j" id="308" name="Google Shape;308;p44" title="MathEquation,#000000"/>
          <p:cNvPicPr preferRelativeResize="0"/>
          <p:nvPr/>
        </p:nvPicPr>
        <p:blipFill>
          <a:blip r:embed="rId3">
            <a:alphaModFix/>
          </a:blip>
          <a:stretch>
            <a:fillRect/>
          </a:stretch>
        </p:blipFill>
        <p:spPr>
          <a:xfrm>
            <a:off x="459975" y="1268450"/>
            <a:ext cx="4354286" cy="304800"/>
          </a:xfrm>
          <a:prstGeom prst="rect">
            <a:avLst/>
          </a:prstGeom>
          <a:noFill/>
          <a:ln>
            <a:noFill/>
          </a:ln>
        </p:spPr>
      </p:pic>
      <p:pic>
        <p:nvPicPr>
          <p:cNvPr descr="Error_{nd}(w_{nd}^k) = \frac{1}{N} \times \sum_{j=1}^N [(w_{nd}^k \times SM^k_{nd} - SM_{ideal})^2]_j" id="309" name="Google Shape;309;p44" title="MathEquation,#000000"/>
          <p:cNvPicPr preferRelativeResize="0"/>
          <p:nvPr/>
        </p:nvPicPr>
        <p:blipFill>
          <a:blip r:embed="rId4">
            <a:alphaModFix/>
          </a:blip>
          <a:stretch>
            <a:fillRect/>
          </a:stretch>
        </p:blipFill>
        <p:spPr>
          <a:xfrm>
            <a:off x="459975" y="1780763"/>
            <a:ext cx="4515556" cy="304800"/>
          </a:xfrm>
          <a:prstGeom prst="rect">
            <a:avLst/>
          </a:prstGeom>
          <a:noFill/>
          <a:ln>
            <a:noFill/>
          </a:ln>
        </p:spPr>
      </p:pic>
      <p:pic>
        <p:nvPicPr>
          <p:cNvPr descr="Error_{ht}(w_{ht}^k) = \frac{1}{N} \times \sum_{j=1}^N [(w_{ht}^k \times SM^k_{ht} - SM_{ideal})^2]_j" id="310" name="Google Shape;310;p44" title="MathEquation,#000000"/>
          <p:cNvPicPr preferRelativeResize="0"/>
          <p:nvPr/>
        </p:nvPicPr>
        <p:blipFill>
          <a:blip r:embed="rId5">
            <a:alphaModFix/>
          </a:blip>
          <a:stretch>
            <a:fillRect/>
          </a:stretch>
        </p:blipFill>
        <p:spPr>
          <a:xfrm>
            <a:off x="451025" y="2283575"/>
            <a:ext cx="4433454" cy="304800"/>
          </a:xfrm>
          <a:prstGeom prst="rect">
            <a:avLst/>
          </a:prstGeom>
          <a:noFill/>
          <a:ln>
            <a:noFill/>
          </a:ln>
        </p:spPr>
      </p:pic>
      <p:pic>
        <p:nvPicPr>
          <p:cNvPr descr="Error(w^k) = Error_{io}(w_{io}^k) + Error_{nd}(w_{nd}^k) + Error_{ht}(w_{ht}^k) " id="311" name="Google Shape;311;p44" title="MathEquation,#000000"/>
          <p:cNvPicPr preferRelativeResize="0"/>
          <p:nvPr/>
        </p:nvPicPr>
        <p:blipFill>
          <a:blip r:embed="rId6">
            <a:alphaModFix/>
          </a:blip>
          <a:stretch>
            <a:fillRect/>
          </a:stretch>
        </p:blipFill>
        <p:spPr>
          <a:xfrm>
            <a:off x="459975" y="2786375"/>
            <a:ext cx="5670702" cy="284800"/>
          </a:xfrm>
          <a:prstGeom prst="rect">
            <a:avLst/>
          </a:prstGeom>
          <a:noFill/>
          <a:ln>
            <a:noFill/>
          </a:ln>
        </p:spPr>
      </p:pic>
      <p:pic>
        <p:nvPicPr>
          <p:cNvPr descr="argmin_{w^k} Error(w^k) " id="312" name="Google Shape;312;p44" title="MathEquation,#000000"/>
          <p:cNvPicPr preferRelativeResize="0"/>
          <p:nvPr/>
        </p:nvPicPr>
        <p:blipFill>
          <a:blip r:embed="rId7">
            <a:alphaModFix/>
          </a:blip>
          <a:stretch>
            <a:fillRect/>
          </a:stretch>
        </p:blipFill>
        <p:spPr>
          <a:xfrm>
            <a:off x="451025" y="3256050"/>
            <a:ext cx="2066440" cy="304800"/>
          </a:xfrm>
          <a:prstGeom prst="rect">
            <a:avLst/>
          </a:prstGeom>
          <a:noFill/>
          <a:ln>
            <a:noFill/>
          </a:ln>
        </p:spPr>
      </p:pic>
      <p:pic>
        <p:nvPicPr>
          <p:cNvPr descr="w^k_{io} + w^k_{nd} + w^k_{ht} = 1" id="313" name="Google Shape;313;p44" title="MathEquation,#000000"/>
          <p:cNvPicPr preferRelativeResize="0"/>
          <p:nvPr/>
        </p:nvPicPr>
        <p:blipFill>
          <a:blip r:embed="rId8">
            <a:alphaModFix/>
          </a:blip>
          <a:stretch>
            <a:fillRect/>
          </a:stretch>
        </p:blipFill>
        <p:spPr>
          <a:xfrm>
            <a:off x="501025" y="3771963"/>
            <a:ext cx="1966452" cy="304800"/>
          </a:xfrm>
          <a:prstGeom prst="rect">
            <a:avLst/>
          </a:prstGeom>
          <a:noFill/>
          <a:ln>
            <a:noFill/>
          </a:ln>
        </p:spPr>
      </p:pic>
      <p:pic>
        <p:nvPicPr>
          <p:cNvPr descr="SM^{k} = w^k_{io} \cdot SM^k_{io} +  w^k_{nd} \cdot SM^k_{nd} + w^k_{ht} \cdot SM^k_{ht}" id="314" name="Google Shape;314;p44" title="MathEquation,#000000"/>
          <p:cNvPicPr preferRelativeResize="0"/>
          <p:nvPr/>
        </p:nvPicPr>
        <p:blipFill>
          <a:blip r:embed="rId9">
            <a:alphaModFix/>
          </a:blip>
          <a:stretch>
            <a:fillRect/>
          </a:stretch>
        </p:blipFill>
        <p:spPr>
          <a:xfrm>
            <a:off x="501025" y="4358425"/>
            <a:ext cx="4433454" cy="304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Optimisation</a:t>
            </a:r>
            <a:endParaRPr b="1">
              <a:solidFill>
                <a:srgbClr val="1C4587"/>
              </a:solidFill>
              <a:latin typeface="Droid Serif"/>
              <a:ea typeface="Droid Serif"/>
              <a:cs typeface="Droid Serif"/>
              <a:sym typeface="Droid Serif"/>
            </a:endParaRPr>
          </a:p>
        </p:txBody>
      </p:sp>
      <p:sp>
        <p:nvSpPr>
          <p:cNvPr id="320" name="Google Shape;320;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Gradient descent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Learn weights on similarity scores</a:t>
            </a:r>
            <a:endParaRPr>
              <a:solidFill>
                <a:srgbClr val="000000"/>
              </a:solidFill>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342900" lvl="0" marL="457200" rtl="0">
              <a:spcBef>
                <a:spcPts val="16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Obtain a weighted average similarity matrix</a:t>
            </a:r>
            <a:endParaRPr>
              <a:solidFill>
                <a:srgbClr val="000000"/>
              </a:solidFill>
              <a:latin typeface="Droid Serif"/>
              <a:ea typeface="Droid Serif"/>
              <a:cs typeface="Droid Serif"/>
              <a:sym typeface="Droid Serif"/>
            </a:endParaRPr>
          </a:p>
        </p:txBody>
      </p:sp>
      <p:pic>
        <p:nvPicPr>
          <p:cNvPr descr="Error(w^k) = \frac{1}{N} \times \sum_{j=1}^N [w^k \times SM^k - SM_{ideal})^2]_j" id="321" name="Google Shape;321;p45" title="MathEquation,#000000"/>
          <p:cNvPicPr preferRelativeResize="0"/>
          <p:nvPr/>
        </p:nvPicPr>
        <p:blipFill>
          <a:blip r:embed="rId3">
            <a:alphaModFix/>
          </a:blip>
          <a:stretch>
            <a:fillRect/>
          </a:stretch>
        </p:blipFill>
        <p:spPr>
          <a:xfrm>
            <a:off x="843325" y="2089800"/>
            <a:ext cx="4264000" cy="319800"/>
          </a:xfrm>
          <a:prstGeom prst="rect">
            <a:avLst/>
          </a:prstGeom>
          <a:noFill/>
          <a:ln>
            <a:noFill/>
          </a:ln>
        </p:spPr>
      </p:pic>
      <p:pic>
        <p:nvPicPr>
          <p:cNvPr descr="w^k = w^k - \eta \times {Gradient(w^k)}" id="322" name="Google Shape;322;p45" title="MathEquation,#000000"/>
          <p:cNvPicPr preferRelativeResize="0"/>
          <p:nvPr/>
        </p:nvPicPr>
        <p:blipFill>
          <a:blip r:embed="rId4">
            <a:alphaModFix/>
          </a:blip>
          <a:stretch>
            <a:fillRect/>
          </a:stretch>
        </p:blipFill>
        <p:spPr>
          <a:xfrm>
            <a:off x="843325" y="3349250"/>
            <a:ext cx="2973650" cy="304800"/>
          </a:xfrm>
          <a:prstGeom prst="rect">
            <a:avLst/>
          </a:prstGeom>
          <a:noFill/>
          <a:ln>
            <a:noFill/>
          </a:ln>
        </p:spPr>
      </p:pic>
      <p:pic>
        <p:nvPicPr>
          <p:cNvPr descr="Gradient(w^k) = \frac{\partial Error}{\partial w^k} = \frac{2}{N} \times ((w^k \times SM^k - SM_{ideal}) \cdot SM^k)" id="323" name="Google Shape;323;p45" title="MathEquation,#000000"/>
          <p:cNvPicPr preferRelativeResize="0"/>
          <p:nvPr/>
        </p:nvPicPr>
        <p:blipFill>
          <a:blip r:embed="rId5">
            <a:alphaModFix/>
          </a:blip>
          <a:stretch>
            <a:fillRect/>
          </a:stretch>
        </p:blipFill>
        <p:spPr>
          <a:xfrm>
            <a:off x="843325" y="2707651"/>
            <a:ext cx="5609418" cy="343550"/>
          </a:xfrm>
          <a:prstGeom prst="rect">
            <a:avLst/>
          </a:prstGeom>
          <a:noFill/>
          <a:ln>
            <a:noFill/>
          </a:ln>
        </p:spPr>
      </p:pic>
      <p:sp>
        <p:nvSpPr>
          <p:cNvPr id="324" name="Google Shape;32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325" name="Google Shape;325;p45"/>
          <p:cNvSpPr txBox="1"/>
          <p:nvPr/>
        </p:nvSpPr>
        <p:spPr>
          <a:xfrm>
            <a:off x="334525" y="4662600"/>
            <a:ext cx="7234500" cy="31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a:latin typeface="Droid Serif"/>
                <a:ea typeface="Droid Serif"/>
                <a:cs typeface="Droid Serif"/>
                <a:sym typeface="Droid Serif"/>
              </a:rPr>
              <a:t>           </a:t>
            </a:r>
            <a:r>
              <a:rPr lang="en-GB" sz="1000">
                <a:latin typeface="Droid Serif"/>
                <a:ea typeface="Droid Serif"/>
                <a:cs typeface="Droid Serif"/>
                <a:sym typeface="Droid Serif"/>
              </a:rPr>
              <a:t>is an array of 1.0</a:t>
            </a:r>
            <a:endParaRPr sz="1000">
              <a:latin typeface="Droid Serif"/>
              <a:ea typeface="Droid Serif"/>
              <a:cs typeface="Droid Serif"/>
              <a:sym typeface="Droid Serif"/>
            </a:endParaRPr>
          </a:p>
          <a:p>
            <a:pPr indent="0" lvl="0" marL="0" rtl="0">
              <a:spcBef>
                <a:spcPts val="0"/>
              </a:spcBef>
              <a:spcAft>
                <a:spcPts val="0"/>
              </a:spcAft>
              <a:buNone/>
            </a:pPr>
            <a:r>
              <a:rPr lang="en-GB" sz="1000">
                <a:latin typeface="Droid Serif"/>
                <a:ea typeface="Droid Serif"/>
                <a:cs typeface="Droid Serif"/>
                <a:sym typeface="Droid Serif"/>
              </a:rPr>
              <a:t>Gradient descent: </a:t>
            </a:r>
            <a:r>
              <a:rPr lang="en-GB" sz="1000" u="sng">
                <a:latin typeface="Droid Serif"/>
                <a:ea typeface="Droid Serif"/>
                <a:cs typeface="Droid Serif"/>
                <a:sym typeface="Droid Serif"/>
                <a:hlinkClick r:id="rId6"/>
              </a:rPr>
              <a:t>https://developers.google.com/machine-learning/crash-course/reducing-loss/gradient-descent</a:t>
            </a:r>
            <a:endParaRPr sz="1000">
              <a:latin typeface="Droid Serif"/>
              <a:ea typeface="Droid Serif"/>
              <a:cs typeface="Droid Serif"/>
              <a:sym typeface="Droid Serif"/>
            </a:endParaRPr>
          </a:p>
          <a:p>
            <a:pPr indent="0" lvl="0" marL="0" rtl="0">
              <a:spcBef>
                <a:spcPts val="0"/>
              </a:spcBef>
              <a:spcAft>
                <a:spcPts val="0"/>
              </a:spcAft>
              <a:buNone/>
            </a:pPr>
            <a:r>
              <a:rPr lang="en-GB" sz="1000">
                <a:latin typeface="Droid Serif"/>
                <a:ea typeface="Droid Serif"/>
                <a:cs typeface="Droid Serif"/>
                <a:sym typeface="Droid Serif"/>
              </a:rPr>
              <a:t> </a:t>
            </a:r>
            <a:endParaRPr sz="1000">
              <a:latin typeface="Droid Serif"/>
              <a:ea typeface="Droid Serif"/>
              <a:cs typeface="Droid Serif"/>
              <a:sym typeface="Droid Serif"/>
            </a:endParaRPr>
          </a:p>
        </p:txBody>
      </p:sp>
      <p:sp>
        <p:nvSpPr>
          <p:cNvPr id="326" name="Google Shape;326;p45"/>
          <p:cNvSpPr txBox="1"/>
          <p:nvPr/>
        </p:nvSpPr>
        <p:spPr>
          <a:xfrm>
            <a:off x="5171375" y="2089800"/>
            <a:ext cx="655200" cy="16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200">
                <a:latin typeface="Times New Roman"/>
                <a:ea typeface="Times New Roman"/>
                <a:cs typeface="Times New Roman"/>
                <a:sym typeface="Times New Roman"/>
              </a:rPr>
              <a:t>…. (1)</a:t>
            </a:r>
            <a:endParaRPr sz="1200">
              <a:latin typeface="Times New Roman"/>
              <a:ea typeface="Times New Roman"/>
              <a:cs typeface="Times New Roman"/>
              <a:sym typeface="Times New Roman"/>
            </a:endParaRPr>
          </a:p>
        </p:txBody>
      </p:sp>
      <p:sp>
        <p:nvSpPr>
          <p:cNvPr id="327" name="Google Shape;327;p45"/>
          <p:cNvSpPr txBox="1"/>
          <p:nvPr/>
        </p:nvSpPr>
        <p:spPr>
          <a:xfrm>
            <a:off x="6523500" y="2707650"/>
            <a:ext cx="655200" cy="16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200">
                <a:latin typeface="Times New Roman"/>
                <a:ea typeface="Times New Roman"/>
                <a:cs typeface="Times New Roman"/>
                <a:sym typeface="Times New Roman"/>
              </a:rPr>
              <a:t>…. (2)</a:t>
            </a:r>
            <a:endParaRPr sz="1200">
              <a:latin typeface="Times New Roman"/>
              <a:ea typeface="Times New Roman"/>
              <a:cs typeface="Times New Roman"/>
              <a:sym typeface="Times New Roman"/>
            </a:endParaRPr>
          </a:p>
        </p:txBody>
      </p:sp>
      <p:sp>
        <p:nvSpPr>
          <p:cNvPr id="328" name="Google Shape;328;p45"/>
          <p:cNvSpPr txBox="1"/>
          <p:nvPr/>
        </p:nvSpPr>
        <p:spPr>
          <a:xfrm>
            <a:off x="3847175" y="3349250"/>
            <a:ext cx="773700" cy="9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200">
                <a:latin typeface="Times New Roman"/>
                <a:ea typeface="Times New Roman"/>
                <a:cs typeface="Times New Roman"/>
                <a:sym typeface="Times New Roman"/>
              </a:rPr>
              <a:t>…. (3)</a:t>
            </a:r>
            <a:endParaRPr sz="1200">
              <a:latin typeface="Times New Roman"/>
              <a:ea typeface="Times New Roman"/>
              <a:cs typeface="Times New Roman"/>
              <a:sym typeface="Times New Roman"/>
            </a:endParaRPr>
          </a:p>
        </p:txBody>
      </p:sp>
      <p:pic>
        <p:nvPicPr>
          <p:cNvPr descr="SM_{ideal}" id="329" name="Google Shape;329;p45" title="MathEquation,#000000"/>
          <p:cNvPicPr preferRelativeResize="0"/>
          <p:nvPr/>
        </p:nvPicPr>
        <p:blipFill>
          <a:blip r:embed="rId7">
            <a:alphaModFix/>
          </a:blip>
          <a:stretch>
            <a:fillRect/>
          </a:stretch>
        </p:blipFill>
        <p:spPr>
          <a:xfrm>
            <a:off x="453025" y="4779037"/>
            <a:ext cx="500350" cy="1619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335" name="Google Shape;335;p46"/>
          <p:cNvPicPr preferRelativeResize="0"/>
          <p:nvPr/>
        </p:nvPicPr>
        <p:blipFill>
          <a:blip r:embed="rId3">
            <a:alphaModFix/>
          </a:blip>
          <a:stretch>
            <a:fillRect/>
          </a:stretch>
        </p:blipFill>
        <p:spPr>
          <a:xfrm>
            <a:off x="723900" y="152400"/>
            <a:ext cx="7859709"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Visualisers</a:t>
            </a:r>
            <a:endParaRPr b="1">
              <a:solidFill>
                <a:srgbClr val="1C4587"/>
              </a:solidFill>
              <a:latin typeface="Droid Serif"/>
              <a:ea typeface="Droid Serif"/>
              <a:cs typeface="Droid Serif"/>
              <a:sym typeface="Droid Serif"/>
            </a:endParaRPr>
          </a:p>
        </p:txBody>
      </p:sp>
      <p:sp>
        <p:nvSpPr>
          <p:cNvPr id="341" name="Google Shape;34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u="sng">
                <a:solidFill>
                  <a:srgbClr val="000000"/>
                </a:solidFill>
                <a:latin typeface="Droid Serif"/>
                <a:ea typeface="Droid Serif"/>
                <a:cs typeface="Droid Serif"/>
                <a:sym typeface="Droid Serif"/>
                <a:hlinkClick r:id="rId3"/>
              </a:rPr>
              <a:t>Paragraph vectors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u="sng">
                <a:solidFill>
                  <a:srgbClr val="000000"/>
                </a:solidFill>
                <a:latin typeface="Droid Serif"/>
                <a:ea typeface="Droid Serif"/>
                <a:cs typeface="Droid Serif"/>
                <a:sym typeface="Droid Serif"/>
                <a:hlinkClick r:id="rId4"/>
              </a:rPr>
              <a:t>Latent Semantic Analysis  (5% of full-rank)</a:t>
            </a:r>
            <a:endParaRPr>
              <a:solidFill>
                <a:srgbClr val="000000"/>
              </a:solidFill>
              <a:latin typeface="Droid Serif"/>
              <a:ea typeface="Droid Serif"/>
              <a:cs typeface="Droid Serif"/>
              <a:sym typeface="Droid Serif"/>
            </a:endParaRPr>
          </a:p>
        </p:txBody>
      </p:sp>
      <p:sp>
        <p:nvSpPr>
          <p:cNvPr id="342" name="Google Shape;34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Recurrent neural network</a:t>
            </a:r>
            <a:endParaRPr b="1">
              <a:solidFill>
                <a:srgbClr val="1C4587"/>
              </a:solidFill>
              <a:latin typeface="Droid Serif"/>
              <a:ea typeface="Droid Serif"/>
              <a:cs typeface="Droid Serif"/>
              <a:sym typeface="Droid Serif"/>
            </a:endParaRPr>
          </a:p>
        </p:txBody>
      </p:sp>
      <p:sp>
        <p:nvSpPr>
          <p:cNvPr id="348" name="Google Shape;34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sp>
        <p:nvSpPr>
          <p:cNvPr id="349" name="Google Shape;34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h_t = (1-z_t) \times h_{t-1} + z_t \times h^{'}_t" id="350" name="Google Shape;350;p48" title="MathEquation,#000000"/>
          <p:cNvPicPr preferRelativeResize="0"/>
          <p:nvPr/>
        </p:nvPicPr>
        <p:blipFill>
          <a:blip r:embed="rId3">
            <a:alphaModFix/>
          </a:blip>
          <a:stretch>
            <a:fillRect/>
          </a:stretch>
        </p:blipFill>
        <p:spPr>
          <a:xfrm>
            <a:off x="5144875" y="1269475"/>
            <a:ext cx="2868706" cy="304800"/>
          </a:xfrm>
          <a:prstGeom prst="rect">
            <a:avLst/>
          </a:prstGeom>
          <a:noFill/>
          <a:ln>
            <a:noFill/>
          </a:ln>
        </p:spPr>
      </p:pic>
      <p:pic>
        <p:nvPicPr>
          <p:cNvPr descr="z_t = \sigma(W_z \times x_t + U_z \times h_{t-1})" id="351" name="Google Shape;351;p48" title="MathEquation,#000000"/>
          <p:cNvPicPr preferRelativeResize="0"/>
          <p:nvPr/>
        </p:nvPicPr>
        <p:blipFill>
          <a:blip r:embed="rId4">
            <a:alphaModFix/>
          </a:blip>
          <a:stretch>
            <a:fillRect/>
          </a:stretch>
        </p:blipFill>
        <p:spPr>
          <a:xfrm>
            <a:off x="5125600" y="1874825"/>
            <a:ext cx="3086582" cy="304800"/>
          </a:xfrm>
          <a:prstGeom prst="rect">
            <a:avLst/>
          </a:prstGeom>
          <a:noFill/>
          <a:ln>
            <a:noFill/>
          </a:ln>
        </p:spPr>
      </p:pic>
      <p:pic>
        <p:nvPicPr>
          <p:cNvPr descr="h^{'}_t = \tanh(W \times x_t + U\times (r_t \odot h_{t-1})" id="352" name="Google Shape;352;p48" title="MathEquation,#000000"/>
          <p:cNvPicPr preferRelativeResize="0"/>
          <p:nvPr/>
        </p:nvPicPr>
        <p:blipFill>
          <a:blip r:embed="rId5">
            <a:alphaModFix/>
          </a:blip>
          <a:stretch>
            <a:fillRect/>
          </a:stretch>
        </p:blipFill>
        <p:spPr>
          <a:xfrm>
            <a:off x="5125600" y="3254925"/>
            <a:ext cx="3533914" cy="304800"/>
          </a:xfrm>
          <a:prstGeom prst="rect">
            <a:avLst/>
          </a:prstGeom>
          <a:noFill/>
          <a:ln>
            <a:noFill/>
          </a:ln>
        </p:spPr>
      </p:pic>
      <p:pic>
        <p:nvPicPr>
          <p:cNvPr descr="r_t = \sigma(W_r \times x_t + U_r \times h_{t-1})" id="353" name="Google Shape;353;p48" title="MathEquation,#000000"/>
          <p:cNvPicPr preferRelativeResize="0"/>
          <p:nvPr/>
        </p:nvPicPr>
        <p:blipFill>
          <a:blip r:embed="rId6">
            <a:alphaModFix/>
          </a:blip>
          <a:stretch>
            <a:fillRect/>
          </a:stretch>
        </p:blipFill>
        <p:spPr>
          <a:xfrm>
            <a:off x="5144875" y="2564863"/>
            <a:ext cx="3048000" cy="304800"/>
          </a:xfrm>
          <a:prstGeom prst="rect">
            <a:avLst/>
          </a:prstGeom>
          <a:noFill/>
          <a:ln>
            <a:noFill/>
          </a:ln>
        </p:spPr>
      </p:pic>
      <p:pic>
        <p:nvPicPr>
          <p:cNvPr id="354" name="Google Shape;354;p48"/>
          <p:cNvPicPr preferRelativeResize="0"/>
          <p:nvPr/>
        </p:nvPicPr>
        <p:blipFill>
          <a:blip r:embed="rId7">
            <a:alphaModFix/>
          </a:blip>
          <a:stretch>
            <a:fillRect/>
          </a:stretch>
        </p:blipFill>
        <p:spPr>
          <a:xfrm>
            <a:off x="395375" y="1269475"/>
            <a:ext cx="4303401" cy="2895600"/>
          </a:xfrm>
          <a:prstGeom prst="rect">
            <a:avLst/>
          </a:prstGeom>
          <a:noFill/>
          <a:ln>
            <a:noFill/>
          </a:ln>
        </p:spPr>
      </p:pic>
      <p:pic>
        <p:nvPicPr>
          <p:cNvPr descr="p(x_T|x_1,x_2,....,x_{T-1})" id="355" name="Google Shape;355;p48" title="MathEquation,#000000"/>
          <p:cNvPicPr preferRelativeResize="0"/>
          <p:nvPr/>
        </p:nvPicPr>
        <p:blipFill>
          <a:blip r:embed="rId8">
            <a:alphaModFix/>
          </a:blip>
          <a:stretch>
            <a:fillRect/>
          </a:stretch>
        </p:blipFill>
        <p:spPr>
          <a:xfrm>
            <a:off x="5144875" y="3911525"/>
            <a:ext cx="2463030" cy="304800"/>
          </a:xfrm>
          <a:prstGeom prst="rect">
            <a:avLst/>
          </a:prstGeom>
          <a:noFill/>
          <a:ln>
            <a:noFill/>
          </a:ln>
        </p:spPr>
      </p:pic>
      <p:sp>
        <p:nvSpPr>
          <p:cNvPr id="356" name="Google Shape;356;p48"/>
          <p:cNvSpPr txBox="1"/>
          <p:nvPr/>
        </p:nvSpPr>
        <p:spPr>
          <a:xfrm>
            <a:off x="311700" y="4703625"/>
            <a:ext cx="6121200" cy="225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RNN: https://arxiv.org/pdf/1412.3555.pdf</a:t>
            </a:r>
            <a:endParaRPr sz="1000">
              <a:latin typeface="Droid Serif"/>
              <a:ea typeface="Droid Serif"/>
              <a:cs typeface="Droid Serif"/>
              <a:sym typeface="Droid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GB">
                <a:solidFill>
                  <a:srgbClr val="1C4587"/>
                </a:solidFill>
                <a:latin typeface="Droid Serif"/>
                <a:ea typeface="Droid Serif"/>
                <a:cs typeface="Droid Serif"/>
                <a:sym typeface="Droid Serif"/>
              </a:rPr>
              <a:t>Recurrent neural network</a:t>
            </a:r>
            <a:endParaRPr>
              <a:solidFill>
                <a:srgbClr val="1C4587"/>
              </a:solidFill>
              <a:latin typeface="Droid Serif"/>
              <a:ea typeface="Droid Serif"/>
              <a:cs typeface="Droid Serif"/>
              <a:sym typeface="Droid Serif"/>
            </a:endParaRPr>
          </a:p>
        </p:txBody>
      </p:sp>
      <p:sp>
        <p:nvSpPr>
          <p:cNvPr id="362" name="Google Shape;36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One embedding layer, two hidden layer and one output layer</a:t>
            </a:r>
            <a:endParaRPr>
              <a:solidFill>
                <a:srgbClr val="000000"/>
              </a:solidFill>
              <a:latin typeface="Droid Serif"/>
              <a:ea typeface="Droid Serif"/>
              <a:cs typeface="Droid Serif"/>
              <a:sym typeface="Droid Serif"/>
            </a:endParaRPr>
          </a:p>
          <a:p>
            <a:pPr indent="-342900" lvl="0" marL="457200" rtl="0">
              <a:spcBef>
                <a:spcPts val="0"/>
              </a:spcBef>
              <a:spcAft>
                <a:spcPts val="0"/>
              </a:spcAft>
              <a:buSzPts val="1800"/>
              <a:buChar char="●"/>
            </a:pPr>
            <a:r>
              <a:rPr lang="en-GB">
                <a:solidFill>
                  <a:srgbClr val="000000"/>
                </a:solidFill>
                <a:latin typeface="Droid Serif"/>
                <a:ea typeface="Droid Serif"/>
                <a:cs typeface="Droid Serif"/>
                <a:sym typeface="Droid Serif"/>
              </a:rPr>
              <a:t>Recurrent layer activation - exponential linear uni</a:t>
            </a:r>
            <a:r>
              <a:rPr lang="en-GB">
                <a:latin typeface="Droid Serif"/>
                <a:ea typeface="Droid Serif"/>
                <a:cs typeface="Droid Serif"/>
                <a:sym typeface="Droid Serif"/>
              </a:rPr>
              <a:t>t</a:t>
            </a:r>
            <a:endParaRPr>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0" lvl="0" marL="0" rtl="0">
              <a:spcBef>
                <a:spcPts val="1600"/>
              </a:spcBef>
              <a:spcAft>
                <a:spcPts val="0"/>
              </a:spcAft>
              <a:buNone/>
            </a:pPr>
            <a:r>
              <a:t/>
            </a:r>
            <a:endParaRPr>
              <a:latin typeface="Droid Serif"/>
              <a:ea typeface="Droid Serif"/>
              <a:cs typeface="Droid Serif"/>
              <a:sym typeface="Droid Serif"/>
            </a:endParaRPr>
          </a:p>
          <a:p>
            <a:pPr indent="-342900" lvl="0" marL="457200" rtl="0">
              <a:spcBef>
                <a:spcPts val="16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Output activation is sigmoid</a:t>
            </a:r>
            <a:endParaRPr>
              <a:solidFill>
                <a:srgbClr val="000000"/>
              </a:solidFill>
              <a:latin typeface="Droid Serif"/>
              <a:ea typeface="Droid Serif"/>
              <a:cs typeface="Droid Serif"/>
              <a:sym typeface="Droid Serif"/>
            </a:endParaRPr>
          </a:p>
          <a:p>
            <a:pPr indent="0" lvl="0" marL="0" rtl="0">
              <a:spcBef>
                <a:spcPts val="1600"/>
              </a:spcBef>
              <a:spcAft>
                <a:spcPts val="1600"/>
              </a:spcAft>
              <a:buNone/>
            </a:pPr>
            <a:r>
              <a:t/>
            </a:r>
            <a:endParaRPr>
              <a:solidFill>
                <a:srgbClr val="000000"/>
              </a:solidFill>
              <a:latin typeface="Droid Serif"/>
              <a:ea typeface="Droid Serif"/>
              <a:cs typeface="Droid Serif"/>
              <a:sym typeface="Droid Serif"/>
            </a:endParaRPr>
          </a:p>
        </p:txBody>
      </p:sp>
      <p:sp>
        <p:nvSpPr>
          <p:cNvPr id="363" name="Google Shape;36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10;    f(x) = &#10;\begin{cases}&#10;    x,&amp; \text{if } x &gt; 0\\&#10;    \alpha \times (e^x-1),              &amp; \text{if } x \leq 0, \alpha &gt; 0\\&#10;\end{cases}&#10;" id="364" name="Google Shape;364;p49" title="MathEquation,#000000"/>
          <p:cNvPicPr preferRelativeResize="0"/>
          <p:nvPr/>
        </p:nvPicPr>
        <p:blipFill>
          <a:blip r:embed="rId3">
            <a:alphaModFix/>
          </a:blip>
          <a:stretch>
            <a:fillRect/>
          </a:stretch>
        </p:blipFill>
        <p:spPr>
          <a:xfrm>
            <a:off x="1560700" y="2090850"/>
            <a:ext cx="3592350" cy="669075"/>
          </a:xfrm>
          <a:prstGeom prst="rect">
            <a:avLst/>
          </a:prstGeom>
          <a:noFill/>
          <a:ln>
            <a:noFill/>
          </a:ln>
        </p:spPr>
      </p:pic>
      <p:pic>
        <p:nvPicPr>
          <p:cNvPr descr="f(x) = \frac{1}{1 + e^{-x}}" id="365" name="Google Shape;365;p49" title="MathEquation,#000000"/>
          <p:cNvPicPr preferRelativeResize="0"/>
          <p:nvPr/>
        </p:nvPicPr>
        <p:blipFill>
          <a:blip r:embed="rId4">
            <a:alphaModFix/>
          </a:blip>
          <a:stretch>
            <a:fillRect/>
          </a:stretch>
        </p:blipFill>
        <p:spPr>
          <a:xfrm>
            <a:off x="4253675" y="3015550"/>
            <a:ext cx="1590850" cy="439500"/>
          </a:xfrm>
          <a:prstGeom prst="rect">
            <a:avLst/>
          </a:prstGeom>
          <a:noFill/>
          <a:ln>
            <a:noFill/>
          </a:ln>
        </p:spPr>
      </p:pic>
      <p:sp>
        <p:nvSpPr>
          <p:cNvPr id="366" name="Google Shape;366;p49"/>
          <p:cNvSpPr txBox="1"/>
          <p:nvPr/>
        </p:nvSpPr>
        <p:spPr>
          <a:xfrm>
            <a:off x="399225" y="4593850"/>
            <a:ext cx="7619700" cy="33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Exponential linear units: </a:t>
            </a:r>
            <a:r>
              <a:rPr lang="en-GB" sz="1000" u="sng">
                <a:latin typeface="Droid Serif"/>
                <a:ea typeface="Droid Serif"/>
                <a:cs typeface="Droid Serif"/>
                <a:sym typeface="Droid Serif"/>
                <a:hlinkClick r:id="rId5"/>
              </a:rPr>
              <a:t>https://arxiv.org/pdf/1511.07289.pdf</a:t>
            </a:r>
            <a:endParaRPr sz="1000">
              <a:latin typeface="Droid Serif"/>
              <a:ea typeface="Droid Serif"/>
              <a:cs typeface="Droid Serif"/>
              <a:sym typeface="Droid Serif"/>
            </a:endParaRPr>
          </a:p>
          <a:p>
            <a:pPr indent="0" lvl="0" marL="0" rtl="0">
              <a:spcBef>
                <a:spcPts val="0"/>
              </a:spcBef>
              <a:spcAft>
                <a:spcPts val="0"/>
              </a:spcAft>
              <a:buNone/>
            </a:pPr>
            <a:r>
              <a:t/>
            </a:r>
            <a:endParaRPr sz="1000">
              <a:latin typeface="Droid Serif"/>
              <a:ea typeface="Droid Serif"/>
              <a:cs typeface="Droid Serif"/>
              <a:sym typeface="Droid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Recurrent neural network</a:t>
            </a:r>
            <a:endParaRPr>
              <a:solidFill>
                <a:srgbClr val="1C4587"/>
              </a:solidFill>
              <a:latin typeface="Droid Serif"/>
              <a:ea typeface="Droid Serif"/>
              <a:cs typeface="Droid Serif"/>
              <a:sym typeface="Droid Serif"/>
            </a:endParaRPr>
          </a:p>
        </p:txBody>
      </p:sp>
      <p:sp>
        <p:nvSpPr>
          <p:cNvPr id="372" name="Google Shape;37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1"/>
              </a:buClr>
              <a:buSzPts val="1800"/>
              <a:buFont typeface="Droid Serif"/>
              <a:buChar char="●"/>
            </a:pPr>
            <a:r>
              <a:rPr lang="en-GB">
                <a:solidFill>
                  <a:schemeClr val="dk1"/>
                </a:solidFill>
                <a:latin typeface="Droid Serif"/>
                <a:ea typeface="Droid Serif"/>
                <a:cs typeface="Droid Serif"/>
                <a:sym typeface="Droid Serif"/>
              </a:rPr>
              <a:t>Optimiser - Root mean square propagation (rmsprop)</a:t>
            </a:r>
            <a:endParaRPr>
              <a:solidFill>
                <a:schemeClr val="dk1"/>
              </a:solidFill>
              <a:latin typeface="Droid Serif"/>
              <a:ea typeface="Droid Serif"/>
              <a:cs typeface="Droid Serif"/>
              <a:sym typeface="Droid Serif"/>
            </a:endParaRPr>
          </a:p>
          <a:p>
            <a:pPr indent="0" lvl="0" marL="457200" rtl="0">
              <a:spcBef>
                <a:spcPts val="1600"/>
              </a:spcBef>
              <a:spcAft>
                <a:spcPts val="0"/>
              </a:spcAft>
              <a:buNone/>
            </a:pPr>
            <a:r>
              <a:t/>
            </a:r>
            <a:endParaRPr>
              <a:solidFill>
                <a:srgbClr val="000000"/>
              </a:solidFill>
              <a:latin typeface="Droid Serif"/>
              <a:ea typeface="Droid Serif"/>
              <a:cs typeface="Droid Serif"/>
              <a:sym typeface="Droid Serif"/>
            </a:endParaRPr>
          </a:p>
          <a:p>
            <a:pPr indent="0" lvl="0" marL="457200" rtl="0">
              <a:spcBef>
                <a:spcPts val="1600"/>
              </a:spcBef>
              <a:spcAft>
                <a:spcPts val="0"/>
              </a:spcAft>
              <a:buNone/>
            </a:pPr>
            <a:r>
              <a:t/>
            </a:r>
            <a:endParaRPr>
              <a:solidFill>
                <a:srgbClr val="000000"/>
              </a:solidFill>
              <a:latin typeface="Droid Serif"/>
              <a:ea typeface="Droid Serif"/>
              <a:cs typeface="Droid Serif"/>
              <a:sym typeface="Droid Serif"/>
            </a:endParaRPr>
          </a:p>
          <a:p>
            <a:pPr indent="-342900" lvl="0" marL="457200" rtl="0">
              <a:spcBef>
                <a:spcPts val="16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Binary cross-entropy loss</a:t>
            </a:r>
            <a:endParaRPr>
              <a:solidFill>
                <a:srgbClr val="000000"/>
              </a:solidFill>
              <a:latin typeface="Droid Serif"/>
              <a:ea typeface="Droid Serif"/>
              <a:cs typeface="Droid Serif"/>
              <a:sym typeface="Droid Serif"/>
            </a:endParaRPr>
          </a:p>
        </p:txBody>
      </p:sp>
      <p:sp>
        <p:nvSpPr>
          <p:cNvPr id="373" name="Google Shape;37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descr="loss_{mean} = - \frac{1}{N} (\sum_{i=1}^N y_i \times log(p_i) + (1 - y_i) \times log(1 - p_i) )" id="374" name="Google Shape;374;p50" title="MathEquation,#000000"/>
          <p:cNvPicPr preferRelativeResize="0"/>
          <p:nvPr/>
        </p:nvPicPr>
        <p:blipFill>
          <a:blip r:embed="rId3">
            <a:alphaModFix/>
          </a:blip>
          <a:stretch>
            <a:fillRect/>
          </a:stretch>
        </p:blipFill>
        <p:spPr>
          <a:xfrm>
            <a:off x="1693600" y="3261750"/>
            <a:ext cx="4976326" cy="304800"/>
          </a:xfrm>
          <a:prstGeom prst="rect">
            <a:avLst/>
          </a:prstGeom>
          <a:noFill/>
          <a:ln>
            <a:noFill/>
          </a:ln>
        </p:spPr>
      </p:pic>
      <p:pic>
        <p:nvPicPr>
          <p:cNvPr descr="MeanSquare(w,t) = 0.9 \times MeanSquare(w, t-1) + 0.1 \times (\frac{\partial E}{\partial w} (t))^2 " id="375" name="Google Shape;375;p50" title="MathEquation,#000000"/>
          <p:cNvPicPr preferRelativeResize="0"/>
          <p:nvPr/>
        </p:nvPicPr>
        <p:blipFill>
          <a:blip r:embed="rId4">
            <a:alphaModFix/>
          </a:blip>
          <a:stretch>
            <a:fillRect/>
          </a:stretch>
        </p:blipFill>
        <p:spPr>
          <a:xfrm>
            <a:off x="1693600" y="1721275"/>
            <a:ext cx="5541818" cy="304800"/>
          </a:xfrm>
          <a:prstGeom prst="rect">
            <a:avLst/>
          </a:prstGeom>
          <a:noFill/>
          <a:ln>
            <a:noFill/>
          </a:ln>
        </p:spPr>
      </p:pic>
      <p:pic>
        <p:nvPicPr>
          <p:cNvPr descr="w_{t+1} = w_t - \frac{\eta}{\sqrt{MeanSquare(w,t) + \epsilon}} \times \frac{\partial E}{\partial w} (t)" id="376" name="Google Shape;376;p50" title="MathEquation,#000000"/>
          <p:cNvPicPr preferRelativeResize="0"/>
          <p:nvPr/>
        </p:nvPicPr>
        <p:blipFill>
          <a:blip r:embed="rId5">
            <a:alphaModFix/>
          </a:blip>
          <a:stretch>
            <a:fillRect/>
          </a:stretch>
        </p:blipFill>
        <p:spPr>
          <a:xfrm>
            <a:off x="1693600" y="2204925"/>
            <a:ext cx="4070200" cy="443500"/>
          </a:xfrm>
          <a:prstGeom prst="rect">
            <a:avLst/>
          </a:prstGeom>
          <a:noFill/>
          <a:ln>
            <a:noFill/>
          </a:ln>
        </p:spPr>
      </p:pic>
      <p:sp>
        <p:nvSpPr>
          <p:cNvPr id="377" name="Google Shape;377;p50"/>
          <p:cNvSpPr txBox="1"/>
          <p:nvPr/>
        </p:nvSpPr>
        <p:spPr>
          <a:xfrm>
            <a:off x="347150" y="4568875"/>
            <a:ext cx="7324800" cy="44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RMSProp: </a:t>
            </a:r>
            <a:r>
              <a:rPr lang="en-GB" sz="1000" u="sng">
                <a:latin typeface="Droid Serif"/>
                <a:ea typeface="Droid Serif"/>
                <a:cs typeface="Droid Serif"/>
                <a:sym typeface="Droid Serif"/>
                <a:hlinkClick r:id="rId6"/>
              </a:rPr>
              <a:t>https://arxiv.org/pdf/1609.04747.pdf</a:t>
            </a:r>
            <a:endParaRPr sz="1000">
              <a:latin typeface="Droid Serif"/>
              <a:ea typeface="Droid Serif"/>
              <a:cs typeface="Droid Serif"/>
              <a:sym typeface="Droid Serif"/>
            </a:endParaRPr>
          </a:p>
          <a:p>
            <a:pPr indent="0" lvl="0" marL="0" rtl="0">
              <a:spcBef>
                <a:spcPts val="0"/>
              </a:spcBef>
              <a:spcAft>
                <a:spcPts val="0"/>
              </a:spcAft>
              <a:buNone/>
            </a:pPr>
            <a:r>
              <a:rPr lang="en-GB" sz="1000">
                <a:latin typeface="Droid Serif"/>
                <a:ea typeface="Droid Serif"/>
                <a:cs typeface="Droid Serif"/>
                <a:sym typeface="Droid Serif"/>
              </a:rPr>
              <a:t>Binary cross-entropy: </a:t>
            </a:r>
            <a:r>
              <a:rPr lang="en-GB" sz="1000" u="sng">
                <a:latin typeface="Droid Serif"/>
                <a:ea typeface="Droid Serif"/>
                <a:cs typeface="Droid Serif"/>
                <a:sym typeface="Droid Serif"/>
                <a:hlinkClick r:id="rId7"/>
              </a:rPr>
              <a:t>https://www.tensorflow.org/api_docs/python/tf/keras/losses/binary_crossentropy</a:t>
            </a:r>
            <a:endParaRPr sz="1000">
              <a:latin typeface="Droid Serif"/>
              <a:ea typeface="Droid Serif"/>
              <a:cs typeface="Droid Serif"/>
              <a:sym typeface="Droid Serif"/>
            </a:endParaRPr>
          </a:p>
          <a:p>
            <a:pPr indent="0" lvl="0" marL="0" rtl="0">
              <a:spcBef>
                <a:spcPts val="0"/>
              </a:spcBef>
              <a:spcAft>
                <a:spcPts val="0"/>
              </a:spcAft>
              <a:buNone/>
            </a:pPr>
            <a:r>
              <a:t/>
            </a:r>
            <a:endParaRPr sz="1000">
              <a:latin typeface="Droid Serif"/>
              <a:ea typeface="Droid Serif"/>
              <a:cs typeface="Droid Serif"/>
              <a:sym typeface="Droid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Paths statistics</a:t>
            </a:r>
            <a:endParaRPr b="1">
              <a:solidFill>
                <a:srgbClr val="1C4587"/>
              </a:solidFill>
              <a:latin typeface="Droid Serif"/>
              <a:ea typeface="Droid Serif"/>
              <a:cs typeface="Droid Serif"/>
              <a:sym typeface="Droid Serif"/>
            </a:endParaRPr>
          </a:p>
        </p:txBody>
      </p:sp>
      <p:sp>
        <p:nvSpPr>
          <p:cNvPr id="383" name="Google Shape;38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No decomposition:</a:t>
            </a:r>
            <a:endParaRPr>
              <a:solidFill>
                <a:srgbClr val="000000"/>
              </a:solidFill>
              <a:latin typeface="Droid Serif"/>
              <a:ea typeface="Droid Serif"/>
              <a:cs typeface="Droid Serif"/>
              <a:sym typeface="Droid Serif"/>
            </a:endParaRPr>
          </a:p>
          <a:p>
            <a:pPr indent="0" lvl="0" marL="457200" rtl="0">
              <a:spcBef>
                <a:spcPts val="1600"/>
              </a:spcBef>
              <a:spcAft>
                <a:spcPts val="0"/>
              </a:spcAft>
              <a:buNone/>
            </a:pPr>
            <a:r>
              <a:rPr lang="en-GB">
                <a:solidFill>
                  <a:srgbClr val="000000"/>
                </a:solidFill>
                <a:latin typeface="Droid Serif"/>
                <a:ea typeface="Droid Serif"/>
                <a:cs typeface="Droid Serif"/>
                <a:sym typeface="Droid Serif"/>
              </a:rPr>
              <a:t>Total paths (111,386), train paths (89,109) and test paths (22,277).</a:t>
            </a:r>
            <a:endParaRPr>
              <a:solidFill>
                <a:srgbClr val="000000"/>
              </a:solidFill>
              <a:latin typeface="Droid Serif"/>
              <a:ea typeface="Droid Serif"/>
              <a:cs typeface="Droid Serif"/>
              <a:sym typeface="Droid Serif"/>
            </a:endParaRPr>
          </a:p>
          <a:p>
            <a:pPr indent="-342900" lvl="0" marL="457200" rtl="0">
              <a:spcBef>
                <a:spcPts val="16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Decomposition: </a:t>
            </a:r>
            <a:endParaRPr>
              <a:solidFill>
                <a:srgbClr val="000000"/>
              </a:solidFill>
              <a:latin typeface="Droid Serif"/>
              <a:ea typeface="Droid Serif"/>
              <a:cs typeface="Droid Serif"/>
              <a:sym typeface="Droid Serif"/>
            </a:endParaRPr>
          </a:p>
          <a:p>
            <a:pPr indent="0" lvl="0" marL="457200" rtl="0">
              <a:spcBef>
                <a:spcPts val="1600"/>
              </a:spcBef>
              <a:spcAft>
                <a:spcPts val="1600"/>
              </a:spcAft>
              <a:buNone/>
            </a:pPr>
            <a:r>
              <a:rPr lang="en-GB">
                <a:solidFill>
                  <a:srgbClr val="000000"/>
                </a:solidFill>
                <a:latin typeface="Droid Serif"/>
                <a:ea typeface="Droid Serif"/>
                <a:cs typeface="Droid Serif"/>
                <a:sym typeface="Droid Serif"/>
              </a:rPr>
              <a:t>Total paths (210,983), train paths (168,787) and test paths (42,196).</a:t>
            </a:r>
            <a:endParaRPr>
              <a:solidFill>
                <a:srgbClr val="000000"/>
              </a:solidFill>
              <a:latin typeface="Droid Serif"/>
              <a:ea typeface="Droid Serif"/>
              <a:cs typeface="Droid Serif"/>
              <a:sym typeface="Droid Serif"/>
            </a:endParaRPr>
          </a:p>
        </p:txBody>
      </p:sp>
      <p:sp>
        <p:nvSpPr>
          <p:cNvPr id="384" name="Google Shape;384;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ctr">
              <a:lnSpc>
                <a:spcPct val="100000"/>
              </a:lnSpc>
              <a:spcBef>
                <a:spcPts val="0"/>
              </a:spcBef>
              <a:spcAft>
                <a:spcPts val="0"/>
              </a:spcAft>
              <a:buNone/>
            </a:pPr>
            <a:r>
              <a:t/>
            </a:r>
            <a:endParaRPr b="1" sz="2800">
              <a:solidFill>
                <a:srgbClr val="1C4587"/>
              </a:solidFill>
              <a:latin typeface="Times New Roman"/>
              <a:ea typeface="Times New Roman"/>
              <a:cs typeface="Times New Roman"/>
              <a:sym typeface="Times New Roman"/>
            </a:endParaRPr>
          </a:p>
          <a:p>
            <a:pPr indent="0" lvl="0" marL="914400" rtl="0" algn="ctr">
              <a:lnSpc>
                <a:spcPct val="100000"/>
              </a:lnSpc>
              <a:spcBef>
                <a:spcPts val="0"/>
              </a:spcBef>
              <a:spcAft>
                <a:spcPts val="0"/>
              </a:spcAft>
              <a:buNone/>
            </a:pPr>
            <a:r>
              <a:t/>
            </a:r>
            <a:endParaRPr b="1" sz="2800">
              <a:solidFill>
                <a:srgbClr val="1C4587"/>
              </a:solidFill>
              <a:latin typeface="Times New Roman"/>
              <a:ea typeface="Times New Roman"/>
              <a:cs typeface="Times New Roman"/>
              <a:sym typeface="Times New Roman"/>
            </a:endParaRPr>
          </a:p>
          <a:p>
            <a:pPr indent="-406400" lvl="0" marL="457200" rtl="0" algn="ctr">
              <a:lnSpc>
                <a:spcPct val="100000"/>
              </a:lnSpc>
              <a:spcBef>
                <a:spcPts val="0"/>
              </a:spcBef>
              <a:spcAft>
                <a:spcPts val="0"/>
              </a:spcAft>
              <a:buClr>
                <a:srgbClr val="1C4587"/>
              </a:buClr>
              <a:buSzPts val="2800"/>
              <a:buFont typeface="Droid Serif"/>
              <a:buAutoNum type="arabicPeriod"/>
            </a:pPr>
            <a:r>
              <a:rPr b="1" lang="en-GB" sz="2800">
                <a:solidFill>
                  <a:srgbClr val="1C4587"/>
                </a:solidFill>
                <a:latin typeface="Droid Serif"/>
                <a:ea typeface="Droid Serif"/>
                <a:cs typeface="Droid Serif"/>
                <a:sym typeface="Droid Serif"/>
              </a:rPr>
              <a:t>Find similar scientific tools</a:t>
            </a:r>
            <a:endParaRPr>
              <a:latin typeface="Droid Serif"/>
              <a:ea typeface="Droid Serif"/>
              <a:cs typeface="Droid Serif"/>
              <a:sym typeface="Droid Serif"/>
            </a:endParaRPr>
          </a:p>
        </p:txBody>
      </p:sp>
      <p:sp>
        <p:nvSpPr>
          <p:cNvPr id="81" name="Google Shape;81;p16"/>
          <p:cNvSpPr txBox="1"/>
          <p:nvPr>
            <p:ph idx="12" type="sldNum"/>
          </p:nvPr>
        </p:nvSpPr>
        <p:spPr>
          <a:xfrm>
            <a:off x="4171058" y="4674592"/>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82" name="Google Shape;82;p16"/>
          <p:cNvPicPr preferRelativeResize="0"/>
          <p:nvPr/>
        </p:nvPicPr>
        <p:blipFill>
          <a:blip r:embed="rId4">
            <a:alphaModFix/>
          </a:blip>
          <a:stretch>
            <a:fillRect/>
          </a:stretch>
        </p:blipFill>
        <p:spPr>
          <a:xfrm>
            <a:off x="2648650" y="2879000"/>
            <a:ext cx="4221650" cy="1228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Workflow preprocessing</a:t>
            </a:r>
            <a:endParaRPr b="1">
              <a:solidFill>
                <a:srgbClr val="1C4587"/>
              </a:solidFill>
              <a:latin typeface="Droid Serif"/>
              <a:ea typeface="Droid Serif"/>
              <a:cs typeface="Droid Serif"/>
              <a:sym typeface="Droid Serif"/>
            </a:endParaRPr>
          </a:p>
        </p:txBody>
      </p:sp>
      <p:sp>
        <p:nvSpPr>
          <p:cNvPr id="390" name="Google Shape;390;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No decomposition</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Last tool is a label</a:t>
            </a:r>
            <a:endParaRPr>
              <a:solidFill>
                <a:srgbClr val="000000"/>
              </a:solidFill>
              <a:latin typeface="Droid Serif"/>
              <a:ea typeface="Droid Serif"/>
              <a:cs typeface="Droid Serif"/>
              <a:sym typeface="Droid Serif"/>
            </a:endParaRPr>
          </a:p>
          <a:p>
            <a:pPr indent="0" lvl="0" marL="914400" rtl="0">
              <a:spcBef>
                <a:spcPts val="1600"/>
              </a:spcBef>
              <a:spcAft>
                <a:spcPts val="1600"/>
              </a:spcAft>
              <a:buNone/>
            </a:pPr>
            <a:r>
              <a:t/>
            </a:r>
            <a:endParaRPr/>
          </a:p>
        </p:txBody>
      </p:sp>
      <p:pic>
        <p:nvPicPr>
          <p:cNvPr id="391" name="Google Shape;391;p52"/>
          <p:cNvPicPr preferRelativeResize="0"/>
          <p:nvPr/>
        </p:nvPicPr>
        <p:blipFill>
          <a:blip r:embed="rId3">
            <a:alphaModFix/>
          </a:blip>
          <a:stretch>
            <a:fillRect/>
          </a:stretch>
        </p:blipFill>
        <p:spPr>
          <a:xfrm>
            <a:off x="1137050" y="2221725"/>
            <a:ext cx="6748850" cy="962000"/>
          </a:xfrm>
          <a:prstGeom prst="rect">
            <a:avLst/>
          </a:prstGeom>
          <a:noFill/>
          <a:ln>
            <a:noFill/>
          </a:ln>
        </p:spPr>
      </p:pic>
      <p:sp>
        <p:nvSpPr>
          <p:cNvPr id="392" name="Google Shape;392;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398" name="Google Shape;398;p53"/>
          <p:cNvPicPr preferRelativeResize="0"/>
          <p:nvPr/>
        </p:nvPicPr>
        <p:blipFill>
          <a:blip r:embed="rId3">
            <a:alphaModFix/>
          </a:blip>
          <a:stretch>
            <a:fillRect/>
          </a:stretch>
        </p:blipFill>
        <p:spPr>
          <a:xfrm>
            <a:off x="687500" y="152400"/>
            <a:ext cx="7859709" cy="483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04" name="Google Shape;404;p54"/>
          <p:cNvPicPr preferRelativeResize="0"/>
          <p:nvPr/>
        </p:nvPicPr>
        <p:blipFill>
          <a:blip r:embed="rId3">
            <a:alphaModFix/>
          </a:blip>
          <a:stretch>
            <a:fillRect/>
          </a:stretch>
        </p:blipFill>
        <p:spPr>
          <a:xfrm>
            <a:off x="455175" y="74575"/>
            <a:ext cx="8233649" cy="50689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10" name="Google Shape;410;p55"/>
          <p:cNvPicPr preferRelativeResize="0"/>
          <p:nvPr/>
        </p:nvPicPr>
        <p:blipFill>
          <a:blip r:embed="rId3">
            <a:alphaModFix/>
          </a:blip>
          <a:stretch>
            <a:fillRect/>
          </a:stretch>
        </p:blipFill>
        <p:spPr>
          <a:xfrm>
            <a:off x="451687" y="70300"/>
            <a:ext cx="8240624" cy="50732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16" name="Google Shape;416;p56"/>
          <p:cNvPicPr preferRelativeResize="0"/>
          <p:nvPr/>
        </p:nvPicPr>
        <p:blipFill>
          <a:blip r:embed="rId3">
            <a:alphaModFix/>
          </a:blip>
          <a:stretch>
            <a:fillRect/>
          </a:stretch>
        </p:blipFill>
        <p:spPr>
          <a:xfrm>
            <a:off x="527025" y="121775"/>
            <a:ext cx="8157001" cy="50217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22" name="Google Shape;422;p57"/>
          <p:cNvPicPr preferRelativeResize="0"/>
          <p:nvPr/>
        </p:nvPicPr>
        <p:blipFill>
          <a:blip r:embed="rId3">
            <a:alphaModFix/>
          </a:blip>
          <a:stretch>
            <a:fillRect/>
          </a:stretch>
        </p:blipFill>
        <p:spPr>
          <a:xfrm>
            <a:off x="723900" y="152400"/>
            <a:ext cx="7859709"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28" name="Google Shape;428;p58"/>
          <p:cNvPicPr preferRelativeResize="0"/>
          <p:nvPr/>
        </p:nvPicPr>
        <p:blipFill>
          <a:blip r:embed="rId3">
            <a:alphaModFix/>
          </a:blip>
          <a:stretch>
            <a:fillRect/>
          </a:stretch>
        </p:blipFill>
        <p:spPr>
          <a:xfrm>
            <a:off x="612750" y="152400"/>
            <a:ext cx="7859709" cy="48387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34" name="Google Shape;434;p59"/>
          <p:cNvPicPr preferRelativeResize="0"/>
          <p:nvPr/>
        </p:nvPicPr>
        <p:blipFill>
          <a:blip r:embed="rId3">
            <a:alphaModFix/>
          </a:blip>
          <a:stretch>
            <a:fillRect/>
          </a:stretch>
        </p:blipFill>
        <p:spPr>
          <a:xfrm>
            <a:off x="914850" y="274150"/>
            <a:ext cx="7314300" cy="46533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40" name="Google Shape;440;p60"/>
          <p:cNvPicPr preferRelativeResize="0"/>
          <p:nvPr/>
        </p:nvPicPr>
        <p:blipFill>
          <a:blip r:embed="rId3">
            <a:alphaModFix/>
          </a:blip>
          <a:stretch>
            <a:fillRect/>
          </a:stretch>
        </p:blipFill>
        <p:spPr>
          <a:xfrm>
            <a:off x="612750" y="118975"/>
            <a:ext cx="7859709" cy="48387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46" name="Google Shape;446;p61"/>
          <p:cNvPicPr preferRelativeResize="0"/>
          <p:nvPr/>
        </p:nvPicPr>
        <p:blipFill>
          <a:blip r:embed="rId3">
            <a:alphaModFix/>
          </a:blip>
          <a:stretch>
            <a:fillRect/>
          </a:stretch>
        </p:blipFill>
        <p:spPr>
          <a:xfrm>
            <a:off x="706375" y="152400"/>
            <a:ext cx="7859709"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idx="12" type="sldNum"/>
          </p:nvPr>
        </p:nvSpPr>
        <p:spPr>
          <a:xfrm>
            <a:off x="4477667" y="4865998"/>
            <a:ext cx="188700" cy="277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88" name="Google Shape;88;p17"/>
          <p:cNvPicPr preferRelativeResize="0"/>
          <p:nvPr/>
        </p:nvPicPr>
        <p:blipFill rotWithShape="1">
          <a:blip r:embed="rId3">
            <a:alphaModFix/>
          </a:blip>
          <a:srcRect b="0" l="2460" r="-2460" t="0"/>
          <a:stretch/>
        </p:blipFill>
        <p:spPr>
          <a:xfrm>
            <a:off x="722875" y="217500"/>
            <a:ext cx="7894275" cy="4648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52" name="Google Shape;452;p62"/>
          <p:cNvPicPr preferRelativeResize="0"/>
          <p:nvPr/>
        </p:nvPicPr>
        <p:blipFill>
          <a:blip r:embed="rId3">
            <a:alphaModFix/>
          </a:blip>
          <a:stretch>
            <a:fillRect/>
          </a:stretch>
        </p:blipFill>
        <p:spPr>
          <a:xfrm>
            <a:off x="675575" y="152400"/>
            <a:ext cx="7859709" cy="4838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58" name="Google Shape;458;p63"/>
          <p:cNvPicPr preferRelativeResize="0"/>
          <p:nvPr/>
        </p:nvPicPr>
        <p:blipFill>
          <a:blip r:embed="rId3">
            <a:alphaModFix/>
          </a:blip>
          <a:stretch>
            <a:fillRect/>
          </a:stretch>
        </p:blipFill>
        <p:spPr>
          <a:xfrm>
            <a:off x="675600" y="152400"/>
            <a:ext cx="7859709" cy="483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64" name="Google Shape;464;p64"/>
          <p:cNvPicPr preferRelativeResize="0"/>
          <p:nvPr/>
        </p:nvPicPr>
        <p:blipFill>
          <a:blip r:embed="rId3">
            <a:alphaModFix/>
          </a:blip>
          <a:stretch>
            <a:fillRect/>
          </a:stretch>
        </p:blipFill>
        <p:spPr>
          <a:xfrm>
            <a:off x="680800" y="152400"/>
            <a:ext cx="7859709" cy="483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470" name="Google Shape;470;p65"/>
          <p:cNvPicPr preferRelativeResize="0"/>
          <p:nvPr/>
        </p:nvPicPr>
        <p:blipFill>
          <a:blip r:embed="rId3">
            <a:alphaModFix/>
          </a:blip>
          <a:stretch>
            <a:fillRect/>
          </a:stretch>
        </p:blipFill>
        <p:spPr>
          <a:xfrm>
            <a:off x="612750" y="152400"/>
            <a:ext cx="7859709" cy="4838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Higher order dependency</a:t>
            </a:r>
            <a:endParaRPr b="1">
              <a:solidFill>
                <a:srgbClr val="1C4587"/>
              </a:solidFill>
              <a:latin typeface="Droid Serif"/>
              <a:ea typeface="Droid Serif"/>
              <a:cs typeface="Droid Serif"/>
              <a:sym typeface="Droid Serif"/>
            </a:endParaRPr>
          </a:p>
        </p:txBody>
      </p:sp>
      <p:sp>
        <p:nvSpPr>
          <p:cNvPr id="476" name="Google Shape;476;p66"/>
          <p:cNvSpPr txBox="1"/>
          <p:nvPr>
            <p:ph idx="1" type="body"/>
          </p:nvPr>
        </p:nvSpPr>
        <p:spPr>
          <a:xfrm>
            <a:off x="311700" y="11455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Not dependent only on immediate parent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Dependent on all previous tools</a:t>
            </a:r>
            <a:endParaRPr>
              <a:solidFill>
                <a:srgbClr val="000000"/>
              </a:solidFill>
              <a:latin typeface="Droid Serif"/>
              <a:ea typeface="Droid Serif"/>
              <a:cs typeface="Droid Serif"/>
              <a:sym typeface="Droid Serif"/>
            </a:endParaRPr>
          </a:p>
          <a:p>
            <a:pPr indent="0" lvl="0" marL="0" rtl="0">
              <a:spcBef>
                <a:spcPts val="1600"/>
              </a:spcBef>
              <a:spcAft>
                <a:spcPts val="1600"/>
              </a:spcAft>
              <a:buNone/>
            </a:pPr>
            <a:r>
              <a:t/>
            </a:r>
            <a:endParaRPr>
              <a:latin typeface="Droid Serif"/>
              <a:ea typeface="Droid Serif"/>
              <a:cs typeface="Droid Serif"/>
              <a:sym typeface="Droid Serif"/>
            </a:endParaRPr>
          </a:p>
        </p:txBody>
      </p:sp>
      <p:pic>
        <p:nvPicPr>
          <p:cNvPr id="477" name="Google Shape;477;p66"/>
          <p:cNvPicPr preferRelativeResize="0"/>
          <p:nvPr/>
        </p:nvPicPr>
        <p:blipFill>
          <a:blip r:embed="rId3">
            <a:alphaModFix/>
          </a:blip>
          <a:stretch>
            <a:fillRect/>
          </a:stretch>
        </p:blipFill>
        <p:spPr>
          <a:xfrm>
            <a:off x="1910625" y="2240575"/>
            <a:ext cx="4670899" cy="990575"/>
          </a:xfrm>
          <a:prstGeom prst="rect">
            <a:avLst/>
          </a:prstGeom>
          <a:noFill/>
          <a:ln>
            <a:noFill/>
          </a:ln>
        </p:spPr>
      </p:pic>
      <p:sp>
        <p:nvSpPr>
          <p:cNvPr id="478" name="Google Shape;478;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479" name="Google Shape;479;p66"/>
          <p:cNvSpPr txBox="1"/>
          <p:nvPr/>
        </p:nvSpPr>
        <p:spPr>
          <a:xfrm>
            <a:off x="572775" y="4518650"/>
            <a:ext cx="7899600" cy="43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Droid Serif"/>
                <a:ea typeface="Droid Serif"/>
                <a:cs typeface="Droid Serif"/>
                <a:sym typeface="Droid Serif"/>
              </a:rPr>
              <a:t>Higher order dependency: </a:t>
            </a:r>
            <a:r>
              <a:rPr lang="en-GB" sz="1000" u="sng">
                <a:latin typeface="Droid Serif"/>
                <a:ea typeface="Droid Serif"/>
                <a:cs typeface="Droid Serif"/>
                <a:sym typeface="Droid Serif"/>
                <a:hlinkClick r:id="rId4"/>
              </a:rPr>
              <a:t>https://arxiv.org/pdf/1506.06268.pdf</a:t>
            </a:r>
            <a:endParaRPr sz="1000">
              <a:latin typeface="Droid Serif"/>
              <a:ea typeface="Droid Serif"/>
              <a:cs typeface="Droid Serif"/>
              <a:sym typeface="Droid Serif"/>
            </a:endParaRPr>
          </a:p>
          <a:p>
            <a:pPr indent="0" lvl="0" marL="0" rtl="0">
              <a:spcBef>
                <a:spcPts val="0"/>
              </a:spcBef>
              <a:spcAft>
                <a:spcPts val="0"/>
              </a:spcAft>
              <a:buNone/>
            </a:pPr>
            <a:r>
              <a:rPr lang="en-GB" sz="1000" u="sng">
                <a:latin typeface="Droid Serif"/>
                <a:ea typeface="Droid Serif"/>
                <a:cs typeface="Droid Serif"/>
                <a:sym typeface="Droid Serif"/>
                <a:hlinkClick r:id="rId5"/>
              </a:rPr>
              <a:t>https://arxiv.org/pdf/1508.03113.pdf</a:t>
            </a:r>
            <a:endParaRPr sz="1000">
              <a:latin typeface="Droid Serif"/>
              <a:ea typeface="Droid Serif"/>
              <a:cs typeface="Droid Serif"/>
              <a:sym typeface="Droid Serif"/>
            </a:endParaRPr>
          </a:p>
          <a:p>
            <a:pPr indent="0" lvl="0" marL="0" rtl="0">
              <a:spcBef>
                <a:spcPts val="0"/>
              </a:spcBef>
              <a:spcAft>
                <a:spcPts val="0"/>
              </a:spcAft>
              <a:buNone/>
            </a:pPr>
            <a:r>
              <a:t/>
            </a:r>
            <a:endParaRPr sz="1000">
              <a:latin typeface="Droid Serif"/>
              <a:ea typeface="Droid Serif"/>
              <a:cs typeface="Droid Serif"/>
              <a:sym typeface="Droid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Bayesian network</a:t>
            </a:r>
            <a:endParaRPr b="1">
              <a:solidFill>
                <a:srgbClr val="1C4587"/>
              </a:solidFill>
              <a:latin typeface="Droid Serif"/>
              <a:ea typeface="Droid Serif"/>
              <a:cs typeface="Droid Serif"/>
              <a:sym typeface="Droid Serif"/>
            </a:endParaRPr>
          </a:p>
        </p:txBody>
      </p:sp>
      <p:sp>
        <p:nvSpPr>
          <p:cNvPr id="485" name="Google Shape;485;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Explain workflows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Predict missing nodes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Compute joint and conditional probabilities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High computational cost with large number of nodes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Prediction by probabilistic network is a hard problem</a:t>
            </a:r>
            <a:endParaRPr>
              <a:solidFill>
                <a:srgbClr val="000000"/>
              </a:solidFill>
              <a:latin typeface="Droid Serif"/>
              <a:ea typeface="Droid Serif"/>
              <a:cs typeface="Droid Serif"/>
              <a:sym typeface="Droid Serif"/>
            </a:endParaRPr>
          </a:p>
        </p:txBody>
      </p:sp>
      <p:sp>
        <p:nvSpPr>
          <p:cNvPr id="486" name="Google Shape;486;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87" name="Google Shape;487;p67"/>
          <p:cNvSpPr txBox="1"/>
          <p:nvPr/>
        </p:nvSpPr>
        <p:spPr>
          <a:xfrm>
            <a:off x="578575" y="4478150"/>
            <a:ext cx="7799100" cy="54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800" u="sng">
                <a:latin typeface="Droid Serif"/>
                <a:ea typeface="Droid Serif"/>
                <a:cs typeface="Droid Serif"/>
                <a:sym typeface="Droid Serif"/>
                <a:hlinkClick r:id="rId3"/>
              </a:rPr>
              <a:t>https://www.microsoft.com/en-us/research/uploads/prod/2004/01/Large-Sample-Learning-of-Bayesian-Networks-is-NP-Hard.pdf</a:t>
            </a:r>
            <a:endParaRPr sz="800">
              <a:latin typeface="Droid Serif"/>
              <a:ea typeface="Droid Serif"/>
              <a:cs typeface="Droid Serif"/>
              <a:sym typeface="Droid Serif"/>
            </a:endParaRPr>
          </a:p>
          <a:p>
            <a:pPr indent="0" lvl="0" marL="0" rtl="0">
              <a:spcBef>
                <a:spcPts val="0"/>
              </a:spcBef>
              <a:spcAft>
                <a:spcPts val="0"/>
              </a:spcAft>
              <a:buNone/>
            </a:pPr>
            <a:r>
              <a:rPr lang="en-GB" sz="800" u="sng">
                <a:latin typeface="Droid Serif"/>
                <a:ea typeface="Droid Serif"/>
                <a:cs typeface="Droid Serif"/>
                <a:sym typeface="Droid Serif"/>
                <a:hlinkClick r:id="rId4"/>
              </a:rPr>
              <a:t>https://www.sciencedirect.com/science/article/pii/000437029090060D</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Hidden markov models</a:t>
            </a:r>
            <a:endParaRPr b="1">
              <a:solidFill>
                <a:srgbClr val="1C4587"/>
              </a:solidFill>
              <a:latin typeface="Droid Serif"/>
              <a:ea typeface="Droid Serif"/>
              <a:cs typeface="Droid Serif"/>
              <a:sym typeface="Droid Serif"/>
            </a:endParaRPr>
          </a:p>
        </p:txBody>
      </p:sp>
      <p:sp>
        <p:nvSpPr>
          <p:cNvPr id="493" name="Google Shape;493;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Transition and prior probabilities </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Transition matrix is large</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Current state depends only on previous state (first-order)</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Higher number of parameters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Higher order markov models</a:t>
            </a:r>
            <a:endParaRPr>
              <a:solidFill>
                <a:srgbClr val="000000"/>
              </a:solidFill>
              <a:latin typeface="Droid Serif"/>
              <a:ea typeface="Droid Serif"/>
              <a:cs typeface="Droid Serif"/>
              <a:sym typeface="Droid Serif"/>
            </a:endParaRPr>
          </a:p>
        </p:txBody>
      </p:sp>
      <p:sp>
        <p:nvSpPr>
          <p:cNvPr id="494" name="Google Shape;494;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t>‹#›</a:t>
            </a:fld>
            <a:endParaRPr/>
          </a:p>
        </p:txBody>
      </p:sp>
      <p:sp>
        <p:nvSpPr>
          <p:cNvPr id="495" name="Google Shape;495;p68"/>
          <p:cNvSpPr txBox="1"/>
          <p:nvPr/>
        </p:nvSpPr>
        <p:spPr>
          <a:xfrm>
            <a:off x="578550" y="4460775"/>
            <a:ext cx="7799100" cy="59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800" u="sng">
                <a:latin typeface="Droid Serif"/>
                <a:ea typeface="Droid Serif"/>
                <a:cs typeface="Droid Serif"/>
                <a:sym typeface="Droid Serif"/>
                <a:hlinkClick r:id="rId3"/>
              </a:rPr>
              <a:t>https://arxiv.org/pdf/q-bio/0505002.pdf</a:t>
            </a:r>
            <a:endParaRPr sz="800">
              <a:latin typeface="Droid Serif"/>
              <a:ea typeface="Droid Serif"/>
              <a:cs typeface="Droid Serif"/>
              <a:sym typeface="Droid Serif"/>
            </a:endParaRPr>
          </a:p>
          <a:p>
            <a:pPr indent="0" lvl="0" marL="0" rtl="0">
              <a:spcBef>
                <a:spcPts val="0"/>
              </a:spcBef>
              <a:spcAft>
                <a:spcPts val="0"/>
              </a:spcAft>
              <a:buNone/>
            </a:pPr>
            <a:r>
              <a:rPr lang="en-GB" sz="800" u="sng">
                <a:latin typeface="Droid Serif"/>
                <a:ea typeface="Droid Serif"/>
                <a:cs typeface="Droid Serif"/>
                <a:sym typeface="Droid Serif"/>
                <a:hlinkClick r:id="rId4"/>
              </a:rPr>
              <a:t>https://pdfs.semanticscholar.org/8463/dfee2b46fa813069029149e8e80cec95659f.pdf</a:t>
            </a:r>
            <a:endParaRPr sz="800">
              <a:latin typeface="Droid Serif"/>
              <a:ea typeface="Droid Serif"/>
              <a:cs typeface="Droid Serif"/>
              <a:sym typeface="Droid Serif"/>
            </a:endParaRPr>
          </a:p>
          <a:p>
            <a:pPr indent="0" lvl="0" marL="0" rtl="0">
              <a:spcBef>
                <a:spcPts val="0"/>
              </a:spcBef>
              <a:spcAft>
                <a:spcPts val="0"/>
              </a:spcAft>
              <a:buNone/>
            </a:pPr>
            <a:r>
              <a:rPr lang="en-GB" sz="800" u="sng">
                <a:latin typeface="Droid Serif"/>
                <a:ea typeface="Droid Serif"/>
                <a:cs typeface="Droid Serif"/>
                <a:sym typeface="Droid Serif"/>
                <a:hlinkClick r:id="rId5"/>
              </a:rPr>
              <a:t>http://mlg.eng.cam.ac.uk/zoubin/papers/ijprai.pdf</a:t>
            </a:r>
            <a:r>
              <a:rPr lang="en-GB" sz="800">
                <a:latin typeface="Droid Serif"/>
                <a:ea typeface="Droid Serif"/>
                <a:cs typeface="Droid Serif"/>
                <a:sym typeface="Droid Serif"/>
              </a:rPr>
              <a:t> </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a:p>
            <a:pPr indent="0" lvl="0" marL="0" rtl="0">
              <a:spcBef>
                <a:spcPts val="0"/>
              </a:spcBef>
              <a:spcAft>
                <a:spcPts val="0"/>
              </a:spcAft>
              <a:buNone/>
            </a:pPr>
            <a:r>
              <a:t/>
            </a:r>
            <a:endParaRPr sz="800">
              <a:latin typeface="Droid Serif"/>
              <a:ea typeface="Droid Serif"/>
              <a:cs typeface="Droid Serif"/>
              <a:sym typeface="Droid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501" name="Google Shape;501;p69"/>
          <p:cNvPicPr preferRelativeResize="0"/>
          <p:nvPr/>
        </p:nvPicPr>
        <p:blipFill>
          <a:blip r:embed="rId3">
            <a:alphaModFix/>
          </a:blip>
          <a:stretch>
            <a:fillRect/>
          </a:stretch>
        </p:blipFill>
        <p:spPr>
          <a:xfrm>
            <a:off x="642150" y="152400"/>
            <a:ext cx="7327120" cy="45108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507" name="Google Shape;507;p70"/>
          <p:cNvPicPr preferRelativeResize="0"/>
          <p:nvPr/>
        </p:nvPicPr>
        <p:blipFill>
          <a:blip r:embed="rId3">
            <a:alphaModFix/>
          </a:blip>
          <a:stretch>
            <a:fillRect/>
          </a:stretch>
        </p:blipFill>
        <p:spPr>
          <a:xfrm>
            <a:off x="446700" y="188263"/>
            <a:ext cx="8167658" cy="47669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2867625" y="445025"/>
            <a:ext cx="5348400" cy="5727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b="1" lang="en-GB">
                <a:solidFill>
                  <a:srgbClr val="1C4587"/>
                </a:solidFill>
                <a:latin typeface="Droid Serif"/>
                <a:ea typeface="Droid Serif"/>
                <a:cs typeface="Droid Serif"/>
                <a:sym typeface="Droid Serif"/>
              </a:rPr>
              <a:t>Combine s</a:t>
            </a:r>
            <a:r>
              <a:rPr b="1" lang="en-GB">
                <a:solidFill>
                  <a:srgbClr val="1C4587"/>
                </a:solidFill>
                <a:latin typeface="Droid Serif"/>
                <a:ea typeface="Droid Serif"/>
                <a:cs typeface="Droid Serif"/>
                <a:sym typeface="Droid Serif"/>
              </a:rPr>
              <a:t>imilarity matrices</a:t>
            </a:r>
            <a:endParaRPr b="1">
              <a:solidFill>
                <a:srgbClr val="1C4587"/>
              </a:solidFill>
              <a:latin typeface="Droid Serif"/>
              <a:ea typeface="Droid Serif"/>
              <a:cs typeface="Droid Serif"/>
              <a:sym typeface="Droid Serif"/>
            </a:endParaRPr>
          </a:p>
        </p:txBody>
      </p:sp>
      <p:sp>
        <p:nvSpPr>
          <p:cNvPr id="94" name="Google Shape;94;p18"/>
          <p:cNvSpPr txBox="1"/>
          <p:nvPr>
            <p:ph idx="12" type="sldNum"/>
          </p:nvPr>
        </p:nvSpPr>
        <p:spPr>
          <a:xfrm>
            <a:off x="4297658" y="4651842"/>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95" name="Google Shape;95;p18"/>
          <p:cNvPicPr preferRelativeResize="0"/>
          <p:nvPr/>
        </p:nvPicPr>
        <p:blipFill rotWithShape="1">
          <a:blip r:embed="rId3">
            <a:alphaModFix/>
          </a:blip>
          <a:srcRect b="0" l="0" r="0" t="0"/>
          <a:stretch/>
        </p:blipFill>
        <p:spPr>
          <a:xfrm>
            <a:off x="660000" y="1745150"/>
            <a:ext cx="1883150" cy="1537150"/>
          </a:xfrm>
          <a:prstGeom prst="rect">
            <a:avLst/>
          </a:prstGeom>
          <a:noFill/>
          <a:ln>
            <a:noFill/>
          </a:ln>
        </p:spPr>
      </p:pic>
      <p:pic>
        <p:nvPicPr>
          <p:cNvPr id="96" name="Google Shape;96;p18"/>
          <p:cNvPicPr preferRelativeResize="0"/>
          <p:nvPr/>
        </p:nvPicPr>
        <p:blipFill>
          <a:blip r:embed="rId4">
            <a:alphaModFix/>
          </a:blip>
          <a:stretch>
            <a:fillRect/>
          </a:stretch>
        </p:blipFill>
        <p:spPr>
          <a:xfrm>
            <a:off x="5991825" y="1061325"/>
            <a:ext cx="548700" cy="3020838"/>
          </a:xfrm>
          <a:prstGeom prst="rect">
            <a:avLst/>
          </a:prstGeom>
          <a:noFill/>
          <a:ln>
            <a:noFill/>
          </a:ln>
        </p:spPr>
      </p:pic>
      <p:pic>
        <p:nvPicPr>
          <p:cNvPr id="97" name="Google Shape;97;p18"/>
          <p:cNvPicPr preferRelativeResize="0"/>
          <p:nvPr/>
        </p:nvPicPr>
        <p:blipFill>
          <a:blip r:embed="rId5">
            <a:alphaModFix/>
          </a:blip>
          <a:stretch>
            <a:fillRect/>
          </a:stretch>
        </p:blipFill>
        <p:spPr>
          <a:xfrm>
            <a:off x="675850" y="3338525"/>
            <a:ext cx="1851450" cy="1689402"/>
          </a:xfrm>
          <a:prstGeom prst="rect">
            <a:avLst/>
          </a:prstGeom>
          <a:noFill/>
          <a:ln>
            <a:noFill/>
          </a:ln>
        </p:spPr>
      </p:pic>
      <p:pic>
        <p:nvPicPr>
          <p:cNvPr id="98" name="Google Shape;98;p18"/>
          <p:cNvPicPr preferRelativeResize="0"/>
          <p:nvPr/>
        </p:nvPicPr>
        <p:blipFill>
          <a:blip r:embed="rId6">
            <a:alphaModFix/>
          </a:blip>
          <a:stretch>
            <a:fillRect/>
          </a:stretch>
        </p:blipFill>
        <p:spPr>
          <a:xfrm>
            <a:off x="675850" y="151775"/>
            <a:ext cx="1851456" cy="1537150"/>
          </a:xfrm>
          <a:prstGeom prst="rect">
            <a:avLst/>
          </a:prstGeom>
          <a:noFill/>
          <a:ln>
            <a:noFill/>
          </a:ln>
        </p:spPr>
      </p:pic>
      <p:pic>
        <p:nvPicPr>
          <p:cNvPr id="99" name="Google Shape;99;p18"/>
          <p:cNvPicPr preferRelativeResize="0"/>
          <p:nvPr/>
        </p:nvPicPr>
        <p:blipFill>
          <a:blip r:embed="rId7">
            <a:alphaModFix/>
          </a:blip>
          <a:stretch>
            <a:fillRect/>
          </a:stretch>
        </p:blipFill>
        <p:spPr>
          <a:xfrm>
            <a:off x="3446450" y="1447812"/>
            <a:ext cx="2251100" cy="2170475"/>
          </a:xfrm>
          <a:prstGeom prst="rect">
            <a:avLst/>
          </a:prstGeom>
          <a:noFill/>
          <a:ln>
            <a:noFill/>
          </a:ln>
        </p:spPr>
      </p:pic>
      <p:cxnSp>
        <p:nvCxnSpPr>
          <p:cNvPr id="100" name="Google Shape;100;p18"/>
          <p:cNvCxnSpPr>
            <a:stCxn id="98" idx="3"/>
            <a:endCxn id="99" idx="1"/>
          </p:cNvCxnSpPr>
          <p:nvPr/>
        </p:nvCxnSpPr>
        <p:spPr>
          <a:xfrm>
            <a:off x="2527306" y="920350"/>
            <a:ext cx="919200" cy="16128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8"/>
          <p:cNvCxnSpPr>
            <a:stCxn id="95" idx="3"/>
            <a:endCxn id="99" idx="1"/>
          </p:cNvCxnSpPr>
          <p:nvPr/>
        </p:nvCxnSpPr>
        <p:spPr>
          <a:xfrm>
            <a:off x="2543150" y="2513725"/>
            <a:ext cx="903300" cy="192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8"/>
          <p:cNvCxnSpPr>
            <a:stCxn id="97" idx="3"/>
            <a:endCxn id="99" idx="1"/>
          </p:cNvCxnSpPr>
          <p:nvPr/>
        </p:nvCxnSpPr>
        <p:spPr>
          <a:xfrm flipH="1" rot="10800000">
            <a:off x="2527300" y="2532926"/>
            <a:ext cx="919200" cy="165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GB">
                <a:solidFill>
                  <a:srgbClr val="1C4587"/>
                </a:solidFill>
                <a:latin typeface="Droid Serif"/>
                <a:ea typeface="Droid Serif"/>
                <a:cs typeface="Droid Serif"/>
                <a:sym typeface="Droid Serif"/>
              </a:rPr>
              <a:t>Optimisation</a:t>
            </a:r>
            <a:endParaRPr b="1">
              <a:solidFill>
                <a:srgbClr val="1C4587"/>
              </a:solidFill>
              <a:latin typeface="Droid Serif"/>
              <a:ea typeface="Droid Serif"/>
              <a:cs typeface="Droid Serif"/>
              <a:sym typeface="Droid Serif"/>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Gradient descent</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Learn weights on similarity scores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Mean squared error</a:t>
            </a:r>
            <a:endParaRPr>
              <a:solidFill>
                <a:srgbClr val="000000"/>
              </a:solidFill>
              <a:latin typeface="Droid Serif"/>
              <a:ea typeface="Droid Serif"/>
              <a:cs typeface="Droid Serif"/>
              <a:sym typeface="Droid Serif"/>
            </a:endParaRPr>
          </a:p>
          <a:p>
            <a:pPr indent="0" lvl="0" marL="457200" rtl="0">
              <a:spcBef>
                <a:spcPts val="1600"/>
              </a:spcBef>
              <a:spcAft>
                <a:spcPts val="0"/>
              </a:spcAft>
              <a:buNone/>
            </a:pPr>
            <a:r>
              <a:t/>
            </a:r>
            <a:endParaRPr>
              <a:solidFill>
                <a:srgbClr val="000000"/>
              </a:solidFill>
              <a:latin typeface="Droid Serif"/>
              <a:ea typeface="Droid Serif"/>
              <a:cs typeface="Droid Serif"/>
              <a:sym typeface="Droid Serif"/>
            </a:endParaRPr>
          </a:p>
          <a:p>
            <a:pPr indent="-342900" lvl="0" marL="457200" rtl="0">
              <a:spcBef>
                <a:spcPts val="160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Each tool, three weights</a:t>
            </a:r>
            <a:endParaRPr>
              <a:solidFill>
                <a:srgbClr val="000000"/>
              </a:solidFill>
              <a:latin typeface="Droid Serif"/>
              <a:ea typeface="Droid Serif"/>
              <a:cs typeface="Droid Serif"/>
              <a:sym typeface="Droid Serif"/>
            </a:endParaRPr>
          </a:p>
          <a:p>
            <a:pPr indent="-342900" lvl="0" marL="457200" rtl="0">
              <a:spcBef>
                <a:spcPts val="0"/>
              </a:spcBef>
              <a:spcAft>
                <a:spcPts val="0"/>
              </a:spcAft>
              <a:buClr>
                <a:srgbClr val="000000"/>
              </a:buClr>
              <a:buSzPts val="1800"/>
              <a:buFont typeface="Droid Serif"/>
              <a:buChar char="●"/>
            </a:pPr>
            <a:r>
              <a:rPr lang="en-GB">
                <a:solidFill>
                  <a:srgbClr val="000000"/>
                </a:solidFill>
                <a:latin typeface="Droid Serif"/>
                <a:ea typeface="Droid Serif"/>
                <a:cs typeface="Droid Serif"/>
                <a:sym typeface="Droid Serif"/>
              </a:rPr>
              <a:t>Obtain a weighted average similarity matrix</a:t>
            </a:r>
            <a:endParaRPr>
              <a:solidFill>
                <a:srgbClr val="000000"/>
              </a:solidFill>
              <a:latin typeface="Droid Serif"/>
              <a:ea typeface="Droid Serif"/>
              <a:cs typeface="Droid Serif"/>
              <a:sym typeface="Droid Serif"/>
            </a:endParaRPr>
          </a:p>
        </p:txBody>
      </p:sp>
      <p:sp>
        <p:nvSpPr>
          <p:cNvPr id="109" name="Google Shape;109;p19"/>
          <p:cNvSpPr txBox="1"/>
          <p:nvPr>
            <p:ph idx="12" type="sldNum"/>
          </p:nvPr>
        </p:nvSpPr>
        <p:spPr>
          <a:xfrm>
            <a:off x="4136908" y="4743442"/>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10" name="Google Shape;110;p19"/>
          <p:cNvSpPr txBox="1"/>
          <p:nvPr/>
        </p:nvSpPr>
        <p:spPr>
          <a:xfrm>
            <a:off x="311700" y="4423650"/>
            <a:ext cx="5048100" cy="5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GB" sz="1000">
                <a:latin typeface="Times New Roman"/>
                <a:ea typeface="Times New Roman"/>
                <a:cs typeface="Times New Roman"/>
                <a:sym typeface="Times New Roman"/>
              </a:rPr>
              <a:t>True similarity is an array of 1.0</a:t>
            </a:r>
            <a:endParaRPr sz="1000">
              <a:latin typeface="Times New Roman"/>
              <a:ea typeface="Times New Roman"/>
              <a:cs typeface="Times New Roman"/>
              <a:sym typeface="Times New Roman"/>
            </a:endParaRPr>
          </a:p>
          <a:p>
            <a:pPr indent="0" lvl="0" marL="0" rtl="0">
              <a:spcBef>
                <a:spcPts val="0"/>
              </a:spcBef>
              <a:spcAft>
                <a:spcPts val="0"/>
              </a:spcAft>
              <a:buNone/>
            </a:pPr>
            <a:r>
              <a:rPr lang="en-GB" sz="1000" u="sng">
                <a:latin typeface="Times New Roman"/>
                <a:ea typeface="Times New Roman"/>
                <a:cs typeface="Times New Roman"/>
                <a:sym typeface="Times New Roman"/>
                <a:hlinkClick r:id="rId3"/>
              </a:rPr>
              <a:t>https://developers.google.com/machine-learning/crash-course/reducing-loss/gradient-descent</a:t>
            </a:r>
            <a:endParaRPr sz="1000">
              <a:latin typeface="Times New Roman"/>
              <a:ea typeface="Times New Roman"/>
              <a:cs typeface="Times New Roman"/>
              <a:sym typeface="Times New Roman"/>
            </a:endParaRPr>
          </a:p>
          <a:p>
            <a:pPr indent="0" lvl="0" marL="0" rtl="0">
              <a:spcBef>
                <a:spcPts val="0"/>
              </a:spcBef>
              <a:spcAft>
                <a:spcPts val="0"/>
              </a:spcAft>
              <a:buNone/>
            </a:pPr>
            <a:r>
              <a:rPr lang="en-GB"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p:txBody>
      </p:sp>
      <p:pic>
        <p:nvPicPr>
          <p:cNvPr descr="Error(w^k) = \frac{1}{N} \times \sum_{j=1}^N [w^k \times SM^k - SM_{ideal})^2]_j" id="111" name="Google Shape;111;p19" title="MathEquation,#000000"/>
          <p:cNvPicPr preferRelativeResize="0"/>
          <p:nvPr/>
        </p:nvPicPr>
        <p:blipFill>
          <a:blip r:embed="rId4">
            <a:alphaModFix/>
          </a:blip>
          <a:stretch>
            <a:fillRect/>
          </a:stretch>
        </p:blipFill>
        <p:spPr>
          <a:xfrm>
            <a:off x="2049550" y="2338050"/>
            <a:ext cx="5248000" cy="39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idx="12" type="sldNum"/>
          </p:nvPr>
        </p:nvSpPr>
        <p:spPr>
          <a:xfrm>
            <a:off x="4193808" y="4651842"/>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GB">
                <a:latin typeface="Droid Serif"/>
                <a:ea typeface="Droid Serif"/>
                <a:cs typeface="Droid Serif"/>
                <a:sym typeface="Droid Serif"/>
              </a:rPr>
              <a:t>‹#›</a:t>
            </a:fld>
            <a:endParaRPr>
              <a:latin typeface="Droid Serif"/>
              <a:ea typeface="Droid Serif"/>
              <a:cs typeface="Droid Serif"/>
              <a:sym typeface="Droid Serif"/>
            </a:endParaRPr>
          </a:p>
        </p:txBody>
      </p:sp>
      <p:pic>
        <p:nvPicPr>
          <p:cNvPr id="117" name="Google Shape;117;p20"/>
          <p:cNvPicPr preferRelativeResize="0"/>
          <p:nvPr/>
        </p:nvPicPr>
        <p:blipFill>
          <a:blip r:embed="rId3">
            <a:alphaModFix/>
          </a:blip>
          <a:stretch>
            <a:fillRect/>
          </a:stretch>
        </p:blipFill>
        <p:spPr>
          <a:xfrm>
            <a:off x="367980" y="125175"/>
            <a:ext cx="8310520" cy="4526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2800">
                <a:solidFill>
                  <a:srgbClr val="1C4587"/>
                </a:solidFill>
                <a:latin typeface="Times New Roman"/>
                <a:ea typeface="Times New Roman"/>
                <a:cs typeface="Times New Roman"/>
                <a:sym typeface="Times New Roman"/>
              </a:rPr>
              <a:t> </a:t>
            </a:r>
            <a:endParaRPr b="1" sz="2800">
              <a:solidFill>
                <a:srgbClr val="1C4587"/>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b="1" sz="2800">
              <a:solidFill>
                <a:srgbClr val="1C4587"/>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GB" sz="2800">
                <a:solidFill>
                  <a:srgbClr val="1C4587"/>
                </a:solidFill>
                <a:latin typeface="Times New Roman"/>
                <a:ea typeface="Times New Roman"/>
                <a:cs typeface="Times New Roman"/>
                <a:sym typeface="Times New Roman"/>
              </a:rPr>
              <a:t>2. Predict tools in workflows</a:t>
            </a:r>
            <a:endParaRPr>
              <a:solidFill>
                <a:srgbClr val="000000"/>
              </a:solidFill>
              <a:latin typeface="Times New Roman"/>
              <a:ea typeface="Times New Roman"/>
              <a:cs typeface="Times New Roman"/>
              <a:sym typeface="Times New Roman"/>
            </a:endParaRPr>
          </a:p>
        </p:txBody>
      </p:sp>
      <p:sp>
        <p:nvSpPr>
          <p:cNvPr id="123" name="Google Shape;123;p21"/>
          <p:cNvSpPr txBox="1"/>
          <p:nvPr>
            <p:ph idx="12" type="sldNum"/>
          </p:nvPr>
        </p:nvSpPr>
        <p:spPr>
          <a:xfrm>
            <a:off x="4297658" y="464046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GB">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24" name="Google Shape;124;p21"/>
          <p:cNvPicPr preferRelativeResize="0"/>
          <p:nvPr/>
        </p:nvPicPr>
        <p:blipFill>
          <a:blip r:embed="rId3">
            <a:alphaModFix/>
          </a:blip>
          <a:stretch>
            <a:fillRect/>
          </a:stretch>
        </p:blipFill>
        <p:spPr>
          <a:xfrm>
            <a:off x="2363650" y="2727675"/>
            <a:ext cx="4634700" cy="172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