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BA25A1-BDB1-407D-B2C1-3EE8B021E4ED}">
  <a:tblStyle styleId="{5EBA25A1-BDB1-407D-B2C1-3EE8B021E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f0f649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f0f649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f0f6492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f0f6492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f0f6492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f0f6492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f0f6492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f0f6492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f0f6492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f0f6492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f0f6492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f0f6492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f0f6492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f0f6492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f0f6492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f0f6492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f0f6492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f0f6492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f0f6492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f0f6492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f30f62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f30f62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f0f649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f0f649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f0f6492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f0f6492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f8fa748c_6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f8fa748c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f0f64925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f0f6492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df0f64925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df0f6492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df0f6492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df0f6492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eaa8495b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eaa8495b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f0f64925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f0f64925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f8fa748c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f8fa748c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df0f64925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df0f64925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aa8495ba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aa8495ba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f0f649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f0f649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df0f6492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df0f6492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df0f6492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df0f6492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df0f6492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df0f6492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df0f64925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df0f6492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df9de4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df9de4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df0f6492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df0f6492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f0f6492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df0f6492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eaa8495b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eaa8495b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df0f64925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df0f64925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eaa8495ba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eaa8495ba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f0f649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f0f649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eaa8495b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eaa8495b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df0f64925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df0f64925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df0f64925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df0f64925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f0f6492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f0f6492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df0f64925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df0f6492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df0f6492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df0f6492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df0f6492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df0f6492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df0f64925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df0f64925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df0f64925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df0f64925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df0f64925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df0f64925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f0f649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f0f649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df0f64925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df0f64925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df0f64925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df0f64925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df0f64925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df0f64925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df0f6492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df0f6492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df0f64925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df0f64925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df0f6492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df0f6492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df0f6492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df0f6492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df0f64925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df0f64925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df0f64925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df0f64925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df0f64925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df0f6492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f0f649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f0f649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df0f64925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df0f64925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df0f64925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df0f64925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df8fa748c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df8fa748c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f0f6492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f0f6492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aa8495ba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aa8495ba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f0f6492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f0f6492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412.3555.pdf" TargetMode="External"/><Relationship Id="rId4" Type="http://schemas.openxmlformats.org/officeDocument/2006/relationships/hyperlink" Target="https://arxiv.org/pdf/1412.3555v1.pdf" TargetMode="External"/><Relationship Id="rId5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4lb69GWy5RJ8R9-VSozPRAMXTEMWXWdg/view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lp.stanford.edu/IR-book/html/htmledition/stemming-and-lemmatization-1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hyperlink" Target="https://dl.acm.org/citation.cfm?id=1704810" TargetMode="External"/><Relationship Id="rId8" Type="http://schemas.openxmlformats.org/officeDocument/2006/relationships/hyperlink" Target="http://www.staff.city.ac.uk/~sb317/papers/foundations_bm25_review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s.stanford.edu/~quocle/paragraph_vector.pdf" TargetMode="External"/><Relationship Id="rId4" Type="http://schemas.openxmlformats.org/officeDocument/2006/relationships/hyperlink" Target="https://dl.acm.org/citation.cfm?id=170481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5" Type="http://schemas.openxmlformats.org/officeDocument/2006/relationships/hyperlink" Target="https://radimrehurek.com/gensim/models/doc2vec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link.springer.com/article/10.1007/BF02365362" TargetMode="External"/><Relationship Id="rId6" Type="http://schemas.openxmlformats.org/officeDocument/2006/relationships/hyperlink" Target="https://www.itl.nist.gov/div898/software/dataplot/refman2/auxillar/cosdist.ht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s.google.com/machine-learning/crash-course/reducing-loss/gradient-descent" TargetMode="External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rawgit.com/anuprulez/similar_galaxy_tools/doc2vec/viz/similarity_viz.html" TargetMode="External"/><Relationship Id="rId4" Type="http://schemas.openxmlformats.org/officeDocument/2006/relationships/hyperlink" Target="https://rawgit.com/anuprulez/similar_galaxy_tools/lsi_005/viz/similarity_viz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cran.r-project.org/web/packages/ggdag/vignettes/intro-to-dags.html" TargetMode="External"/><Relationship Id="rId4" Type="http://schemas.openxmlformats.org/officeDocument/2006/relationships/hyperlink" Target="https://galaxyproject.org/learn/advanced-workflow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keras.io/layers/embeddings/" TargetMode="External"/><Relationship Id="rId4" Type="http://schemas.openxmlformats.org/officeDocument/2006/relationships/image" Target="../media/image4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cse.unsw.edu.au/~billw/cs9444/crossentropy.html" TargetMode="External"/><Relationship Id="rId4" Type="http://schemas.openxmlformats.org/officeDocument/2006/relationships/hyperlink" Target="https://www.cs.toronto.edu/~tijmen/csc321/slides/lecture_slides_lec6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Relationship Id="rId6" Type="http://schemas.openxmlformats.org/officeDocument/2006/relationships/image" Target="../media/image53.png"/><Relationship Id="rId7" Type="http://schemas.openxmlformats.org/officeDocument/2006/relationships/image" Target="../media/image48.jpg"/><Relationship Id="rId8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hyperlink" Target="https://arxiv.org/pdf/1511.07289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hyperlink" Target="https://arxiv.org/pdf/1609.04747.pdf" TargetMode="External"/><Relationship Id="rId7" Type="http://schemas.openxmlformats.org/officeDocument/2006/relationships/hyperlink" Target="https://www.tensorflow.org/api_docs/python/tf/keras/losses/binary_crossentropy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7.jpg"/><Relationship Id="rId4" Type="http://schemas.openxmlformats.org/officeDocument/2006/relationships/hyperlink" Target="https://arxiv.org/pdf/1506.06268.pdf" TargetMode="External"/><Relationship Id="rId5" Type="http://schemas.openxmlformats.org/officeDocument/2006/relationships/hyperlink" Target="https://arxiv.org/pdf/1508.03113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14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4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www.microsoft.com/en-us/research/uploads/prod/2004/01/Large-Sample-Learning-of-Bayesian-Networks-is-NP-Hard.pdf" TargetMode="External"/><Relationship Id="rId4" Type="http://schemas.openxmlformats.org/officeDocument/2006/relationships/hyperlink" Target="https://www.sciencedirect.com/science/article/pii/000437029090060D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arxiv.org/pdf/q-bio/0505002.pdf" TargetMode="External"/><Relationship Id="rId4" Type="http://schemas.openxmlformats.org/officeDocument/2006/relationships/hyperlink" Target="https://pdfs.semanticscholar.org/8463/dfee2b46fa813069029149e8e80cec95659f.pdf" TargetMode="External"/><Relationship Id="rId5" Type="http://schemas.openxmlformats.org/officeDocument/2006/relationships/hyperlink" Target="http://mlg.eng.cam.ac.uk/zoubin/papers/ijprai.pdf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8975"/>
            <a:ext cx="8520600" cy="22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Recommendation system for scientific tools and workflows</a:t>
            </a:r>
            <a:endParaRPr b="1" sz="36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Droid Serif"/>
                <a:ea typeface="Droid Serif"/>
                <a:cs typeface="Droid Serif"/>
                <a:sym typeface="Droid Serif"/>
              </a:rPr>
              <a:t>Master’s thesis</a:t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Droid Serif"/>
                <a:ea typeface="Droid Serif"/>
                <a:cs typeface="Droid Serif"/>
                <a:sym typeface="Droid Serif"/>
              </a:rPr>
              <a:t>07/08/2018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5500"/>
            <a:ext cx="85206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Anup Kumar</a:t>
            </a:r>
            <a:endParaRPr sz="2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Adviser: Dr. Björn Grüning</a:t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7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Classifier to learn on sequential data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 - Gated recurrent units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31400" y="4453375"/>
            <a:ext cx="4140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Recurrent neural network: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https://arxiv.org/pdf/1412.3555.pdf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Gated recurrent units: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https://arxiv.org/pdf/1412.3555v1.pdf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850" y="2150700"/>
            <a:ext cx="6285375" cy="16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Prediction and precision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Score for each predicted tool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Absolute precision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Compatible precision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4568875"/>
            <a:ext cx="33867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150" y="1747500"/>
            <a:ext cx="5455450" cy="13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1110" l="1510" r="-1510" t="-1110"/>
          <a:stretch/>
        </p:blipFill>
        <p:spPr>
          <a:xfrm>
            <a:off x="383550" y="210325"/>
            <a:ext cx="8457174" cy="47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 title="tool_predi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50" y="216200"/>
            <a:ext cx="7635575" cy="45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C</a:t>
            </a: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onclusion and future work (part 1)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773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Collect and clean tools metadata (~ 1,050 tools)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Learn vectors for each tool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Compute and combine similarity matrices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Run analysis on larger set of tools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Compute similar tools using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25" y="3709700"/>
            <a:ext cx="3506725" cy="10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Summary and conclusion (part 2)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773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Workflows - directed acyclic graphs (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193,000</a:t>
            </a: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Paths (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167,000 unique</a:t>
            </a: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 (gated recurrent units)</a:t>
            </a:r>
            <a:endParaRPr sz="18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Absolute precision ~ 89%, compatible precision ~ 99% (~ 48 hrs)</a:t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More workflows, better precision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Recommendation system using similar and predicted tools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634" y="3606175"/>
            <a:ext cx="3770841" cy="14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Future work (part 2)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Restore original distribution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Decay prediction over time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Integrate into Galaxy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634" y="3606175"/>
            <a:ext cx="3770841" cy="14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Thank you all!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79525"/>
            <a:ext cx="85206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Prof. Dr. Rolf Backofen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Prof. Dr. Wolfgang Hess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Dr. Björn Grüning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Dr. Anika Erxleben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Helena Rasche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Nate Coraor (Galaxy team, Penn State University)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Freiburg Galaxy team and Bioinformatics Group Freiburg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Thank you for your attention</a:t>
            </a:r>
            <a:endParaRPr b="1" sz="30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Questions?</a:t>
            </a:r>
            <a:endParaRPr b="1" sz="30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endParaRPr b="1" sz="30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Supplementary</a:t>
            </a:r>
            <a:r>
              <a:rPr b="1" lang="en-GB" sz="30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 material</a:t>
            </a:r>
            <a:endParaRPr b="1" sz="3000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Motivation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Galaxy - biological data analysis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Tools and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Large number of tools (&gt; 1,000)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Complex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Need guidance - recommendation system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725" y="568775"/>
            <a:ext cx="2117800" cy="24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750" y="2983661"/>
            <a:ext cx="4040500" cy="181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Stemming and stopwords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Stemming - converge all forms of a word into one basic form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“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Operate, operating, operates, operation, operative, operatives, operational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”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into “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oper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” [1]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Stopwords - “</a:t>
            </a:r>
            <a:r>
              <a:rPr i="1"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a, about, above, would, could </a:t>
            </a: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…” [2]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67575" y="4481325"/>
            <a:ext cx="834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https://nlp.stanford.edu/IR-book/html/htmledition/stemming-and-lemmatization-1.html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</a:rPr>
              <a:t>https://www.ranks.nl/stopwords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00" y="159300"/>
            <a:ext cx="8320400" cy="45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Bestmatch25 (bm25)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Token frequency (tf)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Document and inverted document frequency (idf)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idf = \log \frac{N}{df}" id="221" name="Google Shape;221;p3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950" y="2024425"/>
            <a:ext cx="1477816" cy="46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= (1-b) + \frac{b \cdot |D|}{|D|_{avg}}" id="222" name="Google Shape;222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200" y="2486250"/>
            <a:ext cx="22681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f^* = tf \cdot \frac{k+1}{k \cdot \alpha + tf}" id="223" name="Google Shape;223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200" y="3202700"/>
            <a:ext cx="1856574" cy="46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m25 =tf^* \cdot idf" id="224" name="Google Shape;224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8200" y="3848263"/>
            <a:ext cx="2183802" cy="338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374550" y="4338375"/>
            <a:ext cx="47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7"/>
              </a:rPr>
              <a:t>https://dl.acm.org/citation.cfm?id=1704810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8"/>
              </a:rPr>
              <a:t>http://www.staff.city.ac.uk/~sb317/papers/foundations_bm25_review.pdf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Bestmatch25 (bm25) scores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396675" y="12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{5EBA25A1-BDB1-407D-B2C1-3EE8B021E4ED}</a:tableStyleId>
              </a:tblPr>
              <a:tblGrid>
                <a:gridCol w="2100275"/>
                <a:gridCol w="1108400"/>
                <a:gridCol w="1265775"/>
                <a:gridCol w="1092650"/>
                <a:gridCol w="1391775"/>
                <a:gridCol w="1391775"/>
              </a:tblGrid>
              <a:tr h="65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Tools/Tokens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Regress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Linear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Gap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Mapper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Perform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LinearRegression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5.22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4.1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3.84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LogisticRegression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3.54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2.61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Tophat2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1.47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1.47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Hisat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0.0</a:t>
                      </a:r>
                      <a:endParaRPr sz="16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Latent Semantic Analysis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Document-token matrix (</a:t>
            </a:r>
            <a:r>
              <a:rPr i="1"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X</a:t>
            </a: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Singular value decomposition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X_{n \times m} = U_{n \times n} \cdot S_{n \times m} \cdot V_{m \times m}^T" id="240" name="Google Shape;240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50" y="1977275"/>
            <a:ext cx="4183750" cy="4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^T \cdot U = I_{n \times n}" id="241" name="Google Shape;241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750" y="2617352"/>
            <a:ext cx="2201950" cy="418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^T \cdot V = I_{m \times m}" id="242" name="Google Shape;242;p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750" y="3257425"/>
            <a:ext cx="22019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n \times m} = U_{k} \cdot S_{k} \cdot V_{k}^T" id="243" name="Google Shape;243;p3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750" y="3873700"/>
            <a:ext cx="260230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497550" y="4635350"/>
            <a:ext cx="2961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http://theory.stanford.edu/~tim/s15/l/l9.pdf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Paragraph (document) </a:t>
            </a: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vector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dense vector for each paragraph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Paragraph - a collection of tokens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Similar paragraphs, similar vectors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Encode variable length paragraphs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Each tool has three paragraphs (documents)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140975" y="4260225"/>
            <a:ext cx="7651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Paragraph vector: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https://cs.stanford.edu/~quocle/paragraph_vector.pdf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Input/output file types - </a:t>
            </a:r>
            <a:r>
              <a:rPr lang="en-GB" sz="100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https://dl.acm.org/citation.cfm?id=1704810</a:t>
            </a:r>
            <a:r>
              <a:rPr lang="en-GB" sz="1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(bestmatch25)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Paragraph vectors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Softmax classifier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Backpropagation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Stochastic gradient descent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Gensim*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800 iterations, 10 epochs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\frac{1}{T} \cdot \sum_{t=k}^{T-k} \log p(w_t|w_{t-k},...,w_{t+k})" id="260" name="Google Shape;260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988" y="1279937"/>
            <a:ext cx="374856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325" y="2922788"/>
            <a:ext cx="4302164" cy="1295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311700" y="4320325"/>
            <a:ext cx="4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*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https://radimrehurek.com/gensim/models/doc2vec.html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Image adapted from: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</a:rPr>
              <a:t>https://cs.stanford.edu/~quocle/paragraph_vector.pdf</a:t>
            </a:r>
            <a:endParaRPr sz="1000" u="sng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Similarity scores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Jaccard index (input and output file types)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Cosine angle (name and description and help text)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Compute similarity matrix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Three similarity matrices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Simple - average the matrices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Better - learn weights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j = \frac{A \cap B}{A \cup B}" id="270" name="Google Shape;270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000" y="1152475"/>
            <a:ext cx="1094708" cy="4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= |x| \times |y| \times \cos{\theta}" id="271" name="Google Shape;271;p3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50" y="1913650"/>
            <a:ext cx="311749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311700" y="4257125"/>
            <a:ext cx="7804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Jaccard index: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https://link.springer.com/article/10.1007/BF02365362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Cosine angle similarity: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6"/>
              </a:rPr>
              <a:t>https://www.itl.nist.gov/div898/software/dataplot/refman2/auxillar/cosdist.htm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63" y="48625"/>
            <a:ext cx="8196874" cy="50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Optimisation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Gradient descent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Learn weights on similarity scores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Mean squared error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Each tool, 3 weights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Obtain a weighted average similarity matrix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11700" y="4275725"/>
            <a:ext cx="6299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True similarity is an array of 1.0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https://developers.google.com/machine-learning/crash-course/reducing-loss/gradient-descent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Error(w^k) = \frac{1}{N} \times \sum_{j=1}^N [w^k \times SM^k - SM_{ideal})^2]_j" id="287" name="Google Shape;287;p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550" y="2338050"/>
            <a:ext cx="52480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Recommendation system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95675" y="3385575"/>
            <a:ext cx="35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2.    </a:t>
            </a: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Predict tools in workflows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95675" y="1672775"/>
            <a:ext cx="3641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AutoNum type="arabicPeriod"/>
            </a:pPr>
            <a:r>
              <a:rPr lang="en-GB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Find similar scientific tools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375" y="2833175"/>
            <a:ext cx="4608651" cy="16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375" y="1269950"/>
            <a:ext cx="4221751" cy="12290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Optimisation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Gradient descent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Learn weights on similarity scores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Obtain a weighted average similarity matrix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Error(w^k) = \frac{1}{N} \times \sum_{j=1}^N [w^k \times SM^k - SM_{ideal})^2]_j" id="295" name="Google Shape;295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2089800"/>
            <a:ext cx="4264000" cy="31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k = w^k - \eta \times {Gradient(w^k)}" id="296" name="Google Shape;296;p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" y="3349250"/>
            <a:ext cx="29736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ient(w^k) = \frac{\partial Error}{\partial w^k} = \frac{2}{N} \times ((w^k \times SM^k - SM_{ideal}) \cdot SM^k)" id="297" name="Google Shape;297;p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" y="2707651"/>
            <a:ext cx="5609418" cy="3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/>
        </p:nvSpPr>
        <p:spPr>
          <a:xfrm>
            <a:off x="5171375" y="2089800"/>
            <a:ext cx="6552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…. (1)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6523500" y="2707650"/>
            <a:ext cx="6552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…. (2)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3847175" y="3349250"/>
            <a:ext cx="773700" cy="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…. (3)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descr="Error_{io}(w_{io}^k) = \frac{1}{N} \times \sum_{j=1}^N [(w_{io}^k \times SM^k_{io} - SM_{ideal})^2]_j" id="307" name="Google Shape;307;p4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75" y="1179650"/>
            <a:ext cx="562284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_{nd}(w_{nd}^k) = \frac{1}{N} \times \sum_{j=1}^N [(w_{nd}^k \times SM^k_{nd} - SM_{ideal})^2]_j" id="308" name="Google Shape;308;p4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75" y="1691978"/>
            <a:ext cx="58311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_{ht}(w_{ht}^k) = \frac{1}{N} \times \sum_{j=1}^N [(w_{ht}^k \times SM^k_{ht} - SM_{ideal})^2]_j" id="309" name="Google Shape;309;p4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25" y="2187486"/>
            <a:ext cx="5831100" cy="400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(w^k) = Error_{io}(w_{io}^k) + Error_{nd}(w_{nd}^k) + Error_{ht}(w_{ht}^k) " id="310" name="Google Shape;310;p4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975" y="2766375"/>
            <a:ext cx="6068926" cy="326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gmin_{w^k} Error(w^k) " id="311" name="Google Shape;311;p4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025" y="3277013"/>
            <a:ext cx="2211536" cy="32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k_{io} + w^k_{nd} + w^k_{ht} = 1" id="312" name="Google Shape;312;p4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025" y="3787641"/>
            <a:ext cx="2586450" cy="40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^{k} = w^k_{io} \cdot SM^k_{io} +  w^k_{nd} \cdot SM^k_{nd} + w^k_{ht} \cdot SM^k_{ht}" id="313" name="Google Shape;313;p43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025" y="4415325"/>
            <a:ext cx="4744722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25" y="1638625"/>
            <a:ext cx="7637976" cy="20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Optimisation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Initial learning rate - 0.05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Decay learning rate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Nesterov’s accelerated gradient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update_{t+1} = \gamma \cdot update_t - \eta \cdot Gradient(w_t + \gamma \cdot update_t)" id="328" name="Google Shape;328;p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00" y="2594825"/>
            <a:ext cx="594747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+ update_{t+1}" id="329" name="Google Shape;329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300" y="3282750"/>
            <a:ext cx="267956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/>
        </p:nvSpPr>
        <p:spPr>
          <a:xfrm>
            <a:off x="561225" y="4653475"/>
            <a:ext cx="371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https://arxiv.org/pdf/1609.04747.pdf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31" name="Google Shape;331;p4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163775"/>
            <a:ext cx="8334750" cy="4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50" y="117763"/>
            <a:ext cx="7643500" cy="49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Visualisers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Paragraph vectors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Latent Semantic Analysis  (5% of full-rank)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0" name="Google Shape;350;p4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Workflows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311700" y="1152475"/>
            <a:ext cx="85206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Workflow - a directed acyclic graph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~ 193,000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~ 900,000 paths (~ 167,000 unique)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Maximum 25 tools in a path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9"/>
          <p:cNvSpPr txBox="1"/>
          <p:nvPr/>
        </p:nvSpPr>
        <p:spPr>
          <a:xfrm>
            <a:off x="311700" y="4017325"/>
            <a:ext cx="528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Directed acyclic graph: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https://cran.r-project.org/web/packages/ggdag/vignettes/intro-to-dags.html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https://galaxyproject.org/learn/advanced-workflow/</a:t>
            </a: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Paths statistics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decomposition: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Total paths (111,386), train paths (89,109) and test paths (22,277).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Decomposition: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Total paths (210,983), train paths (168,787) and test paths (42,196).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Embedding and label vectors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1" name="Google Shape;371;p51"/>
          <p:cNvSpPr txBox="1"/>
          <p:nvPr/>
        </p:nvSpPr>
        <p:spPr>
          <a:xfrm>
            <a:off x="311700" y="4736725"/>
            <a:ext cx="3728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Embedding layer: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https://keras.io/layers/embeddings/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2" name="Google Shape;372;p51"/>
          <p:cNvSpPr txBox="1"/>
          <p:nvPr/>
        </p:nvSpPr>
        <p:spPr>
          <a:xfrm>
            <a:off x="398275" y="3641425"/>
            <a:ext cx="32544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Dimensions: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○"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Embedding - 512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○"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Label vector - 1,800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○"/>
            </a:pPr>
            <a:r>
              <a:rPr lang="en-GB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Tool sequence - 25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73" name="Google Shape;37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350" y="1142900"/>
            <a:ext cx="6202200" cy="27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69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Droid Serif"/>
              <a:buAutoNum type="arabicPeriod"/>
            </a:pPr>
            <a:r>
              <a:rPr b="1" lang="en-GB" sz="28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Find similar scientific tools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275" y="2571750"/>
            <a:ext cx="4221650" cy="1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Network configuration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311700" y="1152475"/>
            <a:ext cx="85206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Cross-entropy loss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Root mean square propagation (rmsprop) optimiser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80% training paths, 20% test paths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20% of training paths as validation paths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 Embedding layer, 2 hidden layers and 1 output layer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311700" y="4321700"/>
            <a:ext cx="743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Cross-entropy: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http://www.cse.unsw.edu.au/~billw/cs9444/crossentropy.html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RMSProp: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https://www.cs.toronto.edu/~tijmen/csc321/slides/lecture_slides_lec6.pdf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82" name="Google Shape;382;p5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_t = (1-z_t) \times h_{t-1} + z_t \times h^{'}_t" id="389" name="Google Shape;389;p5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75" y="1269475"/>
            <a:ext cx="286870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_t = \sigma(W_z \times x_t + U_z \times h_{t-1})" id="390" name="Google Shape;390;p5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00" y="1874825"/>
            <a:ext cx="308658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^{'}_t = \tanh(W \times x_t + U\times (r_t \odot h_{t-1})" id="391" name="Google Shape;391;p5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600" y="3254925"/>
            <a:ext cx="353391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 = \sigma(W_r \times x_t + U_r \times h_{t-1})" id="392" name="Google Shape;392;p5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875" y="2564863"/>
            <a:ext cx="3048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75" y="1269475"/>
            <a:ext cx="4303401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_T|x_1,x_2,....,x_{T-1})" id="394" name="Google Shape;394;p5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4875" y="3911525"/>
            <a:ext cx="246303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3"/>
          <p:cNvSpPr txBox="1"/>
          <p:nvPr/>
        </p:nvSpPr>
        <p:spPr>
          <a:xfrm>
            <a:off x="311700" y="4703625"/>
            <a:ext cx="61212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RNN: https://arxiv.org/pdf/1412.3555.pdf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96" name="Google Shape;396;p5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One embedding layer, two hidden layer and one output layer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Recurrent layer activation - exponential linear uni</a:t>
            </a: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Output activation is sigmoid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&#10;    f(x) = &#10;\begin{cases}&#10;    x,&amp; \text{if } x &gt; 0\\&#10;    \alpha \times (e^x-1),              &amp; \text{if } x \leq 0, \alpha &gt; 0\\&#10;\end{cases}&#10;" id="403" name="Google Shape;403;p5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00" y="2090850"/>
            <a:ext cx="3592350" cy="66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 = \frac{1}{1 + e^{-x}}" id="404" name="Google Shape;404;p5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675" y="2981400"/>
            <a:ext cx="1714450" cy="4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4"/>
          <p:cNvSpPr txBox="1"/>
          <p:nvPr/>
        </p:nvSpPr>
        <p:spPr>
          <a:xfrm>
            <a:off x="387850" y="4233175"/>
            <a:ext cx="7619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Exponential linear units: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https://arxiv.org/pdf/1511.07289.pdf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Recurrent neural network</a:t>
            </a:r>
            <a:endParaRPr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2" name="Google Shape;41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-GB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Optimiser - Root mean square propagation (rmsprop)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Binary cross-entropy loss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loss_{mean} = - \frac{1}{N} (\sum_{i=1}^N y_i \times log(p_i) + (1 - y_i) \times log(1 - p_i) )" id="413" name="Google Shape;413;p5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00" y="3257525"/>
            <a:ext cx="642612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Square(w,t) = 0.9 \times MeanSquare(w, t-1) + 0.1 \times (\frac{\partial E}{\partial w} (t))^2 " id="414" name="Google Shape;414;p5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475" y="1678000"/>
            <a:ext cx="715637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- \frac{\eta}{\sqrt{MeanSquare(w,t) + \epsilon}} \times \frac{\partial E}{\partial w} (t)" id="415" name="Google Shape;415;p5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475" y="2191350"/>
            <a:ext cx="4567850" cy="53672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5"/>
          <p:cNvSpPr txBox="1"/>
          <p:nvPr/>
        </p:nvSpPr>
        <p:spPr>
          <a:xfrm>
            <a:off x="369925" y="4260225"/>
            <a:ext cx="7324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RMSProp: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6"/>
              </a:rPr>
              <a:t>https://arxiv.org/pdf/1609.04747.pdf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Binary cross-entropy: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7"/>
              </a:rPr>
              <a:t>https://www.tensorflow.org/api_docs/python/tf/keras/losses/binary_crossentropy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Workflow preprocessing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decomposition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Last tool is a label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50" y="2221725"/>
            <a:ext cx="6748850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75" y="99357"/>
            <a:ext cx="8032062" cy="494480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00" y="99875"/>
            <a:ext cx="8030300" cy="49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7" y="103416"/>
            <a:ext cx="8018826" cy="493665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50" y="56900"/>
            <a:ext cx="7669725" cy="49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50" y="101063"/>
            <a:ext cx="8026488" cy="494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25" y="80038"/>
            <a:ext cx="7778550" cy="49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25" y="79650"/>
            <a:ext cx="8347426" cy="49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0" y="98850"/>
            <a:ext cx="8625602" cy="4885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3"/>
          <p:cNvSpPr txBox="1"/>
          <p:nvPr>
            <p:ph idx="12" type="sldNum"/>
          </p:nvPr>
        </p:nvSpPr>
        <p:spPr>
          <a:xfrm>
            <a:off x="8595308" y="4756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13" y="139125"/>
            <a:ext cx="7902773" cy="48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13" y="160200"/>
            <a:ext cx="7834375" cy="48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5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25" y="152400"/>
            <a:ext cx="7896851" cy="48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6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50" y="133100"/>
            <a:ext cx="7922399" cy="487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7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50" y="99338"/>
            <a:ext cx="8032113" cy="494482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50" y="152400"/>
            <a:ext cx="7499023" cy="4616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63" y="127975"/>
            <a:ext cx="7432373" cy="457565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Higher order dependency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5" name="Google Shape;515;p71"/>
          <p:cNvSpPr txBox="1"/>
          <p:nvPr>
            <p:ph idx="1" type="body"/>
          </p:nvPr>
        </p:nvSpPr>
        <p:spPr>
          <a:xfrm>
            <a:off x="311700" y="114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Not dependent only on immediate parent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Dependent on all previous tools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516" name="Google Shape;51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25" y="2355550"/>
            <a:ext cx="5560250" cy="11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1"/>
          <p:cNvSpPr txBox="1"/>
          <p:nvPr/>
        </p:nvSpPr>
        <p:spPr>
          <a:xfrm>
            <a:off x="572775" y="4518650"/>
            <a:ext cx="399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Droid Serif"/>
                <a:ea typeface="Droid Serif"/>
                <a:cs typeface="Droid Serif"/>
                <a:sym typeface="Droid Serif"/>
              </a:rPr>
              <a:t>Higher order dependency: </a:t>
            </a: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https://arxiv.org/pdf/1506.06268.pdf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https://arxiv.org/pdf/1508.03113.pdf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8" name="Google Shape;518;p7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867625" y="4450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Combine s</a:t>
            </a: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imilarity matrices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00" y="1745150"/>
            <a:ext cx="1883150" cy="1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825" y="1061325"/>
            <a:ext cx="548700" cy="302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850" y="3338525"/>
            <a:ext cx="1851450" cy="168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850" y="151775"/>
            <a:ext cx="1851456" cy="1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6450" y="1447812"/>
            <a:ext cx="2251100" cy="217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>
            <a:stCxn id="97" idx="3"/>
            <a:endCxn id="98" idx="1"/>
          </p:cNvCxnSpPr>
          <p:nvPr/>
        </p:nvCxnSpPr>
        <p:spPr>
          <a:xfrm>
            <a:off x="2527306" y="920350"/>
            <a:ext cx="919200" cy="16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4" idx="3"/>
            <a:endCxn id="98" idx="1"/>
          </p:cNvCxnSpPr>
          <p:nvPr/>
        </p:nvCxnSpPr>
        <p:spPr>
          <a:xfrm>
            <a:off x="2543150" y="2513725"/>
            <a:ext cx="9033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6" idx="3"/>
            <a:endCxn id="98" idx="1"/>
          </p:cNvCxnSpPr>
          <p:nvPr/>
        </p:nvCxnSpPr>
        <p:spPr>
          <a:xfrm flipH="1" rot="10800000">
            <a:off x="2527300" y="2532926"/>
            <a:ext cx="919200" cy="16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Bayesian network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24" name="Google Shape;52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Explain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Predict missing nodes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Compute joint and conditional probabilities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 computational cost with large number of nodes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Prediction by probabilistic network is a hard problem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25" name="Google Shape;525;p72"/>
          <p:cNvSpPr txBox="1"/>
          <p:nvPr/>
        </p:nvSpPr>
        <p:spPr>
          <a:xfrm>
            <a:off x="510325" y="4221775"/>
            <a:ext cx="6374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https://www.microsoft.com/en-us/research/uploads/prod/2004/01/Large-Sample-Learning-of-Bayesian-Networks-is-NP-Hard.pdf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https://www.sciencedirect.com/science/article/pii/000437029090060D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26" name="Google Shape;526;p72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Hidden markov models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2" name="Google Shape;53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Transition and prior probabilities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Transition matrix is large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Current state depends only on previous state (first-order)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Higher number of parameters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-GB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Higher order markov models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3" name="Google Shape;533;p73"/>
          <p:cNvSpPr txBox="1"/>
          <p:nvPr/>
        </p:nvSpPr>
        <p:spPr>
          <a:xfrm>
            <a:off x="578550" y="4199050"/>
            <a:ext cx="7799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https://arxiv.org/pdf/q-bio/0505002.pdf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https://pdfs.semanticscholar.org/8463/dfee2b46fa813069029149e8e80cec95659f.pdf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http://mlg.eng.cam.ac.uk/zoubin/papers/ijprai.pdf</a:t>
            </a:r>
            <a:r>
              <a:rPr lang="en-GB" sz="8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34" name="Google Shape;534;p73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38" y="117725"/>
            <a:ext cx="8310524" cy="4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4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81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2. Predict tools in workflows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25" y="2355550"/>
            <a:ext cx="5386249" cy="18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Approach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75" y="1049400"/>
            <a:ext cx="3242500" cy="1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75" y="2915106"/>
            <a:ext cx="3242500" cy="190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425" y="1049400"/>
            <a:ext cx="3138975" cy="1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9725" y="2924875"/>
            <a:ext cx="3132375" cy="19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Path p</a:t>
            </a:r>
            <a:r>
              <a:rPr b="1" lang="en-GB">
                <a:solidFill>
                  <a:srgbClr val="1C4587"/>
                </a:solidFill>
                <a:latin typeface="Droid Serif"/>
                <a:ea typeface="Droid Serif"/>
                <a:cs typeface="Droid Serif"/>
                <a:sym typeface="Droid Serif"/>
              </a:rPr>
              <a:t>reprocessing</a:t>
            </a:r>
            <a:endParaRPr b="1">
              <a:solidFill>
                <a:srgbClr val="1C458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43531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88" y="1047225"/>
            <a:ext cx="7873027" cy="36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