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5C24E2-7CDA-417C-AFCF-268B6A21E77F}">
  <a:tblStyle styleId="{DD5C24E2-7CDA-417C-AFCF-268B6A21E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06d6e5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06d6e5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bdb981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bdb981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bdb981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bdb981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bdb981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bdb981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bdb981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bdb981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bdb981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bdb981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c023d2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c023d2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bdb981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bdb981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906d6e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906d6e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bdb981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bdb981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bc1548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bc1548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bdb981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bdb981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bdb981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bdb981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c023d2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c023d2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bdb981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bdb981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c023d2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c023d2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bdb981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bdb981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976e90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976e90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906d6e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e906d6e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906d6e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e906d6e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e906d6e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e906d6e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bc1548d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bc1548d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e906d6e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e906d6e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906d6e5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906d6e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e906d6e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e906d6e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906d6e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e906d6e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e976e90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e976e90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e976e90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e976e90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e906d6e5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e906d6e5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06d6e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06d6e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e906d6e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e906d6e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e906d6e5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e906d6e5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bdb98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bdb98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e906d6e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e906d6e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e906d6e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e906d6e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906d6e5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906d6e5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c023d2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c023d2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bdb981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bdb981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bdb981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bdb981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c023d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c023d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hyperlink" Target="https://cran.r-project.org/web/packages/ggdag/vignettes/intro-to-dag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hyperlink" Target="https://arxiv.org/pdf/1506.06268.pdf" TargetMode="External"/><Relationship Id="rId5" Type="http://schemas.openxmlformats.org/officeDocument/2006/relationships/hyperlink" Target="https://arxiv.org/pdf/1508.03113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1412.3555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hyperlink" Target="https://keras.io/layers/embedding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lp.stanford.edu/IR-book/html/htmledition/stemming-and-lemmatization-1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hyperlink" Target="https://dl.acm.org/citation.cfm?id=1704810" TargetMode="External"/><Relationship Id="rId8" Type="http://schemas.openxmlformats.org/officeDocument/2006/relationships/hyperlink" Target="http://www.staff.city.ac.uk/~sb317/papers/foundations_bm25_review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hyperlink" Target="https://radimrehurek.com/gensim/models/doc2vec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awgit.com/anuprulez/similar_galaxy_tools/doc2vec/viz/similarity_viz.html" TargetMode="External"/><Relationship Id="rId4" Type="http://schemas.openxmlformats.org/officeDocument/2006/relationships/hyperlink" Target="https://rawgit.com/anuprulez/similar_galaxy_tools/lsi_005/viz/similarity_viz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Relationship Id="rId7" Type="http://schemas.openxmlformats.org/officeDocument/2006/relationships/image" Target="../media/image33.jpg"/><Relationship Id="rId8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hyperlink" Target="https://arxiv.org/pdf/1511.07289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hyperlink" Target="https://arxiv.org/pdf/1609.04747.pdf" TargetMode="External"/><Relationship Id="rId7" Type="http://schemas.openxmlformats.org/officeDocument/2006/relationships/hyperlink" Target="https://www.tensorflow.org/api_docs/python/tf/keras/losses/binary_crossentropy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.stanford.edu/~quocle/paragraph_vector.pdf" TargetMode="External"/><Relationship Id="rId4" Type="http://schemas.openxmlformats.org/officeDocument/2006/relationships/hyperlink" Target="https://dl.acm.org/citation.cfm?id=17048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link.springer.com/article/10.1007/BF02365362" TargetMode="External"/><Relationship Id="rId6" Type="http://schemas.openxmlformats.org/officeDocument/2006/relationships/hyperlink" Target="https://www.itl.nist.gov/div898/software/dataplot/refman2/auxillar/cosdist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developers.google.com/machine-learning/crash-course/reducing-loss/gradient-descent" TargetMode="External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975"/>
            <a:ext cx="8520600" cy="25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 for scientific tools and workflows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thesis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0575"/>
            <a:ext cx="85206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Anup Kumar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Adviser: Dr. Björn Grüning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clean tools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 for each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and combine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data for name and description attribute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true similarity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 low similarity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analysis on larger set of tools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 tools using workflows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tools in workflows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Tough to assemble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compatibility issues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computation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Thousands of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975" y="2707725"/>
            <a:ext cx="3180526" cy="12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orkflows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- a directed acyclic graph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in a workflow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193,000 workflows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900,000 paths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25 tools in a path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025" y="1995625"/>
            <a:ext cx="4577999" cy="23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93425" y="4657500"/>
            <a:ext cx="7307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Directed acyclic graph: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https://cran.r-project.org/web/packages/ggdag/vignettes/intro-to-dags.html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Higher order dependency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4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dependent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 immediate parent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on all previous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25" y="2240575"/>
            <a:ext cx="4670899" cy="9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72775" y="4518650"/>
            <a:ext cx="7899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Higher order dependency: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https://arxiv.org/pdf/1506.06268.pdf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https://arxiv.org/pdf/1508.03113.pdf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50" y="1973125"/>
            <a:ext cx="6099999" cy="8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first tool fixed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50" y="1017725"/>
            <a:ext cx="5835450" cy="40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lassifier to learn on sequential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- Gated recurrent units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hidden layers, one embedding layer and one output layer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Cross-entropy loss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mean square propagation (rmsprop) optimiser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output activation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training paths, 20% test paths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91800" y="4745725"/>
            <a:ext cx="527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https://arxiv.org/pdf/1412.3555.pdf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Embedding and label vectors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975" y="1714350"/>
            <a:ext cx="5120525" cy="2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11700" y="4663225"/>
            <a:ext cx="5571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Embedding layer: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https://keras.io/layers/embeddings/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Precision and prediction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Absolute precision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Compatible precision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50" y="2317200"/>
            <a:ext cx="3591705" cy="10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Predict tools for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25" y="3056700"/>
            <a:ext cx="3268874" cy="13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25" y="1610973"/>
            <a:ext cx="3390825" cy="8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" y="0"/>
            <a:ext cx="83548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0"/>
            <a:ext cx="835479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0" y="0"/>
            <a:ext cx="8354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Workflows are directed acyclic graphs (193, 000 workflows)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paths from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(gated recurrent units)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precision ~90%, compatible precision ~99%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workflows, better 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original distribution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 prediction over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into Galaxy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Supplementary material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Stemming and stopwords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- 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onverge all forms of a word into one basic form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Operate, operating, operates, operation, operative, operatives, operational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[1]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 - 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about, above, would, could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…” [2]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267575" y="4481325"/>
            <a:ext cx="834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https://nlp.stanford.edu/IR-book/html/htmledition/stemming-and-lemmatization-1.html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https://www.ranks.nl/stopwords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Bestmatch25 (bm25)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frequency (tf)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and inverted document frequency (idf)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df = \log \frac{N}{df}" id="276" name="Google Shape;276;p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50" y="2092650"/>
            <a:ext cx="125950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= (1-b) + \frac{b \cdot |D|}{|D|_{avg}}" id="277" name="Google Shape;277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950" y="2571751"/>
            <a:ext cx="1828996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^* = tf \cdot \frac{k+1}{k \cdot \alpha + tf}" id="278" name="Google Shape;278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200" y="3270925"/>
            <a:ext cx="15823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m25 =tf^* \cdot idf" id="279" name="Google Shape;279;p4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8200" y="3928750"/>
            <a:ext cx="1664526" cy="2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374550" y="4517475"/>
            <a:ext cx="51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https://dl.acm.org/citation.cfm?id=1704810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http://www.staff.city.ac.uk/~sb317/papers/foundations_bm25_review.pdf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Bestmatch25 (bm25) scores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8" name="Google Shape;288;p41"/>
          <p:cNvGraphicFramePr/>
          <p:nvPr/>
        </p:nvGraphicFramePr>
        <p:xfrm>
          <a:off x="396675" y="12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{DD5C24E2-7CDA-417C-AFCF-268B6A21E77F}</a:tableStyleId>
              </a:tblPr>
              <a:tblGrid>
                <a:gridCol w="2100275"/>
                <a:gridCol w="1108400"/>
                <a:gridCol w="1265775"/>
                <a:gridCol w="1092650"/>
                <a:gridCol w="1391775"/>
                <a:gridCol w="1391775"/>
              </a:tblGrid>
              <a:tr h="65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Tools/Tokens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Tophat2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among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similar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a tool by its similar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options for data processing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Latent Semantic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Document-token matrix (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value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X_{n \times m} = U_{n \times n} \cdot S_{n \times m} \cdot V_{m \times m}^T" id="296" name="Google Shape;296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50" y="2090850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^T \cdot U = I_{n \times n}" id="297" name="Google Shape;297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50" y="2627500"/>
            <a:ext cx="160421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^T \cdot V = I_{m \times m}" id="298" name="Google Shape;298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750" y="3164150"/>
            <a:ext cx="170517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n \times m} = U_{k} \cdot S_{k} \cdot V_{k}^T" id="299" name="Google Shape;299;p4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750" y="3700800"/>
            <a:ext cx="201520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Paragraph vectors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 classifier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Gensim*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\frac{1}{T} \cdot \sum_{t=k}^{T-k} \log p(w_t|w_{t-k},...,w_{t+k})" id="307" name="Google Shape;307;p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88" y="1485025"/>
            <a:ext cx="290285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123" y="2685650"/>
            <a:ext cx="4863025" cy="14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348475" y="4676550"/>
            <a:ext cx="804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https://radimrehurek.com/gensim/models/doc2vec.html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Image adapted from: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https://cs.stanford.edu/~quocle/paragraph_vector.pdf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learning rate - 0.05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 learning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Nesterov’s accelerated gradient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date_{t+1} = \gamma \cdot update_t - \eta \cdot Gradient(w_t + \gamma \cdot update_t)" id="325" name="Google Shape;325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00" y="3031750"/>
            <a:ext cx="594731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+ update_{t+1}" id="326" name="Google Shape;326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00" y="3624150"/>
            <a:ext cx="267956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38" y="1840750"/>
            <a:ext cx="7147925" cy="17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Visualisers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Paragraph vectors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Latent Semantic Analysis  (5% of full-rank)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_t = (1-z_t) \times h_{t-1} + z_t \times h^{'}_t" id="349" name="Google Shape;349;p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5" y="1269475"/>
            <a:ext cx="286870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_t = \sigma(W_z \times x_t + U_z \times h_{t-1})" id="350" name="Google Shape;350;p4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00" y="1874825"/>
            <a:ext cx="30865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^{'}_t = \tanh(W \times x_t + U\times (r_t \odot h_{t-1})" id="351" name="Google Shape;351;p4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600" y="3254925"/>
            <a:ext cx="353391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 \sigma(W_r \times x_t + U_r \times h_{t-1})" id="352" name="Google Shape;352;p4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875" y="2564863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75" y="1269475"/>
            <a:ext cx="4303401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_T|x_1,x_2,....,x_{T-1})" id="354" name="Google Shape;354;p4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4875" y="3944975"/>
            <a:ext cx="246303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311700" y="4703625"/>
            <a:ext cx="6121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RNN: https://arxiv.org/pdf/1412.3555.pdf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embedding layer, two hidden layer and one output layer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layer activation - exponential linear uni</a:t>
            </a:r>
            <a:r>
              <a:rPr lang="en-GB"/>
              <a:t>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activation is sigmoid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#10;    f(x) = &#10;\begin{cases}&#10;    x,&amp; \text{if } x &gt; 0\\&#10;    \alpha \times (e^x-1),              &amp; \text{if } x \leq 0, \alpha &gt; 0\\&#10;\end{cases}&#10;" id="363" name="Google Shape;363;p4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00" y="2090850"/>
            <a:ext cx="3592350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\frac{1}{1 + e^{-x}}" id="364" name="Google Shape;364;p4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688" y="3038700"/>
            <a:ext cx="142477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/>
        </p:nvSpPr>
        <p:spPr>
          <a:xfrm>
            <a:off x="399225" y="4593850"/>
            <a:ext cx="7619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Exponential linear units: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https://arxiv.org/pdf/1511.07289.pdf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Optimiser - Root mean square propagation (rmsprop)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cross-entropy loss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ss_{mean} = - \frac{1}{N} (\sum_{i=1}^N y_i \times log(p_i) + (1 - y_i) \times log(1 - p_i) )" id="373" name="Google Shape;373;p5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00" y="3261750"/>
            <a:ext cx="497632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Square(w,t) = 0.9 \times MeanSquare(w, t-1) + 0.1 \times (\frac{\partial E}{\partial w} (t))^2 " id="374" name="Google Shape;374;p5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600" y="1721275"/>
            <a:ext cx="554181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- \frac{\eta}{\sqrt{MeanSquare(w,t) + \epsilon}} \times \frac{\partial E}{\partial w} (t)" id="375" name="Google Shape;375;p5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3600" y="2204925"/>
            <a:ext cx="4070200" cy="4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/>
        </p:nvSpPr>
        <p:spPr>
          <a:xfrm>
            <a:off x="347150" y="4568875"/>
            <a:ext cx="7324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RMSProp: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https://arxiv.org/pdf/1609.04747.pdf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Binary cross-entropy: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https://www.tensorflow.org/api_docs/python/tf/keras/losses/binary_crossentropy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tools metadata (~ 1,050 tools)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metadata - stemming and stopwords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vectors for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among vectors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" name="Google Shape;4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Tool, documents and tokens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25" y="1526050"/>
            <a:ext cx="4464577" cy="27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8788"/>
            <a:ext cx="4182850" cy="11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Paragraph (document)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approach*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dense vector for each paragraph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tools have similar vectors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variable length paragraphs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tool has three paragraphs (documents)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4541525"/>
            <a:ext cx="7651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https://cs.stanford.edu/~quocle/paragraph_vector.pdf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nput/output file types - </a:t>
            </a:r>
            <a:r>
              <a:rPr lang="en-GB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https://dl.acm.org/citation.cfm?id=1704810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(bestmatch25)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Similarity scores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Jaccard index (input and output file types)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 angle (name and description and help text)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- average the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- learn weights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 = \frac{A \cap B}{A \cup B}" id="104" name="Google Shape;104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425" y="1125600"/>
            <a:ext cx="800170" cy="35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= |x| \times |y| \times \cos{\theta}" id="105" name="Google Shape;105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025" y="1584550"/>
            <a:ext cx="2118724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24000" y="4530225"/>
            <a:ext cx="7804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Jaccard index: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https://link.springer.com/article/10.1007/BF02365362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Cosine angle similarity: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https://www.itl.nist.gov/div898/software/dataplot/refman2/auxillar/cosdist.htm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weights on similarity scores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 weighted average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rror(w^k) = \frac{1}{N} \times \sum_{j=1}^N [w^k \times SM^k - SM_{ideal})^2]_j" id="113" name="Google Shape;113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2089800"/>
            <a:ext cx="4264000" cy="31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 = w^k - \eta \times {Gradient(w^k)}" id="114" name="Google Shape;114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3438775"/>
            <a:ext cx="2973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(w^k) = \frac{\partial Error}{\partial w^k} = \frac{2}{N} \times ((w^k \times SM^k - SM_{ideal}) \cdot SM^k)" id="115" name="Google Shape;115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" y="2748476"/>
            <a:ext cx="5609418" cy="3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34525" y="4662600"/>
            <a:ext cx="7234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s 1.0 as the maximum value of similarity measures can be at most 1.0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Gradient descent: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https://developers.google.com/machine-learning/crash-course/reducing-loss/gradient-descent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M_{ideal}" id="118" name="Google Shape;118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925" y="4772750"/>
            <a:ext cx="500574" cy="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050100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7400"/>
            <a:ext cx="8349677" cy="51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