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CBFC895-DE75-4487-AACF-96F971ABF899}">
  <a:tblStyle styleId="{FCBFC895-DE75-4487-AACF-96F971ABF8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dbdb9813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dbdb9813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dc023d2b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dc023d2b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dbdb9813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dbdb9813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dbdb9813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dbdb9813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dbdb9813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dbdb9813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dbdb9813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dbdb9813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dc023d2b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dc023d2b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dbdb9813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dbdb9813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dbdb9813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dbdb9813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dbdb9813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dbdb9813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dbc1548d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dbc1548d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dbdb9813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dbdb9813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dc023d2b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dc023d2b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dbdb9813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dbdb9813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dc023d2b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dc023d2b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dbdb9813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dbdb9813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bc1548df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dbc1548df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dbdb981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dbdb981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dc023d2b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dc023d2b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dbdb981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dbdb981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dbdb9813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dbdb9813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dbdb9813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dbdb9813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dc023d2b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dc023d2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78575"/>
            <a:ext cx="8520600" cy="16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latin typeface="Times New Roman"/>
                <a:ea typeface="Times New Roman"/>
                <a:cs typeface="Times New Roman"/>
                <a:sym typeface="Times New Roman"/>
              </a:rPr>
              <a:t>Recommendation system for scientific tools and workflows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71750"/>
            <a:ext cx="8520600" cy="20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Anup Kumar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Adviser: Dr. Björn Grüning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 tools metadata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 metadata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 vector for each tool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similarity matrix by applying similarity measures on vectors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 similarity matrices using optimisation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Conclusion and future work</a:t>
            </a:r>
            <a:endParaRPr b="1"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Paragraph vector better than latent semantic analysis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true similarity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data for name and description attribute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 tools in workflows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Tough to assemble workflows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compatibility issues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 of computation time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Thousands of tools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orkflow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Workflow - directed acyclic graph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Paths in workflow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500" y="2160550"/>
            <a:ext cx="5332401" cy="220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Higher order dependency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114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dependent 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on immediate parent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Dependent on all previous tools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050" y="2118725"/>
            <a:ext cx="5521124" cy="117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Workflow preprocessing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decomposition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225" y="1909650"/>
            <a:ext cx="6795349" cy="96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Workflow preprocessing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Keep first tool fixed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950" y="1017725"/>
            <a:ext cx="5835450" cy="402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Recurrent neural network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a classifier to consume sequential data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Multilabel, multiclass classification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Recurrent neural network - Gated recurrent units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 long-range dependencies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h_t = (1-z_t) \times h_{t-1} + z_t \times h^{'}_t" id="197" name="Google Shape;197;p2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7638" y="2952250"/>
            <a:ext cx="2868706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Precision and prediction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Absolute precision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Compatible precision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375" y="2127557"/>
            <a:ext cx="5119199" cy="146621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311700" y="1152475"/>
            <a:ext cx="85206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25" y="0"/>
            <a:ext cx="835483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Recommendation system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61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similar scientific tools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 tools for workflows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5891775" y="1254725"/>
            <a:ext cx="1028700" cy="324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Hisat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4749975" y="2035825"/>
            <a:ext cx="801900" cy="324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Hisat2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5891763" y="2035825"/>
            <a:ext cx="1028700" cy="324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inimap2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7289675" y="2035825"/>
            <a:ext cx="899100" cy="324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ophat2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636575" y="3295850"/>
            <a:ext cx="1028700" cy="44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Get flanks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6050175" y="3295850"/>
            <a:ext cx="855600" cy="44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AWK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9" name="Google Shape;69;p14"/>
          <p:cNvCxnSpPr>
            <a:stCxn id="67" idx="3"/>
            <a:endCxn id="68" idx="1"/>
          </p:cNvCxnSpPr>
          <p:nvPr/>
        </p:nvCxnSpPr>
        <p:spPr>
          <a:xfrm>
            <a:off x="5665275" y="3515900"/>
            <a:ext cx="384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4"/>
          <p:cNvCxnSpPr>
            <a:stCxn id="68" idx="3"/>
            <a:endCxn id="71" idx="1"/>
          </p:cNvCxnSpPr>
          <p:nvPr/>
        </p:nvCxnSpPr>
        <p:spPr>
          <a:xfrm flipH="1" rot="10800000">
            <a:off x="6905775" y="3024500"/>
            <a:ext cx="707700" cy="49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4"/>
          <p:cNvCxnSpPr>
            <a:stCxn id="68" idx="3"/>
          </p:cNvCxnSpPr>
          <p:nvPr/>
        </p:nvCxnSpPr>
        <p:spPr>
          <a:xfrm flipH="1" rot="10800000">
            <a:off x="6905775" y="3514400"/>
            <a:ext cx="702900" cy="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>
            <a:stCxn id="68" idx="3"/>
            <a:endCxn id="74" idx="1"/>
          </p:cNvCxnSpPr>
          <p:nvPr/>
        </p:nvCxnSpPr>
        <p:spPr>
          <a:xfrm>
            <a:off x="6905775" y="3515900"/>
            <a:ext cx="707700" cy="48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4"/>
          <p:cNvSpPr/>
          <p:nvPr/>
        </p:nvSpPr>
        <p:spPr>
          <a:xfrm>
            <a:off x="7613475" y="2903113"/>
            <a:ext cx="801900" cy="243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7608675" y="3394400"/>
            <a:ext cx="801900" cy="243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7613475" y="3879350"/>
            <a:ext cx="801900" cy="243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6" name="Google Shape;76;p14"/>
          <p:cNvCxnSpPr>
            <a:stCxn id="63" idx="2"/>
            <a:endCxn id="64" idx="0"/>
          </p:cNvCxnSpPr>
          <p:nvPr/>
        </p:nvCxnSpPr>
        <p:spPr>
          <a:xfrm flipH="1">
            <a:off x="5150925" y="1578725"/>
            <a:ext cx="125520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>
            <a:stCxn id="63" idx="2"/>
            <a:endCxn id="65" idx="0"/>
          </p:cNvCxnSpPr>
          <p:nvPr/>
        </p:nvCxnSpPr>
        <p:spPr>
          <a:xfrm>
            <a:off x="6406125" y="1578725"/>
            <a:ext cx="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>
            <a:stCxn id="63" idx="2"/>
            <a:endCxn id="66" idx="0"/>
          </p:cNvCxnSpPr>
          <p:nvPr/>
        </p:nvCxnSpPr>
        <p:spPr>
          <a:xfrm>
            <a:off x="6406125" y="1578725"/>
            <a:ext cx="133320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4"/>
          <p:cNvSpPr txBox="1"/>
          <p:nvPr/>
        </p:nvSpPr>
        <p:spPr>
          <a:xfrm>
            <a:off x="4988925" y="1578700"/>
            <a:ext cx="6156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0.</a:t>
            </a:r>
            <a:r>
              <a:rPr lang="en-GB"/>
              <a:t>67</a:t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5990450" y="1704963"/>
            <a:ext cx="6156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0.5</a:t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7207725" y="1578700"/>
            <a:ext cx="6156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0.46</a:t>
            </a:r>
            <a:endParaRPr/>
          </a:p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311700" y="1152475"/>
            <a:ext cx="85206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50" y="0"/>
            <a:ext cx="835479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00" y="0"/>
            <a:ext cx="835482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Workflows are directed acyclic graphs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 paths from workflows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 long-range dependencies in these paths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recurrent neural network (gated recurrent units) as a classifier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Multilabel, multiclass classification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Absolute and compatible precision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Conclusion and f</a:t>
            </a: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uture work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Restore original distribution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Decay prediction over time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 into Galaxy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                           </a:t>
            </a:r>
            <a:r>
              <a:rPr b="1" lang="en-GB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for your attention</a:t>
            </a:r>
            <a:endParaRPr b="1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 b="1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Find similar scientific tools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similarity among tools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 similar tools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 a tool by its similar tool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more options for data processing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Approach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311700" y="1152475"/>
            <a:ext cx="8520600" cy="3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 tools metadata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attributes - input and output files, name and description and help text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 metadata by stemming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 vectors for tools (tool-token matrix)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96" name="Google Shape;96;p16"/>
          <p:cNvGraphicFramePr/>
          <p:nvPr/>
        </p:nvGraphicFramePr>
        <p:xfrm>
          <a:off x="868875" y="261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{FCBFC895-DE75-4487-AACF-96F971ABF899}</a:tableStyleId>
              </a:tblPr>
              <a:tblGrid>
                <a:gridCol w="1862750"/>
                <a:gridCol w="983050"/>
                <a:gridCol w="1122625"/>
                <a:gridCol w="969075"/>
                <a:gridCol w="1234375"/>
                <a:gridCol w="1234375"/>
              </a:tblGrid>
              <a:tr h="4516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Tools/Tokens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Regress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Gap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Mapper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3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LinearRegression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5.22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3.84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9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LogisticRegression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3.54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2.61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3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Tophat2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3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Hisat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ool vector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Latent Semantic Analysis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tool-token matrix using bestmatch25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ranks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Paragraph vector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 network approach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 tools have similar vectors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1700" y="1063475"/>
            <a:ext cx="8520600" cy="40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95" y="0"/>
            <a:ext cx="835480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Similarity scores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Jaccard index (input and output files)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Cosine angle (name and description and help text)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similarity matrix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similarity matrices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Optimisation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 weights on similarity scores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Obtain a weighted average similarity matrix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Error(w^k) = \frac{1}{N} \times \sum_{j=1}^N [w^k \times SM^k - SM_{ideal})^2]_j" id="126" name="Google Shape;126;p2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325" y="1846925"/>
            <a:ext cx="40640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^k = w^k - \eta \times {Gradient(w^k)}" id="127" name="Google Shape;127;p2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325" y="3077300"/>
            <a:ext cx="2973658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dient(w^k) = \frac{\partial Error}{\partial w^k} = \frac{2}{N} \times ((w^k \times SM^k - SM_{ideal}) \cdot SM^k)" id="128" name="Google Shape;128;p20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3325" y="2462113"/>
            <a:ext cx="4976326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050100"/>
            <a:ext cx="8520600" cy="3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750" y="17400"/>
            <a:ext cx="8349677" cy="512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