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8A64AD4-F05E-4580-BD70-AF49C99A995A}">
  <a:tblStyle styleId="{18A64AD4-F05E-4580-BD70-AF49C99A995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df0f6492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df0f6492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df0f64925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df0f64925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df0f64925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df0f64925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df0f64925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df0f64925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df0f64925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df0f64925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df0f64925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df0f64925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df0f64925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df0f64925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df0f64925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df0f64925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df0f64925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df0f64925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df0f64925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df0f64925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df0f64925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df0f64925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df0f6492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df0f6492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df30f629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df30f629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df0f64925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df0f64925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df0f64925_0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df0f64925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df0f64925_0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df0f64925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df0f64925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df0f64925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eaa8495ba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eaa8495ba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df0f64925_0_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df0f64925_0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df0f64925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df0f64925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eaa8495ba_3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eaa8495ba_3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df0f64925_0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df0f64925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df0f6492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df0f6492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df0f64925_0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df0f64925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df0f64925_0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df0f64925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df0f64925_0_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df0f64925_0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df0f64925_0_5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df0f64925_0_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df0f64925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df0f64925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eaa8495ba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eaa8495ba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df0f64925_0_5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3df0f64925_0_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eaa8495ba_3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eaa8495ba_3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eaa8495ba_2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eaa8495ba_2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df0f64925_0_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df0f64925_0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df0f6492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df0f6492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df0f64925_0_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df0f64925_0_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df0f64925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3df0f64925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3df0f64925_0_6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3df0f64925_0_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df0f64925_0_6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df0f64925_0_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3df0f64925_0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3df0f64925_0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3df0f64925_0_6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3df0f64925_0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df0f64925_0_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df0f64925_0_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3df0f64925_0_6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3df0f64925_0_6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3df0f64925_0_6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3df0f64925_0_6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3df0f64925_0_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3df0f64925_0_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df0f6492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df0f6492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3df0f64925_0_6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3df0f64925_0_6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3df0f64925_0_6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3df0f64925_0_6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df0f64925_0_6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df0f64925_0_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df0f64925_0_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df0f64925_0_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3df0f64925_0_6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3df0f64925_0_6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3df0f64925_0_6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3df0f64925_0_6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3df0f64925_0_6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3df0f64925_0_6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3df0f64925_0_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3df0f64925_0_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3df0f64925_0_6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3df0f64925_0_6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3df0f64925_0_6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3df0f64925_0_6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df0f64925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df0f64925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df0f64925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df0f64925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df0f64925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df0f64925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eaa8495ba_3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eaa8495ba_3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arxiv.org/pdf/1412.3555.pdf" TargetMode="External"/><Relationship Id="rId4" Type="http://schemas.openxmlformats.org/officeDocument/2006/relationships/hyperlink" Target="https://arxiv.org/pdf/1412.3555v1.pdf" TargetMode="External"/><Relationship Id="rId5" Type="http://schemas.openxmlformats.org/officeDocument/2006/relationships/image" Target="../media/image1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hyperlink" Target="https://cs231n.github.io/neural-networks-1/" TargetMode="External"/><Relationship Id="rId5" Type="http://schemas.openxmlformats.org/officeDocument/2006/relationships/image" Target="../media/image1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drive.google.com/file/d/14lb69GWy5RJ8R9-VSozPRAMXTEMWXWdg/view" TargetMode="External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nlp.stanford.edu/IR-book/html/htmledition/stemming-and-lemmatization-1.html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5" Type="http://schemas.openxmlformats.org/officeDocument/2006/relationships/image" Target="../media/image18.png"/><Relationship Id="rId6" Type="http://schemas.openxmlformats.org/officeDocument/2006/relationships/image" Target="../media/image15.png"/><Relationship Id="rId7" Type="http://schemas.openxmlformats.org/officeDocument/2006/relationships/hyperlink" Target="https://dl.acm.org/citation.cfm?id=1704810" TargetMode="External"/><Relationship Id="rId8" Type="http://schemas.openxmlformats.org/officeDocument/2006/relationships/hyperlink" Target="http://www.staff.city.ac.uk/~sb317/papers/foundations_bm25_review.pdf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Relationship Id="rId4" Type="http://schemas.openxmlformats.org/officeDocument/2006/relationships/image" Target="../media/image23.png"/><Relationship Id="rId5" Type="http://schemas.openxmlformats.org/officeDocument/2006/relationships/image" Target="../media/image22.png"/><Relationship Id="rId6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cs.stanford.edu/~quocle/paragraph_vector.pdf" TargetMode="External"/><Relationship Id="rId4" Type="http://schemas.openxmlformats.org/officeDocument/2006/relationships/hyperlink" Target="https://dl.acm.org/citation.cfm?id=1704810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png"/><Relationship Id="rId4" Type="http://schemas.openxmlformats.org/officeDocument/2006/relationships/image" Target="../media/image24.jpg"/><Relationship Id="rId5" Type="http://schemas.openxmlformats.org/officeDocument/2006/relationships/hyperlink" Target="https://radimrehurek.com/gensim/models/doc2vec.html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evelopers.google.com/machine-learning/crash-course/reducing-loss/gradient-descent" TargetMode="External"/><Relationship Id="rId4" Type="http://schemas.openxmlformats.org/officeDocument/2006/relationships/image" Target="../media/image2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6.png"/><Relationship Id="rId4" Type="http://schemas.openxmlformats.org/officeDocument/2006/relationships/image" Target="../media/image28.png"/><Relationship Id="rId5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9" Type="http://schemas.openxmlformats.org/officeDocument/2006/relationships/image" Target="../media/image33.png"/><Relationship Id="rId5" Type="http://schemas.openxmlformats.org/officeDocument/2006/relationships/image" Target="../media/image31.png"/><Relationship Id="rId6" Type="http://schemas.openxmlformats.org/officeDocument/2006/relationships/image" Target="../media/image48.png"/><Relationship Id="rId7" Type="http://schemas.openxmlformats.org/officeDocument/2006/relationships/image" Target="../media/image32.png"/><Relationship Id="rId8" Type="http://schemas.openxmlformats.org/officeDocument/2006/relationships/image" Target="../media/image5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rawgit.com/anuprulez/similar_galaxy_tools/doc2vec/viz/similarity_viz.html" TargetMode="External"/><Relationship Id="rId4" Type="http://schemas.openxmlformats.org/officeDocument/2006/relationships/hyperlink" Target="https://rawgit.com/anuprulez/similar_galaxy_tools/lsi_005/viz/similarity_viz.html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cran.r-project.org/web/packages/ggdag/vignettes/intro-to-dags.html" TargetMode="External"/><Relationship Id="rId4" Type="http://schemas.openxmlformats.org/officeDocument/2006/relationships/hyperlink" Target="https://galaxyproject.org/learn/advanced-workflow/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keras.io/layers/embeddings/" TargetMode="External"/><Relationship Id="rId4" Type="http://schemas.openxmlformats.org/officeDocument/2006/relationships/image" Target="../media/image38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://www.cse.unsw.edu.au/~billw/cs9444/crossentropy.html" TargetMode="External"/><Relationship Id="rId4" Type="http://schemas.openxmlformats.org/officeDocument/2006/relationships/hyperlink" Target="https://www.cs.toronto.edu/~tijmen/csc321/slides/lecture_slides_lec6.pdf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54.png"/><Relationship Id="rId6" Type="http://schemas.openxmlformats.org/officeDocument/2006/relationships/image" Target="../media/image42.png"/><Relationship Id="rId7" Type="http://schemas.openxmlformats.org/officeDocument/2006/relationships/image" Target="../media/image39.jpg"/><Relationship Id="rId8" Type="http://schemas.openxmlformats.org/officeDocument/2006/relationships/image" Target="../media/image3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hyperlink" Target="https://arxiv.org/pdf/1511.07289.pdf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9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hyperlink" Target="https://arxiv.org/pdf/1609.04747.pdf" TargetMode="External"/><Relationship Id="rId7" Type="http://schemas.openxmlformats.org/officeDocument/2006/relationships/hyperlink" Target="https://www.tensorflow.org/api_docs/python/tf/keras/losses/binary_crossentropy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67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70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6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6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7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65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5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69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74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66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68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73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72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62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55.jpg"/><Relationship Id="rId4" Type="http://schemas.openxmlformats.org/officeDocument/2006/relationships/hyperlink" Target="https://arxiv.org/pdf/1506.06268.pdf" TargetMode="External"/><Relationship Id="rId5" Type="http://schemas.openxmlformats.org/officeDocument/2006/relationships/hyperlink" Target="https://arxiv.org/pdf/1508.03113.pdf" TargetMode="Externa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hyperlink" Target="https://www.microsoft.com/en-us/research/uploads/prod/2004/01/Large-Sample-Learning-of-Bayesian-Networks-is-NP-Hard.pdf" TargetMode="External"/><Relationship Id="rId4" Type="http://schemas.openxmlformats.org/officeDocument/2006/relationships/hyperlink" Target="https://www.sciencedirect.com/science/article/pii/000437029090060D" TargetMode="Externa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hyperlink" Target="https://arxiv.org/pdf/q-bio/0505002.pdf" TargetMode="External"/><Relationship Id="rId4" Type="http://schemas.openxmlformats.org/officeDocument/2006/relationships/hyperlink" Target="https://pdfs.semanticscholar.org/8463/dfee2b46fa813069029149e8e80cec95659f.pdf" TargetMode="External"/><Relationship Id="rId5" Type="http://schemas.openxmlformats.org/officeDocument/2006/relationships/hyperlink" Target="http://mlg.eng.cam.ac.uk/zoubin/papers/ijprai.pdf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6.png"/><Relationship Id="rId4" Type="http://schemas.openxmlformats.org/officeDocument/2006/relationships/image" Target="../media/image14.png"/><Relationship Id="rId5" Type="http://schemas.openxmlformats.org/officeDocument/2006/relationships/image" Target="../media/image50.png"/><Relationship Id="rId6" Type="http://schemas.openxmlformats.org/officeDocument/2006/relationships/image" Target="../media/image53.png"/><Relationship Id="rId7" Type="http://schemas.openxmlformats.org/officeDocument/2006/relationships/image" Target="../media/image4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Relationship Id="rId4" Type="http://schemas.openxmlformats.org/officeDocument/2006/relationships/image" Target="../media/image9.jpg"/><Relationship Id="rId5" Type="http://schemas.openxmlformats.org/officeDocument/2006/relationships/image" Target="../media/image8.jpg"/><Relationship Id="rId6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568975"/>
            <a:ext cx="8520600" cy="222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3600">
                <a:solidFill>
                  <a:srgbClr val="1C4587"/>
                </a:solidFill>
                <a:latin typeface="Droid Serif"/>
                <a:ea typeface="Droid Serif"/>
                <a:cs typeface="Droid Serif"/>
                <a:sym typeface="Droid Serif"/>
              </a:rPr>
              <a:t>Recommendation system for scientific tools and workflows</a:t>
            </a:r>
            <a:endParaRPr b="1" sz="3600">
              <a:solidFill>
                <a:srgbClr val="1C4587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Droid Serif"/>
                <a:ea typeface="Droid Serif"/>
                <a:cs typeface="Droid Serif"/>
                <a:sym typeface="Droid Serif"/>
              </a:rPr>
              <a:t>Master’s thesis</a:t>
            </a:r>
            <a:endParaRPr sz="1400"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Droid Serif"/>
                <a:ea typeface="Droid Serif"/>
                <a:cs typeface="Droid Serif"/>
                <a:sym typeface="Droid Serif"/>
              </a:rPr>
              <a:t>07/08/2018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505500"/>
            <a:ext cx="8520600" cy="12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Anup Kumar</a:t>
            </a:r>
            <a:endParaRPr sz="220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Adviser: Dr. Björn Grüning</a:t>
            </a:r>
            <a:endParaRPr sz="1400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1C4587"/>
                </a:solidFill>
                <a:latin typeface="Droid Serif"/>
                <a:ea typeface="Droid Serif"/>
                <a:cs typeface="Droid Serif"/>
                <a:sym typeface="Droid Serif"/>
              </a:rPr>
              <a:t>Workflow preprocessing</a:t>
            </a:r>
            <a:endParaRPr b="1">
              <a:solidFill>
                <a:srgbClr val="1C4587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Decomposition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Last tool is a label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91440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3425" y="1877625"/>
            <a:ext cx="6748051" cy="288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2"/>
          <p:cNvSpPr txBox="1"/>
          <p:nvPr>
            <p:ph idx="12" type="sldNum"/>
          </p:nvPr>
        </p:nvSpPr>
        <p:spPr>
          <a:xfrm>
            <a:off x="4353108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>
                <a:latin typeface="Droid Serif"/>
                <a:ea typeface="Droid Serif"/>
                <a:cs typeface="Droid Serif"/>
                <a:sym typeface="Droid Serif"/>
              </a:rPr>
              <a:t>‹#›</a:t>
            </a:fld>
            <a:endParaRPr sz="1100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1C4587"/>
                </a:solidFill>
                <a:latin typeface="Droid Serif"/>
                <a:ea typeface="Droid Serif"/>
                <a:cs typeface="Droid Serif"/>
                <a:sym typeface="Droid Serif"/>
              </a:rPr>
              <a:t>Recurrent neural network</a:t>
            </a:r>
            <a:endParaRPr b="1">
              <a:solidFill>
                <a:srgbClr val="1C4587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311700" y="1173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Classifier to learn on sequential data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Multilabel, multiclass classification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Recurrent neural network - Gated recurrent units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45720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3"/>
          <p:cNvSpPr txBox="1"/>
          <p:nvPr/>
        </p:nvSpPr>
        <p:spPr>
          <a:xfrm>
            <a:off x="431400" y="4453375"/>
            <a:ext cx="41406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Droid Serif"/>
                <a:ea typeface="Droid Serif"/>
                <a:cs typeface="Droid Serif"/>
                <a:sym typeface="Droid Serif"/>
              </a:rPr>
              <a:t>Recurrent neural network: </a:t>
            </a:r>
            <a:r>
              <a:rPr lang="en-GB" sz="1000" u="sng">
                <a:latin typeface="Droid Serif"/>
                <a:ea typeface="Droid Serif"/>
                <a:cs typeface="Droid Serif"/>
                <a:sym typeface="Droid Serif"/>
                <a:hlinkClick r:id="rId3"/>
              </a:rPr>
              <a:t>https://arxiv.org/pdf/1412.3555.pdf</a:t>
            </a:r>
            <a:endParaRPr sz="1000"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Droid Serif"/>
                <a:ea typeface="Droid Serif"/>
                <a:cs typeface="Droid Serif"/>
                <a:sym typeface="Droid Serif"/>
              </a:rPr>
              <a:t>Gated recurrent units: </a:t>
            </a:r>
            <a:r>
              <a:rPr lang="en-GB" sz="1000" u="sng">
                <a:latin typeface="Droid Serif"/>
                <a:ea typeface="Droid Serif"/>
                <a:cs typeface="Droid Serif"/>
                <a:sym typeface="Droid Serif"/>
                <a:hlinkClick r:id="rId4"/>
              </a:rPr>
              <a:t>https://arxiv.org/pdf/1412.3555v1.pdf</a:t>
            </a:r>
            <a:endParaRPr sz="1000"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55650" y="2446575"/>
            <a:ext cx="5994374" cy="155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3"/>
          <p:cNvSpPr txBox="1"/>
          <p:nvPr>
            <p:ph idx="12" type="sldNum"/>
          </p:nvPr>
        </p:nvSpPr>
        <p:spPr>
          <a:xfrm>
            <a:off x="4353108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>
                <a:latin typeface="Droid Serif"/>
                <a:ea typeface="Droid Serif"/>
                <a:cs typeface="Droid Serif"/>
                <a:sym typeface="Droid Serif"/>
              </a:rPr>
              <a:t>‹#›</a:t>
            </a:fld>
            <a:endParaRPr sz="1100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1C4587"/>
                </a:solidFill>
                <a:latin typeface="Droid Serif"/>
                <a:ea typeface="Droid Serif"/>
                <a:cs typeface="Droid Serif"/>
                <a:sym typeface="Droid Serif"/>
              </a:rPr>
              <a:t>Prediction and precision</a:t>
            </a:r>
            <a:endParaRPr b="1">
              <a:solidFill>
                <a:srgbClr val="1C4587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Score for each predicted tool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Sig</a:t>
            </a: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moid activation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Multiple possible tools for a path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Absolute precision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Compatible precision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descr="\sigma(x) = \frac{1}{1 + e^{-x}}" id="149" name="Google Shape;149;p24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8175" y="2150722"/>
            <a:ext cx="1737524" cy="47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4"/>
          <p:cNvSpPr txBox="1"/>
          <p:nvPr/>
        </p:nvSpPr>
        <p:spPr>
          <a:xfrm>
            <a:off x="311700" y="4568875"/>
            <a:ext cx="33867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Droid Serif"/>
                <a:ea typeface="Droid Serif"/>
                <a:cs typeface="Droid Serif"/>
                <a:sym typeface="Droid Serif"/>
              </a:rPr>
              <a:t>Sigmoid: </a:t>
            </a:r>
            <a:r>
              <a:rPr lang="en-GB" sz="1000" u="sng">
                <a:latin typeface="Droid Serif"/>
                <a:ea typeface="Droid Serif"/>
                <a:cs typeface="Droid Serif"/>
                <a:sym typeface="Droid Serif"/>
                <a:hlinkClick r:id="rId4"/>
              </a:rPr>
              <a:t>https://cs231n.github.io/neural-networks-1/</a:t>
            </a:r>
            <a:endParaRPr sz="1000"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Droid Serif"/>
              <a:ea typeface="Droid Serif"/>
              <a:cs typeface="Droid Serif"/>
              <a:sym typeface="Droid Serif"/>
            </a:endParaRPr>
          </a:p>
        </p:txBody>
      </p:sp>
      <p:pic>
        <p:nvPicPr>
          <p:cNvPr id="151" name="Google Shape;15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98400" y="1718300"/>
            <a:ext cx="4865076" cy="120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4"/>
          <p:cNvSpPr txBox="1"/>
          <p:nvPr>
            <p:ph idx="12" type="sldNum"/>
          </p:nvPr>
        </p:nvSpPr>
        <p:spPr>
          <a:xfrm>
            <a:off x="4353108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>
                <a:latin typeface="Droid Serif"/>
                <a:ea typeface="Droid Serif"/>
                <a:cs typeface="Droid Serif"/>
                <a:sym typeface="Droid Serif"/>
              </a:rPr>
              <a:t>‹#›</a:t>
            </a:fld>
            <a:endParaRPr sz="1100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5"/>
          <p:cNvPicPr preferRelativeResize="0"/>
          <p:nvPr/>
        </p:nvPicPr>
        <p:blipFill rotWithShape="1">
          <a:blip r:embed="rId3">
            <a:alphaModFix/>
          </a:blip>
          <a:srcRect b="1110" l="1510" r="-1510" t="-1110"/>
          <a:stretch/>
        </p:blipFill>
        <p:spPr>
          <a:xfrm>
            <a:off x="383550" y="210325"/>
            <a:ext cx="8457174" cy="472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5"/>
          <p:cNvSpPr txBox="1"/>
          <p:nvPr>
            <p:ph idx="12" type="sldNum"/>
          </p:nvPr>
        </p:nvSpPr>
        <p:spPr>
          <a:xfrm>
            <a:off x="4353108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>
                <a:latin typeface="Droid Serif"/>
                <a:ea typeface="Droid Serif"/>
                <a:cs typeface="Droid Serif"/>
                <a:sym typeface="Droid Serif"/>
              </a:rPr>
              <a:t>‹#›</a:t>
            </a:fld>
            <a:endParaRPr sz="1100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6" title="tool_prediction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050" y="216200"/>
            <a:ext cx="7635575" cy="452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6"/>
          <p:cNvSpPr txBox="1"/>
          <p:nvPr>
            <p:ph idx="12" type="sldNum"/>
          </p:nvPr>
        </p:nvSpPr>
        <p:spPr>
          <a:xfrm>
            <a:off x="4353108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>
                <a:latin typeface="Droid Serif"/>
                <a:ea typeface="Droid Serif"/>
                <a:cs typeface="Droid Serif"/>
                <a:sym typeface="Droid Serif"/>
              </a:rPr>
              <a:t>‹#›</a:t>
            </a:fld>
            <a:endParaRPr sz="1100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1C4587"/>
                </a:solidFill>
                <a:latin typeface="Droid Serif"/>
                <a:ea typeface="Droid Serif"/>
                <a:cs typeface="Droid Serif"/>
                <a:sym typeface="Droid Serif"/>
              </a:rPr>
              <a:t>C</a:t>
            </a:r>
            <a:r>
              <a:rPr b="1" lang="en-GB">
                <a:solidFill>
                  <a:srgbClr val="1C4587"/>
                </a:solidFill>
                <a:latin typeface="Droid Serif"/>
                <a:ea typeface="Droid Serif"/>
                <a:cs typeface="Droid Serif"/>
                <a:sym typeface="Droid Serif"/>
              </a:rPr>
              <a:t>onclusion and future work (part 1)</a:t>
            </a:r>
            <a:endParaRPr b="1">
              <a:solidFill>
                <a:srgbClr val="1C4587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311700" y="1152475"/>
            <a:ext cx="8577300" cy="3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●"/>
            </a:pPr>
            <a:r>
              <a:rPr lang="en-GB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Collect and clean tools metadata (~ 1,050 tools)</a:t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●"/>
            </a:pPr>
            <a:r>
              <a:rPr lang="en-GB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Learn vector for each tool</a:t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●"/>
            </a:pPr>
            <a:r>
              <a:rPr lang="en-GB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Compute and combine similarity matrices</a:t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●"/>
            </a:pPr>
            <a:r>
              <a:rPr lang="en-GB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No true similarity</a:t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●"/>
            </a:pPr>
            <a:r>
              <a:rPr lang="en-GB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Run analysis on larger set of tools</a:t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●"/>
            </a:pPr>
            <a:r>
              <a:rPr lang="en-GB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Compute similar tools using workflows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pic>
        <p:nvPicPr>
          <p:cNvPr id="171" name="Google Shape;17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4525" y="3779850"/>
            <a:ext cx="3506725" cy="102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7"/>
          <p:cNvSpPr txBox="1"/>
          <p:nvPr>
            <p:ph idx="12" type="sldNum"/>
          </p:nvPr>
        </p:nvSpPr>
        <p:spPr>
          <a:xfrm>
            <a:off x="4353108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>
                <a:latin typeface="Droid Serif"/>
                <a:ea typeface="Droid Serif"/>
                <a:cs typeface="Droid Serif"/>
                <a:sym typeface="Droid Serif"/>
              </a:rPr>
              <a:t>‹#›</a:t>
            </a:fld>
            <a:endParaRPr sz="1100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1C4587"/>
                </a:solidFill>
                <a:latin typeface="Droid Serif"/>
                <a:ea typeface="Droid Serif"/>
                <a:cs typeface="Droid Serif"/>
                <a:sym typeface="Droid Serif"/>
              </a:rPr>
              <a:t>Summary and conclusion (part 2)</a:t>
            </a:r>
            <a:endParaRPr b="1">
              <a:solidFill>
                <a:srgbClr val="1C4587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78" name="Google Shape;178;p28"/>
          <p:cNvSpPr txBox="1"/>
          <p:nvPr>
            <p:ph idx="1" type="body"/>
          </p:nvPr>
        </p:nvSpPr>
        <p:spPr>
          <a:xfrm>
            <a:off x="311700" y="1152475"/>
            <a:ext cx="8577300" cy="3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Workflows - directed acyclic graphs (</a:t>
            </a:r>
            <a:r>
              <a:rPr lang="en-GB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193,000</a:t>
            </a: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)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Extract paths (</a:t>
            </a:r>
            <a:r>
              <a:rPr lang="en-GB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167,000 unique</a:t>
            </a: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) from workflows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Recurrent neural network (gated recurrent units)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Multilabel, multiclass classification</a:t>
            </a:r>
            <a:endParaRPr sz="1800"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●"/>
            </a:pPr>
            <a:r>
              <a:rPr lang="en-GB"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Absolute precision ~ 89%, compatible precision ~ 99% (~ 48 hrs)</a:t>
            </a:r>
            <a:endParaRPr sz="180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●"/>
            </a:pPr>
            <a:r>
              <a:rPr lang="en-GB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More workflows, better precision</a:t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●"/>
            </a:pPr>
            <a:r>
              <a:rPr lang="en-GB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Recommendation system using similar and predicted tools</a:t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pic>
        <p:nvPicPr>
          <p:cNvPr id="179" name="Google Shape;17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6634" y="3606175"/>
            <a:ext cx="3770841" cy="140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8"/>
          <p:cNvSpPr txBox="1"/>
          <p:nvPr>
            <p:ph idx="12" type="sldNum"/>
          </p:nvPr>
        </p:nvSpPr>
        <p:spPr>
          <a:xfrm>
            <a:off x="4353108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>
                <a:latin typeface="Droid Serif"/>
                <a:ea typeface="Droid Serif"/>
                <a:cs typeface="Droid Serif"/>
                <a:sym typeface="Droid Serif"/>
              </a:rPr>
              <a:t>‹#›</a:t>
            </a:fld>
            <a:endParaRPr sz="1100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1C4587"/>
                </a:solidFill>
                <a:latin typeface="Droid Serif"/>
                <a:ea typeface="Droid Serif"/>
                <a:cs typeface="Droid Serif"/>
                <a:sym typeface="Droid Serif"/>
              </a:rPr>
              <a:t>Future work (part 2)</a:t>
            </a:r>
            <a:endParaRPr b="1">
              <a:solidFill>
                <a:srgbClr val="1C4587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86" name="Google Shape;18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Restore original distribution 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Decay prediction over time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Oversample 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Integrate into Galaxy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pic>
        <p:nvPicPr>
          <p:cNvPr id="187" name="Google Shape;18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6634" y="3606175"/>
            <a:ext cx="3770841" cy="140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9"/>
          <p:cNvSpPr txBox="1"/>
          <p:nvPr>
            <p:ph idx="12" type="sldNum"/>
          </p:nvPr>
        </p:nvSpPr>
        <p:spPr>
          <a:xfrm>
            <a:off x="4353108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>
                <a:latin typeface="Droid Serif"/>
                <a:ea typeface="Droid Serif"/>
                <a:cs typeface="Droid Serif"/>
                <a:sym typeface="Droid Serif"/>
              </a:rPr>
              <a:t>‹#›</a:t>
            </a:fld>
            <a:endParaRPr sz="1100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1C4587"/>
                </a:solidFill>
                <a:latin typeface="Droid Serif"/>
                <a:ea typeface="Droid Serif"/>
                <a:cs typeface="Droid Serif"/>
                <a:sym typeface="Droid Serif"/>
              </a:rPr>
              <a:t>Thank you all!</a:t>
            </a:r>
            <a:endParaRPr b="1">
              <a:solidFill>
                <a:srgbClr val="1C4587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311700" y="979525"/>
            <a:ext cx="8520600" cy="36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Prof. Dr. Rolf Backofen 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Prof. Dr. Wolfgang Hess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Dr. Björn Grüning 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Dr. Anika Erxleben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Helena Rasche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●"/>
            </a:pPr>
            <a:r>
              <a:rPr lang="en-GB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Nate Coraor (Galaxy team, Penn State University)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Freiburg Galaxy team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00000"/>
              </a:lnSpc>
              <a:spcBef>
                <a:spcPts val="4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0"/>
          <p:cNvSpPr txBox="1"/>
          <p:nvPr>
            <p:ph idx="12" type="sldNum"/>
          </p:nvPr>
        </p:nvSpPr>
        <p:spPr>
          <a:xfrm>
            <a:off x="4353108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>
                <a:latin typeface="Droid Serif"/>
                <a:ea typeface="Droid Serif"/>
                <a:cs typeface="Droid Serif"/>
                <a:sym typeface="Droid Serif"/>
              </a:rPr>
              <a:t>‹#›</a:t>
            </a:fld>
            <a:endParaRPr sz="1100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1C4587"/>
                </a:solidFill>
                <a:latin typeface="Droid Serif"/>
                <a:ea typeface="Droid Serif"/>
                <a:cs typeface="Droid Serif"/>
                <a:sym typeface="Droid Serif"/>
              </a:rPr>
              <a:t>Thank you for your attention</a:t>
            </a:r>
            <a:endParaRPr b="1" sz="3000">
              <a:solidFill>
                <a:srgbClr val="1C4587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-GB" sz="3000">
                <a:solidFill>
                  <a:srgbClr val="1C4587"/>
                </a:solidFill>
                <a:latin typeface="Droid Serif"/>
                <a:ea typeface="Droid Serif"/>
                <a:cs typeface="Droid Serif"/>
                <a:sym typeface="Droid Serif"/>
              </a:rPr>
              <a:t>Questions?</a:t>
            </a:r>
            <a:endParaRPr b="1" sz="3000">
              <a:solidFill>
                <a:srgbClr val="1C4587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201" name="Google Shape;201;p31"/>
          <p:cNvSpPr txBox="1"/>
          <p:nvPr>
            <p:ph idx="12" type="sldNum"/>
          </p:nvPr>
        </p:nvSpPr>
        <p:spPr>
          <a:xfrm>
            <a:off x="4353108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>
                <a:latin typeface="Droid Serif"/>
                <a:ea typeface="Droid Serif"/>
                <a:cs typeface="Droid Serif"/>
                <a:sym typeface="Droid Serif"/>
              </a:rPr>
              <a:t>‹#›</a:t>
            </a:fld>
            <a:endParaRPr sz="1100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1C4587"/>
                </a:solidFill>
                <a:latin typeface="Droid Serif"/>
                <a:ea typeface="Droid Serif"/>
                <a:cs typeface="Droid Serif"/>
                <a:sym typeface="Droid Serif"/>
              </a:rPr>
              <a:t>Motivation</a:t>
            </a:r>
            <a:endParaRPr b="1">
              <a:solidFill>
                <a:srgbClr val="1C4587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Galaxy - biological data analysis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Tools and workflows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Large number of tools (&gt; 1,000)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Complex workflows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Need guidance - recommendation system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4353108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>
                <a:latin typeface="Droid Serif"/>
                <a:ea typeface="Droid Serif"/>
                <a:cs typeface="Droid Serif"/>
                <a:sym typeface="Droid Serif"/>
              </a:rPr>
              <a:t>‹#›</a:t>
            </a:fld>
            <a:endParaRPr sz="1100">
              <a:latin typeface="Droid Serif"/>
              <a:ea typeface="Droid Serif"/>
              <a:cs typeface="Droid Serif"/>
              <a:sym typeface="Droid Serif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5500" y="1152475"/>
            <a:ext cx="2326325" cy="265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875" y="2880000"/>
            <a:ext cx="4282100" cy="182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                             </a:t>
            </a:r>
            <a:endParaRPr b="1" sz="3000">
              <a:solidFill>
                <a:srgbClr val="1C458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-GB" sz="3000">
                <a:solidFill>
                  <a:srgbClr val="1C4587"/>
                </a:solidFill>
                <a:latin typeface="Droid Serif"/>
                <a:ea typeface="Droid Serif"/>
                <a:cs typeface="Droid Serif"/>
                <a:sym typeface="Droid Serif"/>
              </a:rPr>
              <a:t>Supplementary</a:t>
            </a:r>
            <a:r>
              <a:rPr b="1" lang="en-GB" sz="3000">
                <a:solidFill>
                  <a:srgbClr val="1C4587"/>
                </a:solidFill>
                <a:latin typeface="Droid Serif"/>
                <a:ea typeface="Droid Serif"/>
                <a:cs typeface="Droid Serif"/>
                <a:sym typeface="Droid Serif"/>
              </a:rPr>
              <a:t> material</a:t>
            </a:r>
            <a:endParaRPr b="1" sz="3000">
              <a:solidFill>
                <a:srgbClr val="1C4587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207" name="Google Shape;207;p32"/>
          <p:cNvSpPr txBox="1"/>
          <p:nvPr>
            <p:ph idx="12" type="sldNum"/>
          </p:nvPr>
        </p:nvSpPr>
        <p:spPr>
          <a:xfrm>
            <a:off x="4353108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>
                <a:latin typeface="Droid Serif"/>
                <a:ea typeface="Droid Serif"/>
                <a:cs typeface="Droid Serif"/>
                <a:sym typeface="Droid Serif"/>
              </a:rPr>
              <a:t>‹#›</a:t>
            </a:fld>
            <a:endParaRPr sz="1100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1C4587"/>
                </a:solidFill>
                <a:latin typeface="Droid Serif"/>
                <a:ea typeface="Droid Serif"/>
                <a:cs typeface="Droid Serif"/>
                <a:sym typeface="Droid Serif"/>
              </a:rPr>
              <a:t>Stemming and stopwords</a:t>
            </a:r>
            <a:endParaRPr b="1">
              <a:solidFill>
                <a:srgbClr val="1C4587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213" name="Google Shape;213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Stemming - converge all forms of a word into one basic form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Droid Serif"/>
              <a:buChar char="●"/>
            </a:pPr>
            <a:r>
              <a:rPr lang="en-GB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“</a:t>
            </a:r>
            <a:r>
              <a:rPr i="1" lang="en-GB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Operate, operating, operates, operation, operative, operatives, operational</a:t>
            </a:r>
            <a:r>
              <a:rPr lang="en-GB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”</a:t>
            </a:r>
            <a:r>
              <a:rPr i="1" lang="en-GB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 </a:t>
            </a:r>
            <a:r>
              <a:rPr lang="en-GB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into “</a:t>
            </a:r>
            <a:r>
              <a:rPr i="1" lang="en-GB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oper</a:t>
            </a:r>
            <a:r>
              <a:rPr lang="en-GB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” [1]</a:t>
            </a:r>
            <a:endParaRPr sz="200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●"/>
            </a:pPr>
            <a:r>
              <a:rPr lang="en-GB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Stopwords - “</a:t>
            </a:r>
            <a:r>
              <a:rPr i="1" lang="en-GB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a, about, above, would, could </a:t>
            </a:r>
            <a:r>
              <a:rPr lang="en-GB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…” [2]</a:t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214" name="Google Shape;214;p33"/>
          <p:cNvSpPr txBox="1"/>
          <p:nvPr/>
        </p:nvSpPr>
        <p:spPr>
          <a:xfrm>
            <a:off x="267575" y="4481325"/>
            <a:ext cx="83406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Font typeface="Droid Serif"/>
              <a:buAutoNum type="arabicPeriod"/>
            </a:pPr>
            <a:r>
              <a:rPr lang="en-GB" sz="1000" u="sng">
                <a:latin typeface="Droid Serif"/>
                <a:ea typeface="Droid Serif"/>
                <a:cs typeface="Droid Serif"/>
                <a:sym typeface="Droid Serif"/>
                <a:hlinkClick r:id="rId3"/>
              </a:rPr>
              <a:t>https://nlp.stanford.edu/IR-book/html/htmledition/stemming-and-lemmatization-1.html</a:t>
            </a:r>
            <a:endParaRPr sz="1000">
              <a:latin typeface="Droid Serif"/>
              <a:ea typeface="Droid Serif"/>
              <a:cs typeface="Droid Serif"/>
              <a:sym typeface="Droid Serif"/>
            </a:endParaRP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Font typeface="Droid Serif"/>
              <a:buAutoNum type="arabicPeriod"/>
            </a:pPr>
            <a:r>
              <a:rPr lang="en-GB" sz="1000" u="sng">
                <a:latin typeface="Droid Serif"/>
                <a:ea typeface="Droid Serif"/>
                <a:cs typeface="Droid Serif"/>
                <a:sym typeface="Droid Serif"/>
              </a:rPr>
              <a:t>https://www.ranks.nl/stopwords</a:t>
            </a:r>
            <a:endParaRPr sz="1000" u="sng"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215" name="Google Shape;215;p33"/>
          <p:cNvSpPr txBox="1"/>
          <p:nvPr>
            <p:ph idx="12" type="sldNum"/>
          </p:nvPr>
        </p:nvSpPr>
        <p:spPr>
          <a:xfrm>
            <a:off x="4353108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>
                <a:latin typeface="Droid Serif"/>
                <a:ea typeface="Droid Serif"/>
                <a:cs typeface="Droid Serif"/>
                <a:sym typeface="Droid Serif"/>
              </a:rPr>
              <a:t>‹#›</a:t>
            </a:fld>
            <a:endParaRPr sz="1100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1C4587"/>
                </a:solidFill>
                <a:latin typeface="Droid Serif"/>
                <a:ea typeface="Droid Serif"/>
                <a:cs typeface="Droid Serif"/>
                <a:sym typeface="Droid Serif"/>
              </a:rPr>
              <a:t>Bestmatch25 (bm25)</a:t>
            </a:r>
            <a:endParaRPr b="1">
              <a:solidFill>
                <a:srgbClr val="1C4587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221" name="Google Shape;22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Token frequency (tf)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Document and inverted document frequency (idf)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pic>
        <p:nvPicPr>
          <p:cNvPr descr="idf = \log \frac{N}{df}" id="222" name="Google Shape;222;p34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9950" y="2024425"/>
            <a:ext cx="1477816" cy="461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alpha = (1-b) + \frac{b \cdot |D|}{|D|_{avg}}" id="223" name="Google Shape;223;p34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8200" y="2486250"/>
            <a:ext cx="2268106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f^* = tf \cdot \frac{k+1}{k \cdot \alpha + tf}" id="224" name="Google Shape;224;p34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8200" y="3202700"/>
            <a:ext cx="1856574" cy="461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m25 =tf^* \cdot idf" id="225" name="Google Shape;225;p34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88200" y="3848263"/>
            <a:ext cx="2183802" cy="338487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4"/>
          <p:cNvSpPr txBox="1"/>
          <p:nvPr/>
        </p:nvSpPr>
        <p:spPr>
          <a:xfrm>
            <a:off x="374550" y="4338375"/>
            <a:ext cx="4723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u="sng">
                <a:latin typeface="Droid Serif"/>
                <a:ea typeface="Droid Serif"/>
                <a:cs typeface="Droid Serif"/>
                <a:sym typeface="Droid Serif"/>
                <a:hlinkClick r:id="rId7"/>
              </a:rPr>
              <a:t>https://dl.acm.org/citation.cfm?id=1704810</a:t>
            </a:r>
            <a:endParaRPr sz="1000" u="sng"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u="sng">
                <a:latin typeface="Droid Serif"/>
                <a:ea typeface="Droid Serif"/>
                <a:cs typeface="Droid Serif"/>
                <a:sym typeface="Droid Serif"/>
                <a:hlinkClick r:id="rId8"/>
              </a:rPr>
              <a:t>http://www.staff.city.ac.uk/~sb317/papers/foundations_bm25_review.pdf</a:t>
            </a:r>
            <a:endParaRPr sz="1000" u="sng"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 u="sng"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 u="sng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227" name="Google Shape;227;p34"/>
          <p:cNvSpPr txBox="1"/>
          <p:nvPr>
            <p:ph idx="12" type="sldNum"/>
          </p:nvPr>
        </p:nvSpPr>
        <p:spPr>
          <a:xfrm>
            <a:off x="4353108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>
                <a:latin typeface="Droid Serif"/>
                <a:ea typeface="Droid Serif"/>
                <a:cs typeface="Droid Serif"/>
                <a:sym typeface="Droid Serif"/>
              </a:rPr>
              <a:t>‹#›</a:t>
            </a:fld>
            <a:endParaRPr sz="1100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1C4587"/>
                </a:solidFill>
                <a:latin typeface="Droid Serif"/>
                <a:ea typeface="Droid Serif"/>
                <a:cs typeface="Droid Serif"/>
                <a:sym typeface="Droid Serif"/>
              </a:rPr>
              <a:t>Bestmatch25 (bm25) scores</a:t>
            </a:r>
            <a:endParaRPr b="1">
              <a:solidFill>
                <a:srgbClr val="1C4587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graphicFrame>
        <p:nvGraphicFramePr>
          <p:cNvPr id="233" name="Google Shape;233;p35"/>
          <p:cNvGraphicFramePr/>
          <p:nvPr/>
        </p:nvGraphicFramePr>
        <p:xfrm>
          <a:off x="396675" y="126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{18A64AD4-F05E-4580-BD70-AF49C99A995A}</a:tableStyleId>
              </a:tblPr>
              <a:tblGrid>
                <a:gridCol w="2100275"/>
                <a:gridCol w="1108400"/>
                <a:gridCol w="1265775"/>
                <a:gridCol w="1092650"/>
                <a:gridCol w="1391775"/>
                <a:gridCol w="1391775"/>
              </a:tblGrid>
              <a:tr h="652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Tools/Tokens</a:t>
                      </a:r>
                      <a:endParaRPr sz="1600"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Regress</a:t>
                      </a:r>
                      <a:endParaRPr sz="1600"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Linear</a:t>
                      </a:r>
                      <a:endParaRPr sz="1600"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Gap</a:t>
                      </a:r>
                      <a:endParaRPr sz="1600"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Mapper</a:t>
                      </a:r>
                      <a:endParaRPr sz="1600"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Perform</a:t>
                      </a:r>
                      <a:endParaRPr sz="1600"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LinearRegression</a:t>
                      </a:r>
                      <a:endParaRPr sz="1600"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5.22</a:t>
                      </a:r>
                      <a:endParaRPr sz="1600"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4.1</a:t>
                      </a:r>
                      <a:endParaRPr sz="1600"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0.0</a:t>
                      </a:r>
                      <a:endParaRPr sz="1600"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0.0</a:t>
                      </a:r>
                      <a:endParaRPr sz="1600"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3.84</a:t>
                      </a:r>
                      <a:endParaRPr sz="1600"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5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LogisticRegression</a:t>
                      </a:r>
                      <a:endParaRPr sz="1600"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3.54</a:t>
                      </a:r>
                      <a:endParaRPr sz="1600"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0.0</a:t>
                      </a:r>
                      <a:endParaRPr sz="1600"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0.0</a:t>
                      </a:r>
                      <a:endParaRPr sz="1600"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0.0</a:t>
                      </a:r>
                      <a:endParaRPr sz="1600"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2.61</a:t>
                      </a:r>
                      <a:endParaRPr sz="1600"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Tophat2</a:t>
                      </a:r>
                      <a:endParaRPr sz="1600"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0.0</a:t>
                      </a:r>
                      <a:endParaRPr sz="1600"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0.0</a:t>
                      </a:r>
                      <a:endParaRPr sz="1600"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1.47</a:t>
                      </a:r>
                      <a:endParaRPr sz="1600"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1.47</a:t>
                      </a:r>
                      <a:endParaRPr sz="1600"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0.0</a:t>
                      </a:r>
                      <a:endParaRPr sz="1600"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Hisat</a:t>
                      </a:r>
                      <a:endParaRPr sz="1600"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0.0</a:t>
                      </a:r>
                      <a:endParaRPr sz="1600"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0.0</a:t>
                      </a:r>
                      <a:endParaRPr sz="1600"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0.0</a:t>
                      </a:r>
                      <a:endParaRPr sz="1600"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0.0</a:t>
                      </a:r>
                      <a:endParaRPr sz="1600"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0.0</a:t>
                      </a:r>
                      <a:endParaRPr sz="1600"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4" name="Google Shape;234;p35"/>
          <p:cNvSpPr txBox="1"/>
          <p:nvPr>
            <p:ph idx="12" type="sldNum"/>
          </p:nvPr>
        </p:nvSpPr>
        <p:spPr>
          <a:xfrm>
            <a:off x="4353108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>
                <a:latin typeface="Droid Serif"/>
                <a:ea typeface="Droid Serif"/>
                <a:cs typeface="Droid Serif"/>
                <a:sym typeface="Droid Serif"/>
              </a:rPr>
              <a:t>‹#›</a:t>
            </a:fld>
            <a:endParaRPr sz="1100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1C4587"/>
                </a:solidFill>
                <a:latin typeface="Droid Serif"/>
                <a:ea typeface="Droid Serif"/>
                <a:cs typeface="Droid Serif"/>
                <a:sym typeface="Droid Serif"/>
              </a:rPr>
              <a:t>Latent Semantic Analysis</a:t>
            </a:r>
            <a:endParaRPr b="1">
              <a:solidFill>
                <a:srgbClr val="1C4587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240" name="Google Shape;240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Document-token matrix (</a:t>
            </a:r>
            <a:r>
              <a:rPr i="1"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X</a:t>
            </a: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)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Singular value decomposition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X_{n \times m} = U_{n \times n} \cdot S_{n \times m} \cdot V_{m \times m}^T" id="241" name="Google Shape;241;p36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1750" y="1977275"/>
            <a:ext cx="4183750" cy="418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^T \cdot U = I_{n \times n}" id="242" name="Google Shape;242;p36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1750" y="2617352"/>
            <a:ext cx="2201950" cy="4183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^T \cdot V = I_{m \times m}" id="243" name="Google Shape;243;p36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1750" y="3257425"/>
            <a:ext cx="2201958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_{n \times m} = U_{k} \cdot S_{k} \cdot V_{k}^T" id="244" name="Google Shape;244;p36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01750" y="3873700"/>
            <a:ext cx="2602306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6"/>
          <p:cNvSpPr txBox="1"/>
          <p:nvPr/>
        </p:nvSpPr>
        <p:spPr>
          <a:xfrm>
            <a:off x="497550" y="4635350"/>
            <a:ext cx="29619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Droid Serif"/>
                <a:ea typeface="Droid Serif"/>
                <a:cs typeface="Droid Serif"/>
                <a:sym typeface="Droid Serif"/>
              </a:rPr>
              <a:t>http://theory.stanford.edu/~tim/s15/l/l9.pdf</a:t>
            </a:r>
            <a:endParaRPr sz="1000"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246" name="Google Shape;246;p36"/>
          <p:cNvSpPr txBox="1"/>
          <p:nvPr>
            <p:ph idx="12" type="sldNum"/>
          </p:nvPr>
        </p:nvSpPr>
        <p:spPr>
          <a:xfrm>
            <a:off x="4353108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>
                <a:latin typeface="Droid Serif"/>
                <a:ea typeface="Droid Serif"/>
                <a:cs typeface="Droid Serif"/>
                <a:sym typeface="Droid Serif"/>
              </a:rPr>
              <a:t>‹#›</a:t>
            </a:fld>
            <a:endParaRPr sz="1100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1C4587"/>
                </a:solidFill>
                <a:latin typeface="Droid Serif"/>
                <a:ea typeface="Droid Serif"/>
                <a:cs typeface="Droid Serif"/>
                <a:sym typeface="Droid Serif"/>
              </a:rPr>
              <a:t>Paragraph (document) </a:t>
            </a:r>
            <a:r>
              <a:rPr b="1" lang="en-GB">
                <a:solidFill>
                  <a:srgbClr val="1C4587"/>
                </a:solidFill>
                <a:latin typeface="Droid Serif"/>
                <a:ea typeface="Droid Serif"/>
                <a:cs typeface="Droid Serif"/>
                <a:sym typeface="Droid Serif"/>
              </a:rPr>
              <a:t>vector</a:t>
            </a:r>
            <a:endParaRPr b="1">
              <a:solidFill>
                <a:srgbClr val="1C4587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252" name="Google Shape;252;p37"/>
          <p:cNvSpPr txBox="1"/>
          <p:nvPr>
            <p:ph idx="1" type="body"/>
          </p:nvPr>
        </p:nvSpPr>
        <p:spPr>
          <a:xfrm>
            <a:off x="311700" y="1152475"/>
            <a:ext cx="8520600" cy="31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A dense vector for each paragraph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Paragraph - a collection of tokens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Similar paragraphs, similar vectors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Encode variable length paragraphs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Each tool has three paragraphs (documents)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p37"/>
          <p:cNvSpPr txBox="1"/>
          <p:nvPr/>
        </p:nvSpPr>
        <p:spPr>
          <a:xfrm>
            <a:off x="140975" y="4260225"/>
            <a:ext cx="76518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Droid Serif"/>
                <a:ea typeface="Droid Serif"/>
                <a:cs typeface="Droid Serif"/>
                <a:sym typeface="Droid Serif"/>
              </a:rPr>
              <a:t>Paragraph vector: </a:t>
            </a:r>
            <a:r>
              <a:rPr lang="en-GB" sz="1000" u="sng">
                <a:latin typeface="Droid Serif"/>
                <a:ea typeface="Droid Serif"/>
                <a:cs typeface="Droid Serif"/>
                <a:sym typeface="Droid Serif"/>
                <a:hlinkClick r:id="rId3"/>
              </a:rPr>
              <a:t>https://cs.stanford.edu/~quocle/paragraph_vector.pdf</a:t>
            </a:r>
            <a:endParaRPr sz="1000"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Input/output file types - </a:t>
            </a:r>
            <a:r>
              <a:rPr lang="en-GB" sz="1000" u="sng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  <a:hlinkClick r:id="rId4"/>
              </a:rPr>
              <a:t>https://dl.acm.org/citation.cfm?id=1704810</a:t>
            </a:r>
            <a:r>
              <a:rPr lang="en-GB" sz="10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 (bestmatch25)</a:t>
            </a:r>
            <a:endParaRPr sz="1000" u="sng"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254" name="Google Shape;254;p37"/>
          <p:cNvSpPr txBox="1"/>
          <p:nvPr>
            <p:ph idx="12" type="sldNum"/>
          </p:nvPr>
        </p:nvSpPr>
        <p:spPr>
          <a:xfrm>
            <a:off x="4353108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>
                <a:latin typeface="Droid Serif"/>
                <a:ea typeface="Droid Serif"/>
                <a:cs typeface="Droid Serif"/>
                <a:sym typeface="Droid Serif"/>
              </a:rPr>
              <a:t>‹#›</a:t>
            </a:fld>
            <a:endParaRPr sz="1100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1C4587"/>
                </a:solidFill>
                <a:latin typeface="Droid Serif"/>
                <a:ea typeface="Droid Serif"/>
                <a:cs typeface="Droid Serif"/>
                <a:sym typeface="Droid Serif"/>
              </a:rPr>
              <a:t>Paragraph vectors</a:t>
            </a:r>
            <a:endParaRPr b="1">
              <a:solidFill>
                <a:srgbClr val="1C4587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260" name="Google Shape;260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Softmax classifier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Backpropagation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Stochastic gradient descent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Gensim*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800 iterations, 10 epochs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pic>
        <p:nvPicPr>
          <p:cNvPr descr="\frac{1}{T} \cdot \sum_{t=k}^{T-k} \log p(w_t|w_{t-k},...,w_{t+k})" id="261" name="Google Shape;261;p38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5988" y="1279937"/>
            <a:ext cx="3748562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84325" y="2922788"/>
            <a:ext cx="4302164" cy="1295562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8"/>
          <p:cNvSpPr txBox="1"/>
          <p:nvPr/>
        </p:nvSpPr>
        <p:spPr>
          <a:xfrm>
            <a:off x="311700" y="4320325"/>
            <a:ext cx="49455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Droid Serif"/>
                <a:ea typeface="Droid Serif"/>
                <a:cs typeface="Droid Serif"/>
                <a:sym typeface="Droid Serif"/>
              </a:rPr>
              <a:t>*</a:t>
            </a:r>
            <a:r>
              <a:rPr lang="en-GB" sz="1000" u="sng">
                <a:latin typeface="Droid Serif"/>
                <a:ea typeface="Droid Serif"/>
                <a:cs typeface="Droid Serif"/>
                <a:sym typeface="Droid Serif"/>
                <a:hlinkClick r:id="rId5"/>
              </a:rPr>
              <a:t>https://radimrehurek.com/gensim/models/doc2vec.html</a:t>
            </a:r>
            <a:endParaRPr sz="1000"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Droid Serif"/>
                <a:ea typeface="Droid Serif"/>
                <a:cs typeface="Droid Serif"/>
                <a:sym typeface="Droid Serif"/>
              </a:rPr>
              <a:t>Image adapted from: </a:t>
            </a:r>
            <a:r>
              <a:rPr lang="en-GB" sz="1000" u="sng">
                <a:latin typeface="Droid Serif"/>
                <a:ea typeface="Droid Serif"/>
                <a:cs typeface="Droid Serif"/>
                <a:sym typeface="Droid Serif"/>
              </a:rPr>
              <a:t>https://cs.stanford.edu/~quocle/paragraph_vector.pdf</a:t>
            </a:r>
            <a:endParaRPr sz="1000" u="sng"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264" name="Google Shape;264;p38"/>
          <p:cNvSpPr txBox="1"/>
          <p:nvPr>
            <p:ph idx="12" type="sldNum"/>
          </p:nvPr>
        </p:nvSpPr>
        <p:spPr>
          <a:xfrm>
            <a:off x="4353108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>
                <a:latin typeface="Droid Serif"/>
                <a:ea typeface="Droid Serif"/>
                <a:cs typeface="Droid Serif"/>
                <a:sym typeface="Droid Serif"/>
              </a:rPr>
              <a:t>‹#›</a:t>
            </a:fld>
            <a:endParaRPr sz="1100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563" y="48625"/>
            <a:ext cx="8196874" cy="504625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9"/>
          <p:cNvSpPr txBox="1"/>
          <p:nvPr>
            <p:ph idx="12" type="sldNum"/>
          </p:nvPr>
        </p:nvSpPr>
        <p:spPr>
          <a:xfrm>
            <a:off x="4353108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>
                <a:latin typeface="Droid Serif"/>
                <a:ea typeface="Droid Serif"/>
                <a:cs typeface="Droid Serif"/>
                <a:sym typeface="Droid Serif"/>
              </a:rPr>
              <a:t>‹#›</a:t>
            </a:fld>
            <a:endParaRPr sz="1100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1C4587"/>
                </a:solidFill>
                <a:latin typeface="Droid Serif"/>
                <a:ea typeface="Droid Serif"/>
                <a:cs typeface="Droid Serif"/>
                <a:sym typeface="Droid Serif"/>
              </a:rPr>
              <a:t>Optimisation</a:t>
            </a:r>
            <a:endParaRPr b="1">
              <a:solidFill>
                <a:srgbClr val="1C4587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276" name="Google Shape;276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Gradient descent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Learn weights on similarity scores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Mean squared error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Each tool, 3 weights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Obtain a weighted average similarity matrix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277" name="Google Shape;277;p40"/>
          <p:cNvSpPr txBox="1"/>
          <p:nvPr/>
        </p:nvSpPr>
        <p:spPr>
          <a:xfrm>
            <a:off x="311700" y="4275725"/>
            <a:ext cx="62997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Droid Serif"/>
                <a:ea typeface="Droid Serif"/>
                <a:cs typeface="Droid Serif"/>
                <a:sym typeface="Droid Serif"/>
              </a:rPr>
              <a:t>True similarity is an array of 1.0</a:t>
            </a:r>
            <a:endParaRPr sz="1000"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u="sng">
                <a:latin typeface="Droid Serif"/>
                <a:ea typeface="Droid Serif"/>
                <a:cs typeface="Droid Serif"/>
                <a:sym typeface="Droid Serif"/>
                <a:hlinkClick r:id="rId3"/>
              </a:rPr>
              <a:t>https://developers.google.com/machine-learning/crash-course/reducing-loss/gradient-descent</a:t>
            </a:r>
            <a:endParaRPr sz="1000"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Droid Serif"/>
                <a:ea typeface="Droid Serif"/>
                <a:cs typeface="Droid Serif"/>
                <a:sym typeface="Droid Serif"/>
              </a:rPr>
              <a:t> </a:t>
            </a:r>
            <a:endParaRPr sz="1000">
              <a:latin typeface="Droid Serif"/>
              <a:ea typeface="Droid Serif"/>
              <a:cs typeface="Droid Serif"/>
              <a:sym typeface="Droid Serif"/>
            </a:endParaRPr>
          </a:p>
        </p:txBody>
      </p:sp>
      <p:pic>
        <p:nvPicPr>
          <p:cNvPr descr="Error(w^k) = \frac{1}{N} \times \sum_{j=1}^N [w^k \times SM^k - SM_{ideal})^2]_j" id="278" name="Google Shape;278;p40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9550" y="2338050"/>
            <a:ext cx="52480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40"/>
          <p:cNvSpPr txBox="1"/>
          <p:nvPr>
            <p:ph idx="12" type="sldNum"/>
          </p:nvPr>
        </p:nvSpPr>
        <p:spPr>
          <a:xfrm>
            <a:off x="4353108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>
                <a:latin typeface="Droid Serif"/>
                <a:ea typeface="Droid Serif"/>
                <a:cs typeface="Droid Serif"/>
                <a:sym typeface="Droid Serif"/>
              </a:rPr>
              <a:t>‹#›</a:t>
            </a:fld>
            <a:endParaRPr sz="1100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1C4587"/>
                </a:solidFill>
                <a:latin typeface="Droid Serif"/>
                <a:ea typeface="Droid Serif"/>
                <a:cs typeface="Droid Serif"/>
                <a:sym typeface="Droid Serif"/>
              </a:rPr>
              <a:t>Optimisation</a:t>
            </a:r>
            <a:endParaRPr b="1">
              <a:solidFill>
                <a:srgbClr val="1C4587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285" name="Google Shape;285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Gradient descent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Learn weights on similarity scores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Obtain a weighted average similarity matrix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pic>
        <p:nvPicPr>
          <p:cNvPr descr="Error(w^k) = \frac{1}{N} \times \sum_{j=1}^N [w^k \times SM^k - SM_{ideal})^2]_j" id="286" name="Google Shape;286;p41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325" y="2089800"/>
            <a:ext cx="4264000" cy="319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^k = w^k - \eta \times {Gradient(w^k)}" id="287" name="Google Shape;287;p41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325" y="3349250"/>
            <a:ext cx="297365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dient(w^k) = \frac{\partial Error}{\partial w^k} = \frac{2}{N} \times ((w^k \times SM^k - SM_{ideal}) \cdot SM^k)" id="288" name="Google Shape;288;p41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3325" y="2707651"/>
            <a:ext cx="5609418" cy="34355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41"/>
          <p:cNvSpPr txBox="1"/>
          <p:nvPr/>
        </p:nvSpPr>
        <p:spPr>
          <a:xfrm>
            <a:off x="5171375" y="2089800"/>
            <a:ext cx="6552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…. (1)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0" name="Google Shape;290;p41"/>
          <p:cNvSpPr txBox="1"/>
          <p:nvPr/>
        </p:nvSpPr>
        <p:spPr>
          <a:xfrm>
            <a:off x="6523500" y="2707650"/>
            <a:ext cx="6552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…. (2)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1" name="Google Shape;291;p41"/>
          <p:cNvSpPr txBox="1"/>
          <p:nvPr/>
        </p:nvSpPr>
        <p:spPr>
          <a:xfrm>
            <a:off x="3847175" y="3349250"/>
            <a:ext cx="773700" cy="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…. (3)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2" name="Google Shape;292;p41"/>
          <p:cNvSpPr txBox="1"/>
          <p:nvPr>
            <p:ph idx="12" type="sldNum"/>
          </p:nvPr>
        </p:nvSpPr>
        <p:spPr>
          <a:xfrm>
            <a:off x="4353108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>
                <a:latin typeface="Droid Serif"/>
                <a:ea typeface="Droid Serif"/>
                <a:cs typeface="Droid Serif"/>
                <a:sym typeface="Droid Serif"/>
              </a:rPr>
              <a:t>‹#›</a:t>
            </a:fld>
            <a:endParaRPr sz="1100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1C4587"/>
                </a:solidFill>
                <a:latin typeface="Droid Serif"/>
                <a:ea typeface="Droid Serif"/>
                <a:cs typeface="Droid Serif"/>
                <a:sym typeface="Droid Serif"/>
              </a:rPr>
              <a:t>Recommendation system</a:t>
            </a:r>
            <a:endParaRPr b="1">
              <a:solidFill>
                <a:srgbClr val="1C4587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45720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295675" y="3385575"/>
            <a:ext cx="3561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 2.    </a:t>
            </a:r>
            <a:r>
              <a:rPr lang="en-GB"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Predict tools in workflows</a:t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295675" y="1672775"/>
            <a:ext cx="36417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AutoNum type="arabicPeriod"/>
            </a:pPr>
            <a:r>
              <a:rPr lang="en-GB"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Find similar scientific tools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6375" y="2833175"/>
            <a:ext cx="4608651" cy="162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6375" y="1269950"/>
            <a:ext cx="4221751" cy="1229016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4353108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>
                <a:latin typeface="Droid Serif"/>
                <a:ea typeface="Droid Serif"/>
                <a:cs typeface="Droid Serif"/>
                <a:sym typeface="Droid Serif"/>
              </a:rPr>
              <a:t>‹#›</a:t>
            </a:fld>
            <a:endParaRPr sz="1100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Optimisation</a:t>
            </a:r>
            <a:endParaRPr>
              <a:solidFill>
                <a:srgbClr val="1C4587"/>
              </a:solidFill>
            </a:endParaRPr>
          </a:p>
        </p:txBody>
      </p:sp>
      <p:pic>
        <p:nvPicPr>
          <p:cNvPr descr="Error_{io}(w_{io}^k) = \frac{1}{N} \times \sum_{j=1}^N [(w_{io}^k \times SM^k_{io} - SM_{ideal})^2]_j" id="298" name="Google Shape;298;p42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975" y="1179650"/>
            <a:ext cx="5622844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rror_{nd}(w_{nd}^k) = \frac{1}{N} \times \sum_{j=1}^N [(w_{nd}^k \times SM^k_{nd} - SM_{ideal})^2]_j" id="299" name="Google Shape;299;p42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975" y="1691978"/>
            <a:ext cx="5831104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rror_{ht}(w_{ht}^k) = \frac{1}{N} \times \sum_{j=1}^N [(w_{ht}^k \times SM^k_{ht} - SM_{ideal})^2]_j" id="300" name="Google Shape;300;p42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1025" y="2187486"/>
            <a:ext cx="5831100" cy="4008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rror(w^k) = Error_{io}(w_{io}^k) + Error_{nd}(w_{nd}^k) + Error_{ht}(w_{ht}^k) " id="301" name="Google Shape;301;p42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9975" y="2766375"/>
            <a:ext cx="6068926" cy="3262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gmin_{w^k} Error(w^k) " id="302" name="Google Shape;302;p42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1025" y="3277013"/>
            <a:ext cx="2211536" cy="326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^k_{io} + w^k_{nd} + w^k_{ht} = 1" id="303" name="Google Shape;303;p42" title="MathEquation,#00000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1025" y="3787641"/>
            <a:ext cx="2586450" cy="400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M^{k} = w^k_{io} \cdot SM^k_{io} +  w^k_{nd} \cdot SM^k_{nd} + w^k_{ht} \cdot SM^k_{ht}" id="304" name="Google Shape;304;p42" title="MathEquation,#00000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01025" y="4415325"/>
            <a:ext cx="4744722" cy="32620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42"/>
          <p:cNvSpPr txBox="1"/>
          <p:nvPr>
            <p:ph idx="12" type="sldNum"/>
          </p:nvPr>
        </p:nvSpPr>
        <p:spPr>
          <a:xfrm>
            <a:off x="4353108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>
                <a:latin typeface="Droid Serif"/>
                <a:ea typeface="Droid Serif"/>
                <a:cs typeface="Droid Serif"/>
                <a:sym typeface="Droid Serif"/>
              </a:rPr>
              <a:t>‹#›</a:t>
            </a:fld>
            <a:endParaRPr sz="1100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Optimisation</a:t>
            </a:r>
            <a:endParaRPr>
              <a:solidFill>
                <a:srgbClr val="1C4587"/>
              </a:solidFill>
            </a:endParaRPr>
          </a:p>
        </p:txBody>
      </p:sp>
      <p:pic>
        <p:nvPicPr>
          <p:cNvPr id="311" name="Google Shape;31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025" y="1638625"/>
            <a:ext cx="7637976" cy="203695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43"/>
          <p:cNvSpPr txBox="1"/>
          <p:nvPr>
            <p:ph idx="12" type="sldNum"/>
          </p:nvPr>
        </p:nvSpPr>
        <p:spPr>
          <a:xfrm>
            <a:off x="4353108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>
                <a:latin typeface="Droid Serif"/>
                <a:ea typeface="Droid Serif"/>
                <a:cs typeface="Droid Serif"/>
                <a:sym typeface="Droid Serif"/>
              </a:rPr>
              <a:t>‹#›</a:t>
            </a:fld>
            <a:endParaRPr sz="1100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1C4587"/>
                </a:solidFill>
                <a:latin typeface="Droid Serif"/>
                <a:ea typeface="Droid Serif"/>
                <a:cs typeface="Droid Serif"/>
                <a:sym typeface="Droid Serif"/>
              </a:rPr>
              <a:t>Optimisation</a:t>
            </a:r>
            <a:endParaRPr b="1">
              <a:solidFill>
                <a:srgbClr val="1C4587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318" name="Google Shape;318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Initial learning rate - 0.05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Decay learning rate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Nesterov’s accelerated gradient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update_{t+1} = \gamma \cdot update_t - \eta \cdot Gradient(w_t + \gamma \cdot update_t)" id="319" name="Google Shape;319;p44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300" y="2594825"/>
            <a:ext cx="5947476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_{t+1} = w_t + update_{t+1}" id="320" name="Google Shape;320;p44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3300" y="3282750"/>
            <a:ext cx="2679560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44"/>
          <p:cNvSpPr txBox="1"/>
          <p:nvPr/>
        </p:nvSpPr>
        <p:spPr>
          <a:xfrm>
            <a:off x="561225" y="4653475"/>
            <a:ext cx="37173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Droid Serif"/>
                <a:ea typeface="Droid Serif"/>
                <a:cs typeface="Droid Serif"/>
                <a:sym typeface="Droid Serif"/>
              </a:rPr>
              <a:t>https://arxiv.org/pdf/1609.04747.pdf</a:t>
            </a:r>
            <a:endParaRPr sz="1000"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322" name="Google Shape;322;p44"/>
          <p:cNvSpPr txBox="1"/>
          <p:nvPr>
            <p:ph idx="12" type="sldNum"/>
          </p:nvPr>
        </p:nvSpPr>
        <p:spPr>
          <a:xfrm>
            <a:off x="4353108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>
                <a:latin typeface="Droid Serif"/>
                <a:ea typeface="Droid Serif"/>
                <a:cs typeface="Droid Serif"/>
                <a:sym typeface="Droid Serif"/>
              </a:rPr>
              <a:t>‹#›</a:t>
            </a:fld>
            <a:endParaRPr sz="1100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250" y="117763"/>
            <a:ext cx="7643500" cy="4907976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45"/>
          <p:cNvSpPr txBox="1"/>
          <p:nvPr>
            <p:ph idx="12" type="sldNum"/>
          </p:nvPr>
        </p:nvSpPr>
        <p:spPr>
          <a:xfrm>
            <a:off x="4353108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>
                <a:latin typeface="Droid Serif"/>
                <a:ea typeface="Droid Serif"/>
                <a:cs typeface="Droid Serif"/>
                <a:sym typeface="Droid Serif"/>
              </a:rPr>
              <a:t>‹#›</a:t>
            </a:fld>
            <a:endParaRPr sz="1100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1C4587"/>
                </a:solidFill>
                <a:latin typeface="Droid Serif"/>
                <a:ea typeface="Droid Serif"/>
                <a:cs typeface="Droid Serif"/>
                <a:sym typeface="Droid Serif"/>
              </a:rPr>
              <a:t>Visualisers</a:t>
            </a:r>
            <a:endParaRPr b="1">
              <a:solidFill>
                <a:srgbClr val="1C4587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334" name="Google Shape;334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 u="sng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  <a:hlinkClick r:id="rId3"/>
              </a:rPr>
              <a:t>Paragraph vectors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 u="sng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  <a:hlinkClick r:id="rId4"/>
              </a:rPr>
              <a:t>Latent Semantic Analysis  (5% of full-rank)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335" name="Google Shape;335;p46"/>
          <p:cNvSpPr txBox="1"/>
          <p:nvPr>
            <p:ph idx="12" type="sldNum"/>
          </p:nvPr>
        </p:nvSpPr>
        <p:spPr>
          <a:xfrm>
            <a:off x="4353108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>
                <a:latin typeface="Droid Serif"/>
                <a:ea typeface="Droid Serif"/>
                <a:cs typeface="Droid Serif"/>
                <a:sym typeface="Droid Serif"/>
              </a:rPr>
              <a:t>‹#›</a:t>
            </a:fld>
            <a:endParaRPr sz="1100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1C4587"/>
                </a:solidFill>
                <a:latin typeface="Droid Serif"/>
                <a:ea typeface="Droid Serif"/>
                <a:cs typeface="Droid Serif"/>
                <a:sym typeface="Droid Serif"/>
              </a:rPr>
              <a:t>Workflows</a:t>
            </a:r>
            <a:endParaRPr b="1">
              <a:solidFill>
                <a:srgbClr val="1C4587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341" name="Google Shape;341;p47"/>
          <p:cNvSpPr txBox="1"/>
          <p:nvPr>
            <p:ph idx="1" type="body"/>
          </p:nvPr>
        </p:nvSpPr>
        <p:spPr>
          <a:xfrm>
            <a:off x="311700" y="1152475"/>
            <a:ext cx="8520600" cy="36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Workflow - a directed acyclic graph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~ 193,000 workflows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~ 900,000 paths (~ 167,000 unique)</a:t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●"/>
            </a:pPr>
            <a:r>
              <a:rPr lang="en-GB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Maximum 25 tools in a path</a:t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45720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47"/>
          <p:cNvSpPr txBox="1"/>
          <p:nvPr/>
        </p:nvSpPr>
        <p:spPr>
          <a:xfrm>
            <a:off x="311700" y="4017325"/>
            <a:ext cx="52869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Droid Serif"/>
                <a:ea typeface="Droid Serif"/>
                <a:cs typeface="Droid Serif"/>
                <a:sym typeface="Droid Serif"/>
              </a:rPr>
              <a:t>Directed acyclic graph: </a:t>
            </a:r>
            <a:r>
              <a:rPr lang="en-GB" sz="1000" u="sng">
                <a:latin typeface="Droid Serif"/>
                <a:ea typeface="Droid Serif"/>
                <a:cs typeface="Droid Serif"/>
                <a:sym typeface="Droid Serif"/>
                <a:hlinkClick r:id="rId3"/>
              </a:rPr>
              <a:t>https://cran.r-project.org/web/packages/ggdag/vignettes/intro-to-dags.html</a:t>
            </a:r>
            <a:endParaRPr sz="1000"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u="sng">
                <a:latin typeface="Droid Serif"/>
                <a:ea typeface="Droid Serif"/>
                <a:cs typeface="Droid Serif"/>
                <a:sym typeface="Droid Serif"/>
                <a:hlinkClick r:id="rId4"/>
              </a:rPr>
              <a:t>https://galaxyproject.org/learn/advanced-workflow/</a:t>
            </a:r>
            <a:r>
              <a:rPr lang="en-GB" sz="1000">
                <a:latin typeface="Droid Serif"/>
                <a:ea typeface="Droid Serif"/>
                <a:cs typeface="Droid Serif"/>
                <a:sym typeface="Droid Serif"/>
              </a:rPr>
              <a:t> </a:t>
            </a:r>
            <a:endParaRPr sz="1000"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47"/>
          <p:cNvSpPr txBox="1"/>
          <p:nvPr>
            <p:ph idx="12" type="sldNum"/>
          </p:nvPr>
        </p:nvSpPr>
        <p:spPr>
          <a:xfrm>
            <a:off x="4353108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>
                <a:latin typeface="Droid Serif"/>
                <a:ea typeface="Droid Serif"/>
                <a:cs typeface="Droid Serif"/>
                <a:sym typeface="Droid Serif"/>
              </a:rPr>
              <a:t>‹#›</a:t>
            </a:fld>
            <a:endParaRPr sz="1100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1C4587"/>
                </a:solidFill>
                <a:latin typeface="Droid Serif"/>
                <a:ea typeface="Droid Serif"/>
                <a:cs typeface="Droid Serif"/>
                <a:sym typeface="Droid Serif"/>
              </a:rPr>
              <a:t>Paths statistics</a:t>
            </a:r>
            <a:endParaRPr b="1">
              <a:solidFill>
                <a:srgbClr val="1C4587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349" name="Google Shape;349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No decomposition: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Total paths (111,386), train paths (89,109) and test paths (22,277).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Decomposition: 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45720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Total paths (210,983), train paths (168,787) and test paths (42,196).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350" name="Google Shape;350;p48"/>
          <p:cNvSpPr txBox="1"/>
          <p:nvPr>
            <p:ph idx="12" type="sldNum"/>
          </p:nvPr>
        </p:nvSpPr>
        <p:spPr>
          <a:xfrm>
            <a:off x="4353108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>
                <a:latin typeface="Droid Serif"/>
                <a:ea typeface="Droid Serif"/>
                <a:cs typeface="Droid Serif"/>
                <a:sym typeface="Droid Serif"/>
              </a:rPr>
              <a:t>‹#›</a:t>
            </a:fld>
            <a:endParaRPr sz="1100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1C4587"/>
                </a:solidFill>
                <a:latin typeface="Droid Serif"/>
                <a:ea typeface="Droid Serif"/>
                <a:cs typeface="Droid Serif"/>
                <a:sym typeface="Droid Serif"/>
              </a:rPr>
              <a:t>Embedding and label vectors</a:t>
            </a:r>
            <a:endParaRPr b="1">
              <a:solidFill>
                <a:srgbClr val="1C4587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356" name="Google Shape;356;p49"/>
          <p:cNvSpPr txBox="1"/>
          <p:nvPr/>
        </p:nvSpPr>
        <p:spPr>
          <a:xfrm>
            <a:off x="311700" y="4736725"/>
            <a:ext cx="37281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Droid Serif"/>
                <a:ea typeface="Droid Serif"/>
                <a:cs typeface="Droid Serif"/>
                <a:sym typeface="Droid Serif"/>
              </a:rPr>
              <a:t>Embedding layer: </a:t>
            </a:r>
            <a:r>
              <a:rPr lang="en-GB" sz="1000" u="sng">
                <a:latin typeface="Droid Serif"/>
                <a:ea typeface="Droid Serif"/>
                <a:cs typeface="Droid Serif"/>
                <a:sym typeface="Droid Serif"/>
                <a:hlinkClick r:id="rId3"/>
              </a:rPr>
              <a:t>https://keras.io/layers/embeddings/</a:t>
            </a:r>
            <a:endParaRPr sz="1000"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357" name="Google Shape;357;p49"/>
          <p:cNvSpPr txBox="1"/>
          <p:nvPr/>
        </p:nvSpPr>
        <p:spPr>
          <a:xfrm>
            <a:off x="398275" y="3641425"/>
            <a:ext cx="3254400" cy="10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Dimensions:</a:t>
            </a:r>
            <a:endParaRPr sz="120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roid Serif"/>
              <a:buChar char="○"/>
            </a:pPr>
            <a:r>
              <a:rPr lang="en-GB" sz="12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Embedding - 512</a:t>
            </a:r>
            <a:endParaRPr sz="120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roid Serif"/>
              <a:buChar char="○"/>
            </a:pPr>
            <a:r>
              <a:rPr lang="en-GB" sz="12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Label vector - 1,800</a:t>
            </a:r>
            <a:endParaRPr sz="120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roid Serif"/>
              <a:buChar char="○"/>
            </a:pPr>
            <a:r>
              <a:rPr lang="en-GB" sz="12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Tool sequence - 25</a:t>
            </a:r>
            <a:endParaRPr sz="1200">
              <a:latin typeface="Droid Serif"/>
              <a:ea typeface="Droid Serif"/>
              <a:cs typeface="Droid Serif"/>
              <a:sym typeface="Droid Serif"/>
            </a:endParaRPr>
          </a:p>
        </p:txBody>
      </p:sp>
      <p:pic>
        <p:nvPicPr>
          <p:cNvPr id="358" name="Google Shape;358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6350" y="1142900"/>
            <a:ext cx="6202200" cy="270830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9"/>
          <p:cNvSpPr txBox="1"/>
          <p:nvPr>
            <p:ph idx="12" type="sldNum"/>
          </p:nvPr>
        </p:nvSpPr>
        <p:spPr>
          <a:xfrm>
            <a:off x="4353108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>
                <a:latin typeface="Droid Serif"/>
                <a:ea typeface="Droid Serif"/>
                <a:cs typeface="Droid Serif"/>
                <a:sym typeface="Droid Serif"/>
              </a:rPr>
              <a:t>‹#›</a:t>
            </a:fld>
            <a:endParaRPr sz="1100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1C4587"/>
                </a:solidFill>
                <a:latin typeface="Droid Serif"/>
                <a:ea typeface="Droid Serif"/>
                <a:cs typeface="Droid Serif"/>
                <a:sym typeface="Droid Serif"/>
              </a:rPr>
              <a:t>Network configuration</a:t>
            </a:r>
            <a:endParaRPr b="1">
              <a:solidFill>
                <a:srgbClr val="1C4587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365" name="Google Shape;365;p50"/>
          <p:cNvSpPr txBox="1"/>
          <p:nvPr>
            <p:ph idx="1" type="body"/>
          </p:nvPr>
        </p:nvSpPr>
        <p:spPr>
          <a:xfrm>
            <a:off x="311700" y="1152475"/>
            <a:ext cx="8520600" cy="31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Cross-entropy loss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Root mean square propagation (rmsprop) optimiser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80% training paths, 20% test paths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20% of training paths as validation paths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1 Embedding layer, 2 hidden layers and 1 output layer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366" name="Google Shape;366;p50"/>
          <p:cNvSpPr txBox="1"/>
          <p:nvPr/>
        </p:nvSpPr>
        <p:spPr>
          <a:xfrm>
            <a:off x="311700" y="4321700"/>
            <a:ext cx="7436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Droid Serif"/>
                <a:ea typeface="Droid Serif"/>
                <a:cs typeface="Droid Serif"/>
                <a:sym typeface="Droid Serif"/>
              </a:rPr>
              <a:t>Cross-entropy: </a:t>
            </a:r>
            <a:r>
              <a:rPr lang="en-GB" sz="1000" u="sng">
                <a:latin typeface="Droid Serif"/>
                <a:ea typeface="Droid Serif"/>
                <a:cs typeface="Droid Serif"/>
                <a:sym typeface="Droid Serif"/>
                <a:hlinkClick r:id="rId3"/>
              </a:rPr>
              <a:t>http://www.cse.unsw.edu.au/~billw/cs9444/crossentropy.html</a:t>
            </a:r>
            <a:endParaRPr sz="1000"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Droid Serif"/>
                <a:ea typeface="Droid Serif"/>
                <a:cs typeface="Droid Serif"/>
                <a:sym typeface="Droid Serif"/>
              </a:rPr>
              <a:t>RMSProp: </a:t>
            </a:r>
            <a:r>
              <a:rPr lang="en-GB" sz="1000" u="sng">
                <a:latin typeface="Droid Serif"/>
                <a:ea typeface="Droid Serif"/>
                <a:cs typeface="Droid Serif"/>
                <a:sym typeface="Droid Serif"/>
                <a:hlinkClick r:id="rId4"/>
              </a:rPr>
              <a:t>https://www.cs.toronto.edu/~tijmen/csc321/slides/lecture_slides_lec6.pdf</a:t>
            </a:r>
            <a:endParaRPr sz="1000"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367" name="Google Shape;367;p50"/>
          <p:cNvSpPr txBox="1"/>
          <p:nvPr>
            <p:ph idx="12" type="sldNum"/>
          </p:nvPr>
        </p:nvSpPr>
        <p:spPr>
          <a:xfrm>
            <a:off x="4353108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>
                <a:latin typeface="Droid Serif"/>
                <a:ea typeface="Droid Serif"/>
                <a:cs typeface="Droid Serif"/>
                <a:sym typeface="Droid Serif"/>
              </a:rPr>
              <a:t>‹#›</a:t>
            </a:fld>
            <a:endParaRPr sz="1100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1C4587"/>
                </a:solidFill>
                <a:latin typeface="Droid Serif"/>
                <a:ea typeface="Droid Serif"/>
                <a:cs typeface="Droid Serif"/>
                <a:sym typeface="Droid Serif"/>
              </a:rPr>
              <a:t>Recurrent neural network</a:t>
            </a:r>
            <a:endParaRPr b="1">
              <a:solidFill>
                <a:srgbClr val="1C4587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373" name="Google Shape;373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h_t = (1-z_t) \times h_{t-1} + z_t \times h^{'}_t" id="374" name="Google Shape;374;p51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4875" y="1269475"/>
            <a:ext cx="2868706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z_t = \sigma(W_z \times x_t + U_z \times h_{t-1})" id="375" name="Google Shape;375;p51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5600" y="1874825"/>
            <a:ext cx="3086582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^{'}_t = \tanh(W \times x_t + U\times (r_t \odot h_{t-1})" id="376" name="Google Shape;376;p51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5600" y="3254925"/>
            <a:ext cx="3533914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_t = \sigma(W_r \times x_t + U_r \times h_{t-1})" id="377" name="Google Shape;377;p51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44875" y="2564863"/>
            <a:ext cx="30480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5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5375" y="1269475"/>
            <a:ext cx="4303401" cy="2895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(x_T|x_1,x_2,....,x_{T-1})" id="379" name="Google Shape;379;p51" title="MathEquation,#00000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44875" y="3911525"/>
            <a:ext cx="2463030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51"/>
          <p:cNvSpPr txBox="1"/>
          <p:nvPr/>
        </p:nvSpPr>
        <p:spPr>
          <a:xfrm>
            <a:off x="311700" y="4703625"/>
            <a:ext cx="6121200" cy="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Droid Serif"/>
                <a:ea typeface="Droid Serif"/>
                <a:cs typeface="Droid Serif"/>
                <a:sym typeface="Droid Serif"/>
              </a:rPr>
              <a:t>RNN: https://arxiv.org/pdf/1412.3555.pdf</a:t>
            </a:r>
            <a:endParaRPr sz="1000"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381" name="Google Shape;381;p51"/>
          <p:cNvSpPr txBox="1"/>
          <p:nvPr>
            <p:ph idx="12" type="sldNum"/>
          </p:nvPr>
        </p:nvSpPr>
        <p:spPr>
          <a:xfrm>
            <a:off x="4353108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>
                <a:latin typeface="Droid Serif"/>
                <a:ea typeface="Droid Serif"/>
                <a:cs typeface="Droid Serif"/>
                <a:sym typeface="Droid Serif"/>
              </a:rPr>
              <a:t>‹#›</a:t>
            </a:fld>
            <a:endParaRPr sz="1100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6915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1C458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1C458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800"/>
              <a:buFont typeface="Droid Serif"/>
              <a:buAutoNum type="arabicPeriod"/>
            </a:pPr>
            <a:r>
              <a:rPr b="1" lang="en-GB" sz="2800">
                <a:solidFill>
                  <a:srgbClr val="1C4587"/>
                </a:solidFill>
                <a:latin typeface="Droid Serif"/>
                <a:ea typeface="Droid Serif"/>
                <a:cs typeface="Droid Serif"/>
                <a:sym typeface="Droid Serif"/>
              </a:rPr>
              <a:t>Find similar scientific tools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7275" y="2571750"/>
            <a:ext cx="4221650" cy="12289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4353108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>
                <a:latin typeface="Droid Serif"/>
                <a:ea typeface="Droid Serif"/>
                <a:cs typeface="Droid Serif"/>
                <a:sym typeface="Droid Serif"/>
              </a:rPr>
              <a:t>‹#›</a:t>
            </a:fld>
            <a:endParaRPr sz="1100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rgbClr val="1C4587"/>
                </a:solidFill>
                <a:latin typeface="Droid Serif"/>
                <a:ea typeface="Droid Serif"/>
                <a:cs typeface="Droid Serif"/>
                <a:sym typeface="Droid Serif"/>
              </a:rPr>
              <a:t>Recurrent neural network</a:t>
            </a:r>
            <a:endParaRPr>
              <a:solidFill>
                <a:srgbClr val="1C4587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387" name="Google Shape;387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One embedding layer, two hidden layer and one output layer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Recurrent layer activation - exponential linear uni</a:t>
            </a:r>
            <a:r>
              <a:rPr lang="en-GB">
                <a:latin typeface="Droid Serif"/>
                <a:ea typeface="Droid Serif"/>
                <a:cs typeface="Droid Serif"/>
                <a:sym typeface="Droid Serif"/>
              </a:rPr>
              <a:t>t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Output activation is sigmoid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pic>
        <p:nvPicPr>
          <p:cNvPr descr="&#10;    f(x) = &#10;\begin{cases}&#10;    x,&amp; \text{if } x &gt; 0\\&#10;    \alpha \times (e^x-1),              &amp; \text{if } x \leq 0, \alpha &gt; 0\\&#10;\end{cases}&#10;" id="388" name="Google Shape;388;p52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0700" y="2090850"/>
            <a:ext cx="3592350" cy="669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x) = \frac{1}{1 + e^{-x}}" id="389" name="Google Shape;389;p52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3675" y="2981400"/>
            <a:ext cx="1714450" cy="47365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52"/>
          <p:cNvSpPr txBox="1"/>
          <p:nvPr/>
        </p:nvSpPr>
        <p:spPr>
          <a:xfrm>
            <a:off x="387850" y="4233175"/>
            <a:ext cx="76197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Droid Serif"/>
                <a:ea typeface="Droid Serif"/>
                <a:cs typeface="Droid Serif"/>
                <a:sym typeface="Droid Serif"/>
              </a:rPr>
              <a:t>Exponential linear units: </a:t>
            </a:r>
            <a:r>
              <a:rPr lang="en-GB" sz="1000" u="sng">
                <a:latin typeface="Droid Serif"/>
                <a:ea typeface="Droid Serif"/>
                <a:cs typeface="Droid Serif"/>
                <a:sym typeface="Droid Serif"/>
                <a:hlinkClick r:id="rId5"/>
              </a:rPr>
              <a:t>https://arxiv.org/pdf/1511.07289.pdf</a:t>
            </a:r>
            <a:endParaRPr sz="1000"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391" name="Google Shape;391;p52"/>
          <p:cNvSpPr txBox="1"/>
          <p:nvPr>
            <p:ph idx="12" type="sldNum"/>
          </p:nvPr>
        </p:nvSpPr>
        <p:spPr>
          <a:xfrm>
            <a:off x="4353108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>
                <a:latin typeface="Droid Serif"/>
                <a:ea typeface="Droid Serif"/>
                <a:cs typeface="Droid Serif"/>
                <a:sym typeface="Droid Serif"/>
              </a:rPr>
              <a:t>‹#›</a:t>
            </a:fld>
            <a:endParaRPr sz="1100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1C4587"/>
                </a:solidFill>
                <a:latin typeface="Droid Serif"/>
                <a:ea typeface="Droid Serif"/>
                <a:cs typeface="Droid Serif"/>
                <a:sym typeface="Droid Serif"/>
              </a:rPr>
              <a:t>Recurrent neural network</a:t>
            </a:r>
            <a:endParaRPr>
              <a:solidFill>
                <a:srgbClr val="1C4587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397" name="Google Shape;397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●"/>
            </a:pPr>
            <a:r>
              <a:rPr lang="en-GB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Optimiser - Root mean square propagation (rmsprop)</a:t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Binary cross-entropy loss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pic>
        <p:nvPicPr>
          <p:cNvPr descr="loss_{mean} = - \frac{1}{N} (\sum_{i=1}^N y_i \times log(p_i) + (1 - y_i) \times log(1 - p_i) )" id="398" name="Google Shape;398;p53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3600" y="3257525"/>
            <a:ext cx="642612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eanSquare(w,t) = 0.9 \times MeanSquare(w, t-1) + 0.1 \times (\frac{\partial E}{\partial w} (t))^2 " id="399" name="Google Shape;399;p53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8475" y="1678000"/>
            <a:ext cx="7156372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_{t+1} = w_t - \frac{\eta}{\sqrt{MeanSquare(w,t) + \epsilon}} \times \frac{\partial E}{\partial w} (t)" id="400" name="Google Shape;400;p53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28475" y="2191350"/>
            <a:ext cx="4567850" cy="536722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53"/>
          <p:cNvSpPr txBox="1"/>
          <p:nvPr/>
        </p:nvSpPr>
        <p:spPr>
          <a:xfrm>
            <a:off x="369925" y="4260225"/>
            <a:ext cx="73248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Droid Serif"/>
                <a:ea typeface="Droid Serif"/>
                <a:cs typeface="Droid Serif"/>
                <a:sym typeface="Droid Serif"/>
              </a:rPr>
              <a:t>RMSProp: </a:t>
            </a:r>
            <a:r>
              <a:rPr lang="en-GB" sz="1000" u="sng">
                <a:latin typeface="Droid Serif"/>
                <a:ea typeface="Droid Serif"/>
                <a:cs typeface="Droid Serif"/>
                <a:sym typeface="Droid Serif"/>
                <a:hlinkClick r:id="rId6"/>
              </a:rPr>
              <a:t>https://arxiv.org/pdf/1609.04747.pdf</a:t>
            </a:r>
            <a:endParaRPr sz="1000"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Droid Serif"/>
                <a:ea typeface="Droid Serif"/>
                <a:cs typeface="Droid Serif"/>
                <a:sym typeface="Droid Serif"/>
              </a:rPr>
              <a:t>Binary cross-entropy: </a:t>
            </a:r>
            <a:r>
              <a:rPr lang="en-GB" sz="1000" u="sng">
                <a:latin typeface="Droid Serif"/>
                <a:ea typeface="Droid Serif"/>
                <a:cs typeface="Droid Serif"/>
                <a:sym typeface="Droid Serif"/>
                <a:hlinkClick r:id="rId7"/>
              </a:rPr>
              <a:t>https://www.tensorflow.org/api_docs/python/tf/keras/losses/binary_crossentropy</a:t>
            </a:r>
            <a:endParaRPr sz="1000"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402" name="Google Shape;402;p53"/>
          <p:cNvSpPr txBox="1"/>
          <p:nvPr>
            <p:ph idx="12" type="sldNum"/>
          </p:nvPr>
        </p:nvSpPr>
        <p:spPr>
          <a:xfrm>
            <a:off x="4353108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>
                <a:latin typeface="Droid Serif"/>
                <a:ea typeface="Droid Serif"/>
                <a:cs typeface="Droid Serif"/>
                <a:sym typeface="Droid Serif"/>
              </a:rPr>
              <a:t>‹#›</a:t>
            </a:fld>
            <a:endParaRPr sz="1100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1C4587"/>
                </a:solidFill>
                <a:latin typeface="Droid Serif"/>
                <a:ea typeface="Droid Serif"/>
                <a:cs typeface="Droid Serif"/>
                <a:sym typeface="Droid Serif"/>
              </a:rPr>
              <a:t>Workflow preprocessing</a:t>
            </a:r>
            <a:endParaRPr b="1">
              <a:solidFill>
                <a:srgbClr val="1C4587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408" name="Google Shape;408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No decomposition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Last tool is a label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91440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09" name="Google Shape;409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7050" y="2221725"/>
            <a:ext cx="6748850" cy="9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54"/>
          <p:cNvSpPr txBox="1"/>
          <p:nvPr>
            <p:ph idx="12" type="sldNum"/>
          </p:nvPr>
        </p:nvSpPr>
        <p:spPr>
          <a:xfrm>
            <a:off x="4353108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>
                <a:latin typeface="Droid Serif"/>
                <a:ea typeface="Droid Serif"/>
                <a:cs typeface="Droid Serif"/>
                <a:sym typeface="Droid Serif"/>
              </a:rPr>
              <a:t>‹#›</a:t>
            </a:fld>
            <a:endParaRPr sz="1100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" name="Google Shape;41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975" y="99357"/>
            <a:ext cx="8032062" cy="4944806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55"/>
          <p:cNvSpPr txBox="1"/>
          <p:nvPr>
            <p:ph idx="12" type="sldNum"/>
          </p:nvPr>
        </p:nvSpPr>
        <p:spPr>
          <a:xfrm>
            <a:off x="4353108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>
                <a:latin typeface="Droid Serif"/>
                <a:ea typeface="Droid Serif"/>
                <a:cs typeface="Droid Serif"/>
                <a:sym typeface="Droid Serif"/>
              </a:rPr>
              <a:t>‹#›</a:t>
            </a:fld>
            <a:endParaRPr sz="1100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1" name="Google Shape;421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300" y="99875"/>
            <a:ext cx="8030300" cy="4943749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56"/>
          <p:cNvSpPr txBox="1"/>
          <p:nvPr>
            <p:ph idx="12" type="sldNum"/>
          </p:nvPr>
        </p:nvSpPr>
        <p:spPr>
          <a:xfrm>
            <a:off x="4353108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>
                <a:latin typeface="Droid Serif"/>
                <a:ea typeface="Droid Serif"/>
                <a:cs typeface="Droid Serif"/>
                <a:sym typeface="Droid Serif"/>
              </a:rPr>
              <a:t>‹#›</a:t>
            </a:fld>
            <a:endParaRPr sz="1100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7" name="Google Shape;42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037" y="103416"/>
            <a:ext cx="8018826" cy="4936658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57"/>
          <p:cNvSpPr txBox="1"/>
          <p:nvPr>
            <p:ph idx="12" type="sldNum"/>
          </p:nvPr>
        </p:nvSpPr>
        <p:spPr>
          <a:xfrm>
            <a:off x="4353108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>
                <a:latin typeface="Droid Serif"/>
                <a:ea typeface="Droid Serif"/>
                <a:cs typeface="Droid Serif"/>
                <a:sym typeface="Droid Serif"/>
              </a:rPr>
              <a:t>‹#›</a:t>
            </a:fld>
            <a:endParaRPr sz="1100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3" name="Google Shape;433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050" y="56900"/>
            <a:ext cx="7669725" cy="4961425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58"/>
          <p:cNvSpPr txBox="1"/>
          <p:nvPr>
            <p:ph idx="12" type="sldNum"/>
          </p:nvPr>
        </p:nvSpPr>
        <p:spPr>
          <a:xfrm>
            <a:off x="4353108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>
                <a:latin typeface="Droid Serif"/>
                <a:ea typeface="Droid Serif"/>
                <a:cs typeface="Droid Serif"/>
                <a:sym typeface="Droid Serif"/>
              </a:rPr>
              <a:t>‹#›</a:t>
            </a:fld>
            <a:endParaRPr sz="1100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9" name="Google Shape;439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750" y="101063"/>
            <a:ext cx="8026488" cy="4941374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59"/>
          <p:cNvSpPr txBox="1"/>
          <p:nvPr>
            <p:ph idx="12" type="sldNum"/>
          </p:nvPr>
        </p:nvSpPr>
        <p:spPr>
          <a:xfrm>
            <a:off x="4353108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>
                <a:latin typeface="Droid Serif"/>
                <a:ea typeface="Droid Serif"/>
                <a:cs typeface="Droid Serif"/>
                <a:sym typeface="Droid Serif"/>
              </a:rPr>
              <a:t>‹#›</a:t>
            </a:fld>
            <a:endParaRPr sz="1100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5" name="Google Shape;445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725" y="79650"/>
            <a:ext cx="8347426" cy="4919399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60"/>
          <p:cNvSpPr txBox="1"/>
          <p:nvPr>
            <p:ph idx="12" type="sldNum"/>
          </p:nvPr>
        </p:nvSpPr>
        <p:spPr>
          <a:xfrm>
            <a:off x="4353108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>
                <a:latin typeface="Droid Serif"/>
                <a:ea typeface="Droid Serif"/>
                <a:cs typeface="Droid Serif"/>
                <a:sym typeface="Droid Serif"/>
              </a:rPr>
              <a:t>‹#›</a:t>
            </a:fld>
            <a:endParaRPr sz="1100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1" name="Google Shape;451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200" y="98850"/>
            <a:ext cx="8625602" cy="49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61"/>
          <p:cNvSpPr txBox="1"/>
          <p:nvPr>
            <p:ph idx="12" type="sldNum"/>
          </p:nvPr>
        </p:nvSpPr>
        <p:spPr>
          <a:xfrm>
            <a:off x="8595308" y="47565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>
                <a:latin typeface="Droid Serif"/>
                <a:ea typeface="Droid Serif"/>
                <a:cs typeface="Droid Serif"/>
                <a:sym typeface="Droid Serif"/>
              </a:rPr>
              <a:t>‹#›</a:t>
            </a:fld>
            <a:endParaRPr sz="1100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6952" y="144081"/>
            <a:ext cx="7870097" cy="4927719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4353108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>
                <a:latin typeface="Droid Serif"/>
                <a:ea typeface="Droid Serif"/>
                <a:cs typeface="Droid Serif"/>
                <a:sym typeface="Droid Serif"/>
              </a:rPr>
              <a:t>‹#›</a:t>
            </a:fld>
            <a:endParaRPr sz="1100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7" name="Google Shape;457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613" y="139125"/>
            <a:ext cx="7902773" cy="48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62"/>
          <p:cNvSpPr txBox="1"/>
          <p:nvPr>
            <p:ph idx="12" type="sldNum"/>
          </p:nvPr>
        </p:nvSpPr>
        <p:spPr>
          <a:xfrm>
            <a:off x="4353108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>
                <a:latin typeface="Droid Serif"/>
                <a:ea typeface="Droid Serif"/>
                <a:cs typeface="Droid Serif"/>
                <a:sym typeface="Droid Serif"/>
              </a:rPr>
              <a:t>‹#›</a:t>
            </a:fld>
            <a:endParaRPr sz="1100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813" y="160200"/>
            <a:ext cx="7834375" cy="48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63"/>
          <p:cNvSpPr txBox="1"/>
          <p:nvPr>
            <p:ph idx="12" type="sldNum"/>
          </p:nvPr>
        </p:nvSpPr>
        <p:spPr>
          <a:xfrm>
            <a:off x="4353108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>
                <a:latin typeface="Droid Serif"/>
                <a:ea typeface="Droid Serif"/>
                <a:cs typeface="Droid Serif"/>
                <a:sym typeface="Droid Serif"/>
              </a:rPr>
              <a:t>‹#›</a:t>
            </a:fld>
            <a:endParaRPr sz="1100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9" name="Google Shape;469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525" y="152400"/>
            <a:ext cx="7896851" cy="4861574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64"/>
          <p:cNvSpPr txBox="1"/>
          <p:nvPr>
            <p:ph idx="12" type="sldNum"/>
          </p:nvPr>
        </p:nvSpPr>
        <p:spPr>
          <a:xfrm>
            <a:off x="4353108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>
                <a:latin typeface="Droid Serif"/>
                <a:ea typeface="Droid Serif"/>
                <a:cs typeface="Droid Serif"/>
                <a:sym typeface="Droid Serif"/>
              </a:rPr>
              <a:t>‹#›</a:t>
            </a:fld>
            <a:endParaRPr sz="1100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5" name="Google Shape;475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250" y="133100"/>
            <a:ext cx="7922399" cy="4877299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65"/>
          <p:cNvSpPr txBox="1"/>
          <p:nvPr>
            <p:ph idx="12" type="sldNum"/>
          </p:nvPr>
        </p:nvSpPr>
        <p:spPr>
          <a:xfrm>
            <a:off x="4353108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>
                <a:latin typeface="Droid Serif"/>
                <a:ea typeface="Droid Serif"/>
                <a:cs typeface="Droid Serif"/>
                <a:sym typeface="Droid Serif"/>
              </a:rPr>
              <a:t>‹#›</a:t>
            </a:fld>
            <a:endParaRPr sz="1100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" name="Google Shape;481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250" y="99338"/>
            <a:ext cx="8032113" cy="4944826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66"/>
          <p:cNvSpPr txBox="1"/>
          <p:nvPr>
            <p:ph idx="12" type="sldNum"/>
          </p:nvPr>
        </p:nvSpPr>
        <p:spPr>
          <a:xfrm>
            <a:off x="4353108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>
                <a:latin typeface="Droid Serif"/>
                <a:ea typeface="Droid Serif"/>
                <a:cs typeface="Droid Serif"/>
                <a:sym typeface="Droid Serif"/>
              </a:rPr>
              <a:t>‹#›</a:t>
            </a:fld>
            <a:endParaRPr sz="1100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7" name="Google Shape;487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950" y="152400"/>
            <a:ext cx="7499023" cy="4616649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67"/>
          <p:cNvSpPr txBox="1"/>
          <p:nvPr>
            <p:ph idx="12" type="sldNum"/>
          </p:nvPr>
        </p:nvSpPr>
        <p:spPr>
          <a:xfrm>
            <a:off x="4353108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>
                <a:latin typeface="Droid Serif"/>
                <a:ea typeface="Droid Serif"/>
                <a:cs typeface="Droid Serif"/>
                <a:sym typeface="Droid Serif"/>
              </a:rPr>
              <a:t>‹#›</a:t>
            </a:fld>
            <a:endParaRPr sz="1100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3" name="Google Shape;493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1263" y="127975"/>
            <a:ext cx="7432373" cy="4575651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68"/>
          <p:cNvSpPr txBox="1"/>
          <p:nvPr>
            <p:ph idx="12" type="sldNum"/>
          </p:nvPr>
        </p:nvSpPr>
        <p:spPr>
          <a:xfrm>
            <a:off x="4353108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>
                <a:latin typeface="Droid Serif"/>
                <a:ea typeface="Droid Serif"/>
                <a:cs typeface="Droid Serif"/>
                <a:sym typeface="Droid Serif"/>
              </a:rPr>
              <a:t>‹#›</a:t>
            </a:fld>
            <a:endParaRPr sz="1100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1C4587"/>
                </a:solidFill>
                <a:latin typeface="Droid Serif"/>
                <a:ea typeface="Droid Serif"/>
                <a:cs typeface="Droid Serif"/>
                <a:sym typeface="Droid Serif"/>
              </a:rPr>
              <a:t>Higher order dependency</a:t>
            </a:r>
            <a:endParaRPr b="1">
              <a:solidFill>
                <a:srgbClr val="1C4587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500" name="Google Shape;500;p69"/>
          <p:cNvSpPr txBox="1"/>
          <p:nvPr>
            <p:ph idx="1" type="body"/>
          </p:nvPr>
        </p:nvSpPr>
        <p:spPr>
          <a:xfrm>
            <a:off x="311700" y="1145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Not dependent only on immediate parent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Dependent on all previous tools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</p:txBody>
      </p:sp>
      <p:pic>
        <p:nvPicPr>
          <p:cNvPr id="501" name="Google Shape;501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0625" y="2355550"/>
            <a:ext cx="5560250" cy="1194825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69"/>
          <p:cNvSpPr txBox="1"/>
          <p:nvPr/>
        </p:nvSpPr>
        <p:spPr>
          <a:xfrm>
            <a:off x="572775" y="4518650"/>
            <a:ext cx="39993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Droid Serif"/>
                <a:ea typeface="Droid Serif"/>
                <a:cs typeface="Droid Serif"/>
                <a:sym typeface="Droid Serif"/>
              </a:rPr>
              <a:t>Higher order dependency: </a:t>
            </a:r>
            <a:r>
              <a:rPr lang="en-GB" sz="1000" u="sng">
                <a:latin typeface="Droid Serif"/>
                <a:ea typeface="Droid Serif"/>
                <a:cs typeface="Droid Serif"/>
                <a:sym typeface="Droid Serif"/>
                <a:hlinkClick r:id="rId4"/>
              </a:rPr>
              <a:t>https://arxiv.org/pdf/1506.06268.pdf</a:t>
            </a:r>
            <a:endParaRPr sz="1000"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u="sng">
                <a:latin typeface="Droid Serif"/>
                <a:ea typeface="Droid Serif"/>
                <a:cs typeface="Droid Serif"/>
                <a:sym typeface="Droid Serif"/>
                <a:hlinkClick r:id="rId5"/>
              </a:rPr>
              <a:t>https://arxiv.org/pdf/1508.03113.pdf</a:t>
            </a:r>
            <a:endParaRPr sz="1000"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503" name="Google Shape;503;p69"/>
          <p:cNvSpPr txBox="1"/>
          <p:nvPr>
            <p:ph idx="12" type="sldNum"/>
          </p:nvPr>
        </p:nvSpPr>
        <p:spPr>
          <a:xfrm>
            <a:off x="4353108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>
                <a:latin typeface="Droid Serif"/>
                <a:ea typeface="Droid Serif"/>
                <a:cs typeface="Droid Serif"/>
                <a:sym typeface="Droid Serif"/>
              </a:rPr>
              <a:t>‹#›</a:t>
            </a:fld>
            <a:endParaRPr sz="1100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1C4587"/>
                </a:solidFill>
                <a:latin typeface="Droid Serif"/>
                <a:ea typeface="Droid Serif"/>
                <a:cs typeface="Droid Serif"/>
                <a:sym typeface="Droid Serif"/>
              </a:rPr>
              <a:t>Bayesian network</a:t>
            </a:r>
            <a:endParaRPr b="1">
              <a:solidFill>
                <a:srgbClr val="1C4587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509" name="Google Shape;509;p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Explain workflows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Predict missing nodes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Compute joint and conditional probabilities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High computational cost with large number of nodes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Prediction by probabilistic network is a hard problem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510" name="Google Shape;510;p70"/>
          <p:cNvSpPr txBox="1"/>
          <p:nvPr/>
        </p:nvSpPr>
        <p:spPr>
          <a:xfrm>
            <a:off x="510325" y="4221775"/>
            <a:ext cx="63741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u="sng">
                <a:latin typeface="Droid Serif"/>
                <a:ea typeface="Droid Serif"/>
                <a:cs typeface="Droid Serif"/>
                <a:sym typeface="Droid Serif"/>
                <a:hlinkClick r:id="rId3"/>
              </a:rPr>
              <a:t>https://www.microsoft.com/en-us/research/uploads/prod/2004/01/Large-Sample-Learning-of-Bayesian-Networks-is-NP-Hard.pdf</a:t>
            </a:r>
            <a:endParaRPr sz="800"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u="sng">
                <a:latin typeface="Droid Serif"/>
                <a:ea typeface="Droid Serif"/>
                <a:cs typeface="Droid Serif"/>
                <a:sym typeface="Droid Serif"/>
                <a:hlinkClick r:id="rId4"/>
              </a:rPr>
              <a:t>https://www.sciencedirect.com/science/article/pii/000437029090060D</a:t>
            </a:r>
            <a:endParaRPr sz="800"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511" name="Google Shape;511;p70"/>
          <p:cNvSpPr txBox="1"/>
          <p:nvPr>
            <p:ph idx="12" type="sldNum"/>
          </p:nvPr>
        </p:nvSpPr>
        <p:spPr>
          <a:xfrm>
            <a:off x="4353108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>
                <a:latin typeface="Droid Serif"/>
                <a:ea typeface="Droid Serif"/>
                <a:cs typeface="Droid Serif"/>
                <a:sym typeface="Droid Serif"/>
              </a:rPr>
              <a:t>‹#›</a:t>
            </a:fld>
            <a:endParaRPr sz="1100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1C4587"/>
                </a:solidFill>
                <a:latin typeface="Droid Serif"/>
                <a:ea typeface="Droid Serif"/>
                <a:cs typeface="Droid Serif"/>
                <a:sym typeface="Droid Serif"/>
              </a:rPr>
              <a:t>Hidden markov models</a:t>
            </a:r>
            <a:endParaRPr b="1">
              <a:solidFill>
                <a:srgbClr val="1C4587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517" name="Google Shape;517;p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Transition and prior probabilities 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Transition matrix is large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Current state depends only on previous state (first-order)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Higher number of parameters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Higher order markov models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518" name="Google Shape;518;p71"/>
          <p:cNvSpPr txBox="1"/>
          <p:nvPr/>
        </p:nvSpPr>
        <p:spPr>
          <a:xfrm>
            <a:off x="578550" y="4199050"/>
            <a:ext cx="77991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u="sng">
                <a:latin typeface="Droid Serif"/>
                <a:ea typeface="Droid Serif"/>
                <a:cs typeface="Droid Serif"/>
                <a:sym typeface="Droid Serif"/>
                <a:hlinkClick r:id="rId3"/>
              </a:rPr>
              <a:t>https://arxiv.org/pdf/q-bio/0505002.pdf</a:t>
            </a:r>
            <a:endParaRPr sz="800"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u="sng">
                <a:latin typeface="Droid Serif"/>
                <a:ea typeface="Droid Serif"/>
                <a:cs typeface="Droid Serif"/>
                <a:sym typeface="Droid Serif"/>
                <a:hlinkClick r:id="rId4"/>
              </a:rPr>
              <a:t>https://pdfs.semanticscholar.org/8463/dfee2b46fa813069029149e8e80cec95659f.pdf</a:t>
            </a:r>
            <a:endParaRPr sz="800"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u="sng">
                <a:latin typeface="Droid Serif"/>
                <a:ea typeface="Droid Serif"/>
                <a:cs typeface="Droid Serif"/>
                <a:sym typeface="Droid Serif"/>
                <a:hlinkClick r:id="rId5"/>
              </a:rPr>
              <a:t>http://mlg.eng.cam.ac.uk/zoubin/papers/ijprai.pdf</a:t>
            </a:r>
            <a:r>
              <a:rPr lang="en-GB" sz="800">
                <a:latin typeface="Droid Serif"/>
                <a:ea typeface="Droid Serif"/>
                <a:cs typeface="Droid Serif"/>
                <a:sym typeface="Droid Serif"/>
              </a:rPr>
              <a:t> </a:t>
            </a:r>
            <a:endParaRPr sz="800"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519" name="Google Shape;519;p71"/>
          <p:cNvSpPr txBox="1"/>
          <p:nvPr>
            <p:ph idx="12" type="sldNum"/>
          </p:nvPr>
        </p:nvSpPr>
        <p:spPr>
          <a:xfrm>
            <a:off x="4353108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>
                <a:latin typeface="Droid Serif"/>
                <a:ea typeface="Droid Serif"/>
                <a:cs typeface="Droid Serif"/>
                <a:sym typeface="Droid Serif"/>
              </a:rPr>
              <a:t>‹#›</a:t>
            </a:fld>
            <a:endParaRPr sz="1100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2867625" y="445025"/>
            <a:ext cx="534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1C4587"/>
                </a:solidFill>
                <a:latin typeface="Droid Serif"/>
                <a:ea typeface="Droid Serif"/>
                <a:cs typeface="Droid Serif"/>
                <a:sym typeface="Droid Serif"/>
              </a:rPr>
              <a:t>Combine s</a:t>
            </a:r>
            <a:r>
              <a:rPr b="1" lang="en-GB">
                <a:solidFill>
                  <a:srgbClr val="1C4587"/>
                </a:solidFill>
                <a:latin typeface="Droid Serif"/>
                <a:ea typeface="Droid Serif"/>
                <a:cs typeface="Droid Serif"/>
                <a:sym typeface="Droid Serif"/>
              </a:rPr>
              <a:t>imilarity matrices</a:t>
            </a:r>
            <a:endParaRPr b="1">
              <a:solidFill>
                <a:srgbClr val="1C4587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000" y="1745150"/>
            <a:ext cx="1883150" cy="153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1825" y="1061325"/>
            <a:ext cx="548700" cy="3020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5850" y="3338525"/>
            <a:ext cx="1851450" cy="1689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5850" y="151775"/>
            <a:ext cx="1851456" cy="153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46450" y="1447812"/>
            <a:ext cx="2251100" cy="2170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" name="Google Shape;99;p18"/>
          <p:cNvCxnSpPr>
            <a:stCxn id="97" idx="3"/>
            <a:endCxn id="98" idx="1"/>
          </p:cNvCxnSpPr>
          <p:nvPr/>
        </p:nvCxnSpPr>
        <p:spPr>
          <a:xfrm>
            <a:off x="2527306" y="920350"/>
            <a:ext cx="919200" cy="161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8"/>
          <p:cNvCxnSpPr>
            <a:stCxn id="94" idx="3"/>
            <a:endCxn id="98" idx="1"/>
          </p:cNvCxnSpPr>
          <p:nvPr/>
        </p:nvCxnSpPr>
        <p:spPr>
          <a:xfrm>
            <a:off x="2543150" y="2513725"/>
            <a:ext cx="903300" cy="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18"/>
          <p:cNvCxnSpPr>
            <a:stCxn id="96" idx="3"/>
            <a:endCxn id="98" idx="1"/>
          </p:cNvCxnSpPr>
          <p:nvPr/>
        </p:nvCxnSpPr>
        <p:spPr>
          <a:xfrm flipH="1" rot="10800000">
            <a:off x="2527300" y="2532926"/>
            <a:ext cx="919200" cy="165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4353108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>
                <a:latin typeface="Droid Serif"/>
                <a:ea typeface="Droid Serif"/>
                <a:cs typeface="Droid Serif"/>
                <a:sym typeface="Droid Serif"/>
              </a:rPr>
              <a:t>‹#›</a:t>
            </a:fld>
            <a:endParaRPr sz="1100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738" y="117725"/>
            <a:ext cx="8310524" cy="45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4353108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>
                <a:latin typeface="Droid Serif"/>
                <a:ea typeface="Droid Serif"/>
                <a:cs typeface="Droid Serif"/>
                <a:sym typeface="Droid Serif"/>
              </a:rPr>
              <a:t>‹#›</a:t>
            </a:fld>
            <a:endParaRPr sz="1100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811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2800">
              <a:solidFill>
                <a:srgbClr val="1C458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1C458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800">
                <a:solidFill>
                  <a:srgbClr val="1C4587"/>
                </a:solidFill>
                <a:latin typeface="Droid Serif"/>
                <a:ea typeface="Droid Serif"/>
                <a:cs typeface="Droid Serif"/>
                <a:sym typeface="Droid Serif"/>
              </a:rPr>
              <a:t>2. Predict tools in workflows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4325" y="2355550"/>
            <a:ext cx="5386249" cy="187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>
            <p:ph idx="12" type="sldNum"/>
          </p:nvPr>
        </p:nvSpPr>
        <p:spPr>
          <a:xfrm>
            <a:off x="4353108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>
                <a:latin typeface="Droid Serif"/>
                <a:ea typeface="Droid Serif"/>
                <a:cs typeface="Droid Serif"/>
                <a:sym typeface="Droid Serif"/>
              </a:rPr>
              <a:t>‹#›</a:t>
            </a:fld>
            <a:endParaRPr sz="1100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1C4587"/>
                </a:solidFill>
                <a:latin typeface="Droid Serif"/>
                <a:ea typeface="Droid Serif"/>
                <a:cs typeface="Droid Serif"/>
                <a:sym typeface="Droid Serif"/>
              </a:rPr>
              <a:t>Approach</a:t>
            </a:r>
            <a:endParaRPr b="1">
              <a:solidFill>
                <a:srgbClr val="1C4587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5175" y="1140450"/>
            <a:ext cx="3242500" cy="175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5175" y="3072100"/>
            <a:ext cx="3242500" cy="175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6425" y="1140450"/>
            <a:ext cx="3138975" cy="175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49725" y="3015925"/>
            <a:ext cx="3132375" cy="184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4353108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>
                <a:latin typeface="Droid Serif"/>
                <a:ea typeface="Droid Serif"/>
                <a:cs typeface="Droid Serif"/>
                <a:sym typeface="Droid Serif"/>
              </a:rPr>
              <a:t>‹#›</a:t>
            </a:fld>
            <a:endParaRPr sz="1100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