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73" r:id="rId25"/>
    <p:sldId id="274" r:id="rId2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8"/>
    </p:embeddedFont>
    <p:embeddedFont>
      <p:font typeface="Oswald" panose="020B0604020202020204" charset="0"/>
      <p:regular r:id="rId29"/>
      <p:bold r:id="rId30"/>
    </p:embeddedFont>
    <p:embeddedFont>
      <p:font typeface="Average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3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eaa31175d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eaa31175d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eaa31175d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eaa31175d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eaa31175d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eaa31175d_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eaa31175d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eaa31175d_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eaa31175d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eaa31175d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eaa31175d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eaa31175d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eaa31175d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eaa31175d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eaa31175d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5eaa31175d_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eaa31175d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5eaa31175d_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527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eaa31175d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eaa31175d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eaa31175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eaa31175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eaa31175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eaa31175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eaa31175d_0_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eaa31175d_0_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eaa31175d_0_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eaa31175d_0_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eaa31175d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eaa31175d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eaa31175d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eaa31175d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eaa31175d_0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eaa31175d_0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eaa31175d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eaa31175d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eaa31175d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eaa31175d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671258" y="18290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de"/>
              <a:t>Tool Resource Prediction for Genomic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de"/>
              <a:t>Datasets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Masterproject: Öner Aydogan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Moderate-high correlation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188" y="2110238"/>
            <a:ext cx="5463625" cy="1500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Results: Moderate-high correlation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78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F</a:t>
            </a:r>
            <a:r>
              <a:rPr lang="de" smtClean="0"/>
              <a:t>or </a:t>
            </a:r>
            <a:r>
              <a:rPr lang="de"/>
              <a:t>datasets with very high correlation </a:t>
            </a:r>
            <a:br>
              <a:rPr lang="de"/>
            </a:br>
            <a:r>
              <a:rPr lang="de"/>
              <a:t>→ all models perform well</a:t>
            </a:r>
            <a:br>
              <a:rPr lang="de"/>
            </a:b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L</a:t>
            </a:r>
            <a:r>
              <a:rPr lang="de" smtClean="0"/>
              <a:t>ower </a:t>
            </a:r>
            <a:r>
              <a:rPr lang="de"/>
              <a:t>correlation </a:t>
            </a:r>
            <a:br>
              <a:rPr lang="de"/>
            </a:br>
            <a:r>
              <a:rPr lang="de"/>
              <a:t>→ performance decreases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559" y="1152476"/>
            <a:ext cx="5252741" cy="341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Results: Moderate-high correlation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8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</a:t>
            </a:r>
            <a:r>
              <a:rPr lang="de" smtClean="0"/>
              <a:t>lear </a:t>
            </a:r>
            <a:r>
              <a:rPr lang="de"/>
              <a:t>tendency: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mtClean="0"/>
              <a:t>the </a:t>
            </a:r>
            <a:r>
              <a:rPr lang="de"/>
              <a:t>greater the correlation, the better all models perform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938" y="1077276"/>
            <a:ext cx="4755725" cy="3566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Low-moderate correlation: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287" y="2014863"/>
            <a:ext cx="5661424" cy="1691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Results: Low-moderate correlation:</a:t>
            </a: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2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F</a:t>
            </a:r>
            <a:r>
              <a:rPr lang="de" smtClean="0"/>
              <a:t>or </a:t>
            </a:r>
            <a:r>
              <a:rPr lang="de"/>
              <a:t>datasets with low correlation </a:t>
            </a:r>
            <a:br>
              <a:rPr lang="de"/>
            </a:br>
            <a:r>
              <a:rPr lang="de"/>
              <a:t>→R2 score varies greatly for all models</a:t>
            </a:r>
            <a:br>
              <a:rPr lang="de"/>
            </a:b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</a:t>
            </a:r>
            <a:r>
              <a:rPr lang="de" smtClean="0"/>
              <a:t>eneral </a:t>
            </a:r>
            <a:r>
              <a:rPr lang="de"/>
              <a:t>performance not good</a:t>
            </a:r>
            <a:br>
              <a:rPr lang="de"/>
            </a:b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XGB performs especially bad</a:t>
            </a:r>
            <a:br>
              <a:rPr lang="de"/>
            </a:br>
            <a:r>
              <a:rPr lang="de"/>
              <a:t>→ hyperparameters need to be optimized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358" y="1152475"/>
            <a:ext cx="4817941" cy="3613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Results: Low-moderate correlation:</a:t>
            </a: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7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F</a:t>
            </a:r>
            <a:r>
              <a:rPr lang="de" smtClean="0"/>
              <a:t>or </a:t>
            </a:r>
            <a:r>
              <a:rPr lang="de"/>
              <a:t>increasing correlation</a:t>
            </a:r>
            <a:br>
              <a:rPr lang="de"/>
            </a:br>
            <a:r>
              <a:rPr lang="de"/>
              <a:t>→ clear upward trend in performance</a:t>
            </a:r>
            <a:br>
              <a:rPr lang="de"/>
            </a:b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P</a:t>
            </a:r>
            <a:r>
              <a:rPr lang="de" smtClean="0"/>
              <a:t>erformance </a:t>
            </a:r>
            <a:r>
              <a:rPr lang="de"/>
              <a:t>for </a:t>
            </a:r>
            <a:r>
              <a:rPr lang="de" i="1"/>
              <a:t>bg_diamond/2.0.8.0</a:t>
            </a:r>
            <a:r>
              <a:rPr lang="de"/>
              <a:t> stands out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530" y="1080263"/>
            <a:ext cx="4747782" cy="3560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Results: Low-moderate correlation:</a:t>
            </a:r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smtClean="0"/>
              <a:t>Models </a:t>
            </a:r>
            <a:r>
              <a:rPr lang="de" b="1"/>
              <a:t>rely </a:t>
            </a:r>
            <a:r>
              <a:rPr lang="de"/>
              <a:t>mostly on </a:t>
            </a:r>
            <a:r>
              <a:rPr lang="de" i="1"/>
              <a:t>Filesize</a:t>
            </a:r>
            <a:r>
              <a:rPr lang="de" b="1"/>
              <a:t> </a:t>
            </a:r>
            <a:r>
              <a:rPr lang="de"/>
              <a:t>feature</a:t>
            </a:r>
            <a:br>
              <a:rPr lang="de"/>
            </a:b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L</a:t>
            </a:r>
            <a:r>
              <a:rPr lang="de" smtClean="0"/>
              <a:t>ow </a:t>
            </a:r>
            <a:r>
              <a:rPr lang="de"/>
              <a:t>correlation →  models </a:t>
            </a:r>
            <a:r>
              <a:rPr lang="de" b="1"/>
              <a:t>perform bad</a:t>
            </a:r>
            <a:br>
              <a:rPr lang="de" b="1"/>
            </a:br>
            <a:endParaRPr b="1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i="1"/>
              <a:t>Slot</a:t>
            </a:r>
            <a:r>
              <a:rPr lang="de"/>
              <a:t> is </a:t>
            </a:r>
            <a:r>
              <a:rPr lang="de" b="1"/>
              <a:t>redundant </a:t>
            </a:r>
            <a:r>
              <a:rPr lang="de"/>
              <a:t>most of the time</a:t>
            </a:r>
            <a:br>
              <a:rPr lang="de"/>
            </a:b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b="1"/>
              <a:t>P</a:t>
            </a:r>
            <a:r>
              <a:rPr lang="de" b="1" smtClean="0"/>
              <a:t>roblematic </a:t>
            </a:r>
            <a:r>
              <a:rPr lang="de"/>
              <a:t>because 50% of the tools show correlation &lt; 0.5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77500"/>
            <a:ext cx="4411251" cy="13884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Performance on other datasets</a:t>
            </a:r>
            <a:endParaRPr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046" y="1996156"/>
            <a:ext cx="3858003" cy="29156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1">
              <a:buFont typeface="Symbol" panose="05050102010706020507" pitchFamily="18" charset="2"/>
              <a:buChar char="-"/>
            </a:pPr>
            <a:endParaRPr lang="de-DE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951" y="1084698"/>
            <a:ext cx="4364097" cy="6647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50" y="1996155"/>
            <a:ext cx="3753802" cy="29156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mtClean="0"/>
              <a:t>Results: Performance </a:t>
            </a:r>
            <a:r>
              <a:rPr lang="de"/>
              <a:t>on other datasets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4062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25450" indent="-285750">
              <a:buFontTx/>
              <a:buChar char="-"/>
            </a:pPr>
            <a:r>
              <a:rPr lang="en-US" smtClean="0"/>
              <a:t>Linear </a:t>
            </a:r>
            <a:r>
              <a:rPr lang="en-US"/>
              <a:t>Regressor </a:t>
            </a:r>
            <a:r>
              <a:rPr lang="en-US"/>
              <a:t>performed </a:t>
            </a:r>
            <a:r>
              <a:rPr lang="en-US" b="1" smtClean="0"/>
              <a:t>worst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marL="425450" indent="-285750">
              <a:lnSpc>
                <a:spcPct val="100000"/>
              </a:lnSpc>
              <a:buFontTx/>
              <a:buChar char="-"/>
            </a:pPr>
            <a:r>
              <a:rPr lang="de-DE" smtClean="0"/>
              <a:t>Models </a:t>
            </a:r>
            <a:r>
              <a:rPr lang="de-DE"/>
              <a:t>performed worse for </a:t>
            </a:r>
            <a:r>
              <a:rPr lang="de-DE" b="1"/>
              <a:t>hisat2 </a:t>
            </a:r>
            <a:r>
              <a:rPr lang="de-DE"/>
              <a:t>than </a:t>
            </a:r>
            <a:r>
              <a:rPr lang="de-DE"/>
              <a:t>for </a:t>
            </a:r>
            <a:r>
              <a:rPr lang="de-DE" b="1" smtClean="0"/>
              <a:t>bowtie2</a:t>
            </a:r>
            <a:r>
              <a:rPr lang="de-DE" smtClean="0"/>
              <a:t/>
            </a:r>
            <a:br>
              <a:rPr lang="de-DE" smtClean="0"/>
            </a:br>
            <a:endParaRPr lang="de-DE" smtClean="0"/>
          </a:p>
          <a:p>
            <a:pPr marL="425450" indent="-285750">
              <a:lnSpc>
                <a:spcPct val="100000"/>
              </a:lnSpc>
              <a:buFontTx/>
              <a:buChar char="-"/>
            </a:pPr>
            <a:r>
              <a:rPr lang="de-DE" smtClean="0"/>
              <a:t>Possible reasons:</a:t>
            </a:r>
          </a:p>
          <a:p>
            <a:pPr marL="882650" lvl="1" indent="-285750">
              <a:lnSpc>
                <a:spcPct val="100000"/>
              </a:lnSpc>
              <a:buFontTx/>
              <a:buChar char="-"/>
            </a:pPr>
            <a:r>
              <a:rPr lang="de-DE" b="1" smtClean="0"/>
              <a:t>Fewer </a:t>
            </a:r>
            <a:r>
              <a:rPr lang="de-DE" smtClean="0"/>
              <a:t>samples (-30%)</a:t>
            </a:r>
          </a:p>
          <a:p>
            <a:pPr marL="882650" lvl="1" indent="-285750">
              <a:lnSpc>
                <a:spcPct val="100000"/>
              </a:lnSpc>
              <a:buFontTx/>
              <a:buChar char="-"/>
            </a:pPr>
            <a:r>
              <a:rPr lang="de-DE" smtClean="0"/>
              <a:t>Data points with </a:t>
            </a:r>
            <a:r>
              <a:rPr lang="de-DE" b="1" smtClean="0"/>
              <a:t>great variance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320" y="1171958"/>
            <a:ext cx="4754160" cy="33774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00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Hyperparameter Optimization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b="1" smtClean="0"/>
              <a:t>Comparison </a:t>
            </a:r>
            <a:r>
              <a:rPr lang="en-US"/>
              <a:t>to Galaxy’s </a:t>
            </a:r>
            <a:r>
              <a:rPr lang="en-US"/>
              <a:t>current </a:t>
            </a:r>
            <a:r>
              <a:rPr lang="en-US" smtClean="0"/>
              <a:t>method of memory assignment</a:t>
            </a:r>
          </a:p>
          <a:p>
            <a:pPr>
              <a:buFontTx/>
              <a:buChar char="-"/>
            </a:pPr>
            <a:r>
              <a:rPr lang="de-DE" smtClean="0"/>
              <a:t>Models need to be </a:t>
            </a:r>
            <a:r>
              <a:rPr lang="de-DE" b="1" smtClean="0"/>
              <a:t>optimized </a:t>
            </a:r>
            <a:r>
              <a:rPr lang="de-DE" b="1">
                <a:sym typeface="Wingdings" panose="05000000000000000000" pitchFamily="2" charset="2"/>
              </a:rPr>
              <a:t> </a:t>
            </a:r>
            <a:r>
              <a:rPr lang="de-DE">
                <a:sym typeface="Wingdings" panose="05000000000000000000" pitchFamily="2" charset="2"/>
              </a:rPr>
              <a:t>HalvingGridSearchCV</a:t>
            </a:r>
            <a:endParaRPr lang="de-DE" smtClean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909474"/>
              </p:ext>
            </p:extLst>
          </p:nvPr>
        </p:nvGraphicFramePr>
        <p:xfrm>
          <a:off x="784860" y="2501315"/>
          <a:ext cx="7551420" cy="24650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17140">
                  <a:extLst>
                    <a:ext uri="{9D8B030D-6E8A-4147-A177-3AD203B41FA5}">
                      <a16:colId xmlns:a16="http://schemas.microsoft.com/office/drawing/2014/main" val="4102843007"/>
                    </a:ext>
                  </a:extLst>
                </a:gridCol>
                <a:gridCol w="2517140">
                  <a:extLst>
                    <a:ext uri="{9D8B030D-6E8A-4147-A177-3AD203B41FA5}">
                      <a16:colId xmlns:a16="http://schemas.microsoft.com/office/drawing/2014/main" val="4058907207"/>
                    </a:ext>
                  </a:extLst>
                </a:gridCol>
                <a:gridCol w="2517140">
                  <a:extLst>
                    <a:ext uri="{9D8B030D-6E8A-4147-A177-3AD203B41FA5}">
                      <a16:colId xmlns:a16="http://schemas.microsoft.com/office/drawing/2014/main" val="10249439"/>
                    </a:ext>
                  </a:extLst>
                </a:gridCol>
              </a:tblGrid>
              <a:tr h="27658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de-DE" sz="1200" b="1" i="0" u="none" strike="noStrike" cap="none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Random Forest</a:t>
                      </a:r>
                      <a:endParaRPr lang="de-DE" sz="1200" b="1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de-DE" sz="1200" b="1" i="0" u="none" strike="noStrike" cap="none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XGB</a:t>
                      </a:r>
                      <a:endParaRPr lang="de-DE" sz="1200" b="1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de-DE" sz="1200" b="1" i="0" u="none" strike="noStrike" cap="none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SVR</a:t>
                      </a:r>
                      <a:endParaRPr lang="de-DE" sz="1200" b="1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65900"/>
                  </a:ext>
                </a:extLst>
              </a:tr>
              <a:tr h="70472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n_estimators = [50, 100, 200, 500]</a:t>
                      </a:r>
                      <a:endParaRPr lang="de-DE" sz="1200" b="1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learning_rate = 8 samples from log_space [0.003 to 0.3]</a:t>
                      </a:r>
                      <a:endParaRPr lang="de-DE" sz="1200" b="1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de-DE" sz="1200" b="1" i="0" u="none" strike="noStrike" cap="none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kernel = ["rbf", "sigmoid", "poly"]</a:t>
                      </a:r>
                      <a:endParaRPr lang="de-DE" sz="1200" b="1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742243"/>
                  </a:ext>
                </a:extLst>
              </a:tr>
              <a:tr h="42623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max_depth = [None, 4, 16, 32]</a:t>
                      </a:r>
                      <a:endParaRPr lang="de-DE" sz="1200" b="1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n_estimators = [50, 100, 200, 500]</a:t>
                      </a:r>
                      <a:endParaRPr lang="de-DE" sz="1200" b="1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de-DE" sz="1200" b="1" i="0" u="none" strike="noStrike" cap="none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 = [0.01, 0.1, 0.5, 1, 2, 4]</a:t>
                      </a:r>
                      <a:endParaRPr lang="de-DE" sz="1200" b="1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054424"/>
                  </a:ext>
                </a:extLst>
              </a:tr>
              <a:tr h="596723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de-DE" sz="1200" b="1" i="0" u="none" strike="noStrike" cap="none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min_samples_split = [2, 4, 8]</a:t>
                      </a:r>
                      <a:endParaRPr lang="de-DE" sz="1200" b="1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200" b="1" i="0" u="none" strike="noStrike" cap="none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max_depth = [2, 6, 16, 32, 64]</a:t>
                      </a:r>
                      <a:endParaRPr lang="de-DE" sz="1200" b="1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b="1" i="0" u="none" strike="noStrike" cap="none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gamma = ["scale", 0.001, 0.01, 0.1, 1]</a:t>
                      </a:r>
                      <a:endParaRPr lang="de-DE" sz="1200" b="1" i="0" u="none" strike="noStrike" cap="none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de-DE" sz="1200" b="1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513688"/>
                  </a:ext>
                </a:extLst>
              </a:tr>
              <a:tr h="38646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de-DE" sz="1200" b="1" i="0" u="none" strike="noStrike" cap="none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min_samples_leaf = [2, 4, 8]</a:t>
                      </a:r>
                      <a:endParaRPr lang="de-DE" sz="1200" b="1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de-DE" sz="1200" b="1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de-DE" sz="1200" b="1" i="0" u="none" strike="noStrike" cap="none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537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75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Motivation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b="1"/>
              <a:t>Galaxy</a:t>
            </a:r>
            <a:r>
              <a:rPr lang="de"/>
              <a:t>: web-based, open-source scientific analysis platform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smtClean="0"/>
              <a:t>Over </a:t>
            </a:r>
            <a:r>
              <a:rPr lang="de" b="1"/>
              <a:t>5500 tools </a:t>
            </a:r>
            <a:r>
              <a:rPr lang="de"/>
              <a:t>for bioinformatics applications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 flipH="1">
            <a:off x="2633475" y="3106850"/>
            <a:ext cx="826500" cy="8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4"/>
          <p:cNvCxnSpPr/>
          <p:nvPr/>
        </p:nvCxnSpPr>
        <p:spPr>
          <a:xfrm>
            <a:off x="5071875" y="3106850"/>
            <a:ext cx="826500" cy="8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" name="Google Shape;65;p14"/>
          <p:cNvSpPr txBox="1"/>
          <p:nvPr/>
        </p:nvSpPr>
        <p:spPr>
          <a:xfrm>
            <a:off x="459250" y="2492750"/>
            <a:ext cx="815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fixed amount </a:t>
            </a:r>
            <a:r>
              <a:rPr lang="de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of memory for each tool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-147600" y="4147250"/>
            <a:ext cx="47196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</a:t>
            </a:r>
            <a:r>
              <a:rPr lang="de" sz="1800" b="1" smtClean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verallocation </a:t>
            </a:r>
            <a:r>
              <a:rPr lang="de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→ waste of resources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424400" y="4147250"/>
            <a:ext cx="47196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800" b="1" smtClean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Underallocation </a:t>
            </a:r>
            <a:r>
              <a:rPr lang="de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→ failure of tools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Results: Hyperparameter </a:t>
            </a:r>
            <a:r>
              <a:rPr lang="de-DE"/>
              <a:t>Optimization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373833"/>
            <a:ext cx="4732020" cy="13051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3035056"/>
            <a:ext cx="6362700" cy="18028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740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Results: Hyperparameter </a:t>
            </a:r>
            <a:r>
              <a:rPr lang="de-DE"/>
              <a:t>Optimization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de-DE" smtClean="0"/>
              <a:t>Beside a few outliers</a:t>
            </a:r>
            <a:br>
              <a:rPr lang="de-DE" smtClean="0"/>
            </a:br>
            <a:r>
              <a:rPr lang="de-DE" smtClean="0">
                <a:sym typeface="Wingdings" panose="05000000000000000000" pitchFamily="2" charset="2"/>
              </a:rPr>
              <a:t> </a:t>
            </a:r>
            <a:r>
              <a:rPr lang="de-DE" b="1" smtClean="0">
                <a:sym typeface="Wingdings" panose="05000000000000000000" pitchFamily="2" charset="2"/>
              </a:rPr>
              <a:t>clear pattern </a:t>
            </a:r>
            <a:r>
              <a:rPr lang="de-DE" smtClean="0">
                <a:sym typeface="Wingdings" panose="05000000000000000000" pitchFamily="2" charset="2"/>
              </a:rPr>
              <a:t>visible</a:t>
            </a:r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000" y="1260864"/>
            <a:ext cx="4305300" cy="31996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4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Analysis on resource consumption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mtClean="0"/>
              <a:t>Using </a:t>
            </a:r>
            <a:r>
              <a:rPr lang="en-US"/>
              <a:t>the </a:t>
            </a:r>
            <a:r>
              <a:rPr lang="en-US" smtClean="0"/>
              <a:t>best model: how much memory can </a:t>
            </a:r>
            <a:r>
              <a:rPr lang="en-US" b="1"/>
              <a:t>be </a:t>
            </a:r>
            <a:r>
              <a:rPr lang="en-US" b="1" smtClean="0"/>
              <a:t>saved</a:t>
            </a:r>
            <a:r>
              <a:rPr lang="en-US" smtClean="0"/>
              <a:t>?</a:t>
            </a:r>
          </a:p>
          <a:p>
            <a:pPr>
              <a:buFontTx/>
              <a:buChar char="-"/>
            </a:pPr>
            <a:r>
              <a:rPr lang="de-DE" b="1"/>
              <a:t>Decrease </a:t>
            </a:r>
            <a:r>
              <a:rPr lang="de-DE" b="1"/>
              <a:t>of </a:t>
            </a:r>
            <a:r>
              <a:rPr lang="de-DE" b="1" smtClean="0"/>
              <a:t>65%/50</a:t>
            </a:r>
            <a:r>
              <a:rPr lang="de-DE" b="1"/>
              <a:t>% </a:t>
            </a:r>
            <a:r>
              <a:rPr lang="de-DE" smtClean="0"/>
              <a:t>memory overallocation for </a:t>
            </a:r>
            <a:r>
              <a:rPr lang="de-DE" i="1" smtClean="0"/>
              <a:t>rna_star/kraken2</a:t>
            </a:r>
          </a:p>
          <a:p>
            <a:pPr>
              <a:buFontTx/>
              <a:buChar char="-"/>
            </a:pPr>
            <a:r>
              <a:rPr lang="de-DE" b="1" smtClean="0"/>
              <a:t>Increase </a:t>
            </a:r>
            <a:r>
              <a:rPr lang="de-DE" smtClean="0"/>
              <a:t>in percentage of </a:t>
            </a:r>
            <a:r>
              <a:rPr lang="de-DE" b="1" smtClean="0"/>
              <a:t>failed jobs</a:t>
            </a:r>
            <a:endParaRPr lang="de-DE" b="1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89" y="3444240"/>
            <a:ext cx="7397022" cy="10134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21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Accuracy-Failure trade-off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mtClean="0"/>
              <a:t>Idea: give algorithms </a:t>
            </a:r>
            <a:r>
              <a:rPr lang="en-US" b="1" smtClean="0"/>
              <a:t>success probability </a:t>
            </a:r>
            <a:r>
              <a:rPr lang="en-US" smtClean="0"/>
              <a:t>of a job</a:t>
            </a:r>
          </a:p>
          <a:p>
            <a:pPr>
              <a:buFontTx/>
              <a:buChar char="-"/>
            </a:pPr>
            <a:r>
              <a:rPr lang="de-DE" smtClean="0"/>
              <a:t>Prediction interval: </a:t>
            </a:r>
            <a:r>
              <a:rPr lang="en-US" smtClean="0"/>
              <a:t>prediction </a:t>
            </a:r>
            <a:r>
              <a:rPr lang="en-US"/>
              <a:t>is </a:t>
            </a:r>
            <a:r>
              <a:rPr lang="en-US" b="1"/>
              <a:t>expected to </a:t>
            </a:r>
            <a:r>
              <a:rPr lang="en-US" b="1"/>
              <a:t>be </a:t>
            </a:r>
            <a:r>
              <a:rPr lang="en-US" smtClean="0"/>
              <a:t>with particular </a:t>
            </a:r>
            <a:r>
              <a:rPr lang="en-US"/>
              <a:t>probability </a:t>
            </a:r>
            <a:endParaRPr lang="en-US" smtClean="0"/>
          </a:p>
          <a:p>
            <a:pPr lvl="1">
              <a:buFont typeface="Wingdings" panose="05000000000000000000" pitchFamily="2" charset="2"/>
              <a:buChar char="à"/>
            </a:pPr>
            <a:r>
              <a:rPr lang="en-US" smtClean="0">
                <a:sym typeface="Wingdings" panose="05000000000000000000" pitchFamily="2" charset="2"/>
              </a:rPr>
              <a:t>Take </a:t>
            </a:r>
            <a:r>
              <a:rPr lang="en-US" b="1" smtClean="0">
                <a:sym typeface="Wingdings" panose="05000000000000000000" pitchFamily="2" charset="2"/>
              </a:rPr>
              <a:t>maximum </a:t>
            </a:r>
            <a:r>
              <a:rPr lang="en-US" smtClean="0">
                <a:sym typeface="Wingdings" panose="05000000000000000000" pitchFamily="2" charset="2"/>
              </a:rPr>
              <a:t>of interval as prediction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mtClean="0">
                <a:sym typeface="Wingdings" panose="05000000000000000000" pitchFamily="2" charset="2"/>
              </a:rPr>
              <a:t>In theory: job is </a:t>
            </a:r>
            <a:r>
              <a:rPr lang="en-US" b="1" smtClean="0">
                <a:sym typeface="Wingdings" panose="05000000000000000000" pitchFamily="2" charset="2"/>
              </a:rPr>
              <a:t>less likely to fail</a:t>
            </a:r>
            <a:endParaRPr lang="de-DE" b="1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82" y="3611108"/>
            <a:ext cx="7302616" cy="10925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945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mtClean="0"/>
              <a:t>Discussion and Conclusion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Existence of </a:t>
            </a:r>
            <a:r>
              <a:rPr lang="de" b="1" smtClean="0"/>
              <a:t>invalid entries </a:t>
            </a:r>
            <a:r>
              <a:rPr lang="de" smtClean="0"/>
              <a:t>and other characteristics</a:t>
            </a:r>
          </a:p>
          <a:p>
            <a:pPr lvl="1" indent="-342900">
              <a:buSzPts val="1800"/>
              <a:buChar char="-"/>
            </a:pPr>
            <a:r>
              <a:rPr lang="de" b="1" smtClean="0"/>
              <a:t>Validity</a:t>
            </a:r>
            <a:r>
              <a:rPr lang="de" smtClean="0"/>
              <a:t> of </a:t>
            </a:r>
            <a:r>
              <a:rPr lang="de" smtClean="0"/>
              <a:t>dataset?</a:t>
            </a:r>
          </a:p>
          <a:p>
            <a:pPr>
              <a:buChar char="-"/>
            </a:pPr>
            <a:r>
              <a:rPr lang="en-US" smtClean="0"/>
              <a:t>All </a:t>
            </a:r>
            <a:r>
              <a:rPr lang="en-US"/>
              <a:t>models </a:t>
            </a:r>
            <a:r>
              <a:rPr lang="en-US" smtClean="0"/>
              <a:t>benefit from </a:t>
            </a:r>
            <a:r>
              <a:rPr lang="en-US" b="1" smtClean="0"/>
              <a:t>filtering faulty data</a:t>
            </a:r>
          </a:p>
          <a:p>
            <a:pPr>
              <a:buChar char="-"/>
            </a:pPr>
            <a:r>
              <a:rPr lang="en-US" smtClean="0"/>
              <a:t>For </a:t>
            </a:r>
            <a:r>
              <a:rPr lang="en-US" b="1" smtClean="0"/>
              <a:t>strong correlation 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smtClean="0"/>
              <a:t>accurate and </a:t>
            </a:r>
            <a:r>
              <a:rPr lang="en-US"/>
              <a:t>robust </a:t>
            </a:r>
            <a:r>
              <a:rPr lang="en-US" smtClean="0"/>
              <a:t>prediction</a:t>
            </a:r>
          </a:p>
          <a:p>
            <a:pPr lvl="1">
              <a:buChar char="-"/>
            </a:pPr>
            <a:r>
              <a:rPr lang="en-US" smtClean="0"/>
              <a:t>Models </a:t>
            </a:r>
            <a:r>
              <a:rPr lang="en-US" b="1" smtClean="0"/>
              <a:t>rely </a:t>
            </a:r>
            <a:r>
              <a:rPr lang="en-US" smtClean="0"/>
              <a:t>mostly on one </a:t>
            </a:r>
            <a:r>
              <a:rPr lang="en-US" i="1" smtClean="0"/>
              <a:t>Filesize </a:t>
            </a:r>
            <a:r>
              <a:rPr lang="en-US" smtClean="0">
                <a:sym typeface="Wingdings" panose="05000000000000000000" pitchFamily="2" charset="2"/>
              </a:rPr>
              <a:t> too </a:t>
            </a:r>
            <a:r>
              <a:rPr lang="en-US" b="1" smtClean="0">
                <a:sym typeface="Wingdings" panose="05000000000000000000" pitchFamily="2" charset="2"/>
              </a:rPr>
              <a:t>few features</a:t>
            </a:r>
          </a:p>
          <a:p>
            <a:pPr>
              <a:buChar char="-"/>
            </a:pPr>
            <a:r>
              <a:rPr lang="en-US" smtClean="0"/>
              <a:t>Overallocation of memory </a:t>
            </a:r>
            <a:r>
              <a:rPr lang="en-US" b="1" smtClean="0"/>
              <a:t>reduced </a:t>
            </a:r>
            <a:r>
              <a:rPr lang="en-US" b="1"/>
              <a:t>by 50% to 65%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Sources</a:t>
            </a:r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b="1"/>
              <a:t>Example </a:t>
            </a:r>
            <a:r>
              <a:rPr lang="de"/>
              <a:t>with RNA-Star: 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 smtClean="0"/>
              <a:t>Uses </a:t>
            </a:r>
            <a:r>
              <a:rPr lang="de"/>
              <a:t>in one job </a:t>
            </a:r>
            <a:r>
              <a:rPr lang="de" b="1"/>
              <a:t>30 GB</a:t>
            </a:r>
            <a:r>
              <a:rPr lang="de"/>
              <a:t>, in a different job </a:t>
            </a:r>
            <a:r>
              <a:rPr lang="de" b="1"/>
              <a:t>10 GB</a:t>
            </a:r>
            <a:endParaRPr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smtClean="0"/>
              <a:t>Su</a:t>
            </a:r>
            <a:r>
              <a:rPr lang="de" smtClean="0"/>
              <a:t>ppose </a:t>
            </a:r>
            <a:r>
              <a:rPr lang="de" b="1"/>
              <a:t>20 GB </a:t>
            </a:r>
            <a:r>
              <a:rPr lang="de"/>
              <a:t>are allocated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b="1"/>
              <a:t>I</a:t>
            </a:r>
            <a:r>
              <a:rPr lang="de" b="1" smtClean="0"/>
              <a:t>nsufficient </a:t>
            </a:r>
            <a:r>
              <a:rPr lang="de" b="1"/>
              <a:t>memory </a:t>
            </a:r>
            <a:r>
              <a:rPr lang="de"/>
              <a:t>or </a:t>
            </a:r>
            <a:r>
              <a:rPr lang="de" b="1"/>
              <a:t>too much </a:t>
            </a:r>
            <a:r>
              <a:rPr lang="de"/>
              <a:t>would be assigned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    → </a:t>
            </a:r>
            <a:r>
              <a:rPr lang="de" smtClean="0"/>
              <a:t>Usage </a:t>
            </a:r>
            <a:r>
              <a:rPr lang="de"/>
              <a:t>of </a:t>
            </a:r>
            <a:r>
              <a:rPr lang="de" b="1"/>
              <a:t>machine learning </a:t>
            </a:r>
            <a:r>
              <a:rPr lang="de"/>
              <a:t>methods to predict memory usage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</a:t>
            </a:r>
            <a:r>
              <a:rPr lang="de" smtClean="0"/>
              <a:t>utomatically </a:t>
            </a:r>
            <a:r>
              <a:rPr lang="de" b="1"/>
              <a:t>learn patterns </a:t>
            </a:r>
            <a:r>
              <a:rPr lang="de"/>
              <a:t>and </a:t>
            </a:r>
            <a:r>
              <a:rPr lang="de" b="1"/>
              <a:t>decision rules </a:t>
            </a:r>
            <a:r>
              <a:rPr lang="de"/>
              <a:t>from data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Motivation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Galaxy job run dataset &amp; Preprocessing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</a:t>
            </a:r>
            <a:r>
              <a:rPr lang="de" smtClean="0"/>
              <a:t>ollected </a:t>
            </a:r>
            <a:r>
              <a:rPr lang="de"/>
              <a:t>from 31.12.2019 to 23.05.2022 on </a:t>
            </a:r>
            <a:r>
              <a:rPr lang="de" b="1"/>
              <a:t>Galaxy Europe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b="1"/>
              <a:t>38 millions </a:t>
            </a:r>
            <a:r>
              <a:rPr lang="de"/>
              <a:t>entries (10 GB) → after preproccessing </a:t>
            </a:r>
            <a:r>
              <a:rPr lang="de" b="1"/>
              <a:t>26 million </a:t>
            </a:r>
            <a:r>
              <a:rPr lang="de"/>
              <a:t>(2.8 GB)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de"/>
              <a:t>F</a:t>
            </a:r>
            <a:r>
              <a:rPr lang="de" smtClean="0"/>
              <a:t>ilter </a:t>
            </a:r>
            <a:r>
              <a:rPr lang="de" b="1"/>
              <a:t>invalid combinations </a:t>
            </a:r>
            <a:r>
              <a:rPr lang="de"/>
              <a:t>for </a:t>
            </a:r>
            <a:r>
              <a:rPr lang="de" i="1"/>
              <a:t>Filesize &amp; Number of files</a:t>
            </a:r>
            <a:endParaRPr sz="22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00" y="2953687"/>
            <a:ext cx="8756199" cy="1707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Machine Learning methods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Random Forest			</a:t>
            </a:r>
            <a:r>
              <a:rPr lang="de" smtClean="0"/>
              <a:t>-    </a:t>
            </a:r>
            <a:r>
              <a:rPr lang="de"/>
              <a:t>XGB (Extreme Gradient Boosting)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Linear Regression			-    SVR (Support Vector Regression)</a:t>
            </a:r>
            <a:br>
              <a:rPr lang="de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Baseline: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LR &amp; SVR: using </a:t>
            </a:r>
            <a:r>
              <a:rPr lang="de" b="1"/>
              <a:t>default parameters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RF &amp; XGB: n_estimators = </a:t>
            </a:r>
            <a:r>
              <a:rPr lang="de" smtClean="0"/>
              <a:t>200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Training &amp; evaluation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Google Shape;92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7658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-"/>
                </a:pPr>
                <a:r>
                  <a:rPr lang="en-US" smtClean="0"/>
                  <a:t>Input features: </a:t>
                </a:r>
                <a:r>
                  <a:rPr lang="en-US" i="1"/>
                  <a:t>Filesize, Number of files </a:t>
                </a:r>
                <a:r>
                  <a:rPr lang="en-US" smtClean="0"/>
                  <a:t>&amp;</a:t>
                </a:r>
                <a:r>
                  <a:rPr lang="en-US" i="1" smtClean="0"/>
                  <a:t> Slots</a:t>
                </a:r>
                <a:endParaRPr lang="en-US" i="1"/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-"/>
                </a:pPr>
                <a:r>
                  <a:rPr lang="en-US"/>
                  <a:t>Target: </a:t>
                </a:r>
                <a:r>
                  <a:rPr lang="en-US" i="1"/>
                  <a:t>Memory bytes</a:t>
                </a:r>
                <a:endParaRPr lang="en-US"/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US" u="sng"/>
                  <a:t>Example:</a:t>
                </a:r>
              </a:p>
              <a:p>
                <a:pPr marL="457200" lvl="0" indent="-342900" algn="l" rtl="0">
                  <a:spcBef>
                    <a:spcPts val="1200"/>
                  </a:spcBef>
                  <a:spcAft>
                    <a:spcPts val="0"/>
                  </a:spcAft>
                  <a:buSzPts val="1800"/>
                  <a:buChar char="-"/>
                </a:pPr>
                <a:r>
                  <a:rPr lang="en-US"/>
                  <a:t>fastqc/0.72 → train &amp; test set (80%|20%) → 5-fold CV → evaluation on test set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-"/>
                </a:pPr>
                <a:r>
                  <a:rPr lang="en-US"/>
                  <a:t>scoring method: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de-DE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2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de-DE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DE" sz="2200" b="0" i="1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DE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22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de-DE" sz="2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de-DE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de-DE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DE" sz="2200" b="0" i="1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de-DE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2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de-DE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/>
              </a:p>
            </p:txBody>
          </p:sp>
        </mc:Choice>
        <mc:Fallback>
          <p:sp>
            <p:nvSpPr>
              <p:cNvPr id="92" name="Google Shape;92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765889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Removing faulty data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Google Shape;99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684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/>
              <a:p>
                <a:pPr marL="457200" marR="0" lvl="0" indent="-3429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Char char="-"/>
                </a:pPr>
                <a:r>
                  <a:rPr lang="en-US"/>
                  <a:t>I</a:t>
                </a:r>
                <a:r>
                  <a:rPr lang="en-US" smtClean="0"/>
                  <a:t>nitial assigned memory:</a:t>
                </a:r>
              </a:p>
              <a:p>
                <a:pPr marL="914400" marR="0" lvl="1" indent="-32385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SzPts val="1500"/>
                  <a:buChar char="-"/>
                </a:pPr>
                <a:r>
                  <a:rPr lang="en-US" sz="1500" smtClean="0"/>
                  <a:t>Given </a:t>
                </a:r>
                <a:r>
                  <a:rPr lang="en-US" sz="1500"/>
                  <a:t>by </a:t>
                </a:r>
                <a:r>
                  <a:rPr lang="en-US" sz="1500" b="1"/>
                  <a:t>tool destinations file</a:t>
                </a:r>
              </a:p>
              <a:p>
                <a:pPr marL="914400" marR="0" lvl="1" indent="-32385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SzPts val="1500"/>
                  <a:buChar char="-"/>
                </a:pPr>
                <a:r>
                  <a:rPr lang="en-US" sz="1500" b="1"/>
                  <a:t>D</a:t>
                </a:r>
                <a:r>
                  <a:rPr lang="en-US" sz="1500" b="1" smtClean="0"/>
                  <a:t>efault </a:t>
                </a:r>
                <a:r>
                  <a:rPr lang="en-US" sz="1500" b="1"/>
                  <a:t>value </a:t>
                </a:r>
                <a:r>
                  <a:rPr lang="en-US" sz="1500"/>
                  <a:t>of 1 </a:t>
                </a:r>
                <a:r>
                  <a:rPr lang="en-US" sz="1500" smtClean="0"/>
                  <a:t>GB</a:t>
                </a:r>
                <a:endParaRPr lang="en-US" sz="1500"/>
              </a:p>
              <a:p>
                <a:pPr marL="457200" lvl="0" indent="-342900" algn="l" rtl="0">
                  <a:spcBef>
                    <a:spcPts val="1200"/>
                  </a:spcBef>
                  <a:spcAft>
                    <a:spcPts val="0"/>
                  </a:spcAft>
                  <a:buSzPts val="1800"/>
                  <a:buChar char="-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m:rPr>
                            <m:lit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𝑚𝑒𝑚𝑜𝑟𝑦</m:t>
                        </m:r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𝑖𝑛𝑖𝑡𝑖𝑎𝑙</m:t>
                    </m:r>
                    <m:r>
                      <m:rPr>
                        <m:lit/>
                      </m:rPr>
                      <a:rPr lang="de-DE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𝑎𝑠𝑠𝑖𝑔𝑛𝑒𝑑</m:t>
                    </m:r>
                    <m:r>
                      <m:rPr>
                        <m:lit/>
                      </m:rPr>
                      <a:rPr lang="de-DE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𝑚𝑒𝑚𝑜𝑟𝑦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𝑖𝑛𝑖𝑡𝑖𝑎𝑙</m:t>
                    </m:r>
                    <m:r>
                      <m:rPr>
                        <m:lit/>
                      </m:rPr>
                      <a:rPr lang="de-DE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𝑎𝑠𝑠𝑔𝑖𝑛𝑒𝑑</m:t>
                    </m:r>
                    <m:r>
                      <m:rPr>
                        <m:lit/>
                      </m:rPr>
                      <a:rPr lang="de-DE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𝑚𝑒𝑚𝑜𝑟𝑦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∗8</m:t>
                    </m:r>
                  </m:oMath>
                </a14:m>
                <a:endParaRPr lang="en-US" smtClean="0"/>
              </a:p>
              <a:p>
                <a:pPr marL="457200" lvl="0" indent="-342900" algn="l" rtl="0">
                  <a:spcBef>
                    <a:spcPts val="1200"/>
                  </a:spcBef>
                  <a:spcAft>
                    <a:spcPts val="0"/>
                  </a:spcAft>
                  <a:buSzPts val="1800"/>
                  <a:buChar char="-"/>
                </a:pPr>
                <a:r>
                  <a:rPr lang="en-US" smtClean="0"/>
                  <a:t>Filter </a:t>
                </a:r>
                <a:r>
                  <a:rPr lang="en-US"/>
                  <a:t>entries </a:t>
                </a:r>
                <a:r>
                  <a:rPr lang="en-US" b="1"/>
                  <a:t>exceeding </a:t>
                </a:r>
                <a:r>
                  <a:rPr lang="en-US" i="1"/>
                  <a:t>max_memory or 1 TB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-"/>
                </a:pPr>
                <a:r>
                  <a:rPr lang="en-US" b="1"/>
                  <a:t>V</a:t>
                </a:r>
                <a:r>
                  <a:rPr lang="en-US" b="1" smtClean="0"/>
                  <a:t>alidity </a:t>
                </a:r>
                <a:r>
                  <a:rPr lang="en-US"/>
                  <a:t>of the dataset </a:t>
                </a:r>
                <a:r>
                  <a:rPr lang="en-US" b="1"/>
                  <a:t>is put in question</a:t>
                </a:r>
                <a:endParaRPr b="1"/>
              </a:p>
            </p:txBody>
          </p:sp>
        </mc:Choice>
        <mc:Fallback>
          <p:sp>
            <p:nvSpPr>
              <p:cNvPr id="99" name="Google Shape;99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684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Results: Removing faulty data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297" y="2239260"/>
            <a:ext cx="7077401" cy="1242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Correlation analysis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b="1"/>
              <a:t>Pearson correlation coefficient: </a:t>
            </a:r>
            <a:r>
              <a:rPr lang="de" i="1"/>
              <a:t>Filesize </a:t>
            </a:r>
            <a:r>
              <a:rPr lang="de"/>
              <a:t>↔ </a:t>
            </a:r>
            <a:r>
              <a:rPr lang="de" i="1"/>
              <a:t>Memory bytes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about 300 of total 4800 tools moderate to strong </a:t>
            </a:r>
            <a:r>
              <a:rPr lang="de" b="1"/>
              <a:t>negative correlation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050" y="2354800"/>
            <a:ext cx="5561901" cy="250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Microsoft Office PowerPoint</Application>
  <PresentationFormat>Bildschirmpräsentation (16:9)</PresentationFormat>
  <Paragraphs>106</Paragraphs>
  <Slides>25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Cambria Math</vt:lpstr>
      <vt:lpstr>Arial</vt:lpstr>
      <vt:lpstr>Symbol</vt:lpstr>
      <vt:lpstr>Oswald</vt:lpstr>
      <vt:lpstr>Average</vt:lpstr>
      <vt:lpstr>Wingdings</vt:lpstr>
      <vt:lpstr>Slate</vt:lpstr>
      <vt:lpstr>Tool Resource Prediction for Genomic Datasets </vt:lpstr>
      <vt:lpstr>Motivation</vt:lpstr>
      <vt:lpstr>Motivation</vt:lpstr>
      <vt:lpstr>Galaxy job run dataset &amp; Preprocessing</vt:lpstr>
      <vt:lpstr>Machine Learning methods</vt:lpstr>
      <vt:lpstr>Training &amp; evaluation</vt:lpstr>
      <vt:lpstr>Removing faulty data</vt:lpstr>
      <vt:lpstr>Results: Removing faulty data</vt:lpstr>
      <vt:lpstr>Correlation analysis</vt:lpstr>
      <vt:lpstr>Moderate-high correlation</vt:lpstr>
      <vt:lpstr>Results: Moderate-high correlation</vt:lpstr>
      <vt:lpstr>Results: Moderate-high correlation</vt:lpstr>
      <vt:lpstr>Low-moderate correlation:</vt:lpstr>
      <vt:lpstr>Results: Low-moderate correlation:</vt:lpstr>
      <vt:lpstr>Results: Low-moderate correlation:</vt:lpstr>
      <vt:lpstr>Results: Low-moderate correlation:</vt:lpstr>
      <vt:lpstr>Performance on other datasets</vt:lpstr>
      <vt:lpstr>Results: Performance on other datasets</vt:lpstr>
      <vt:lpstr>Hyperparameter Optimization</vt:lpstr>
      <vt:lpstr>Results: Hyperparameter Optimization</vt:lpstr>
      <vt:lpstr>Results: Hyperparameter Optimization</vt:lpstr>
      <vt:lpstr>Analysis on resource consumption</vt:lpstr>
      <vt:lpstr>Accuracy-Failure trade-off</vt:lpstr>
      <vt:lpstr>Discussion and Conclusion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 Resource Prediction for Genomic Datasets </dc:title>
  <cp:lastModifiedBy>Öner Aydogan</cp:lastModifiedBy>
  <cp:revision>94</cp:revision>
  <dcterms:modified xsi:type="dcterms:W3CDTF">2022-10-05T13:01:45Z</dcterms:modified>
</cp:coreProperties>
</file>