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82" r:id="rId13"/>
    <p:sldId id="266" r:id="rId14"/>
    <p:sldId id="267" r:id="rId15"/>
    <p:sldId id="268" r:id="rId16"/>
    <p:sldId id="283" r:id="rId17"/>
    <p:sldId id="28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7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4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41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3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62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3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5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1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4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7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2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E13DC-CC69-4847-BDB2-13E0A055BF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3A1AC-830E-4DF7-A6A8-87A1003DF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7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capitalist.com/visualizing-the-happiest-country-on-every-continen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orld_Happiness_Repor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hyevolutionistrue.wordpress.com/2016/02/01/happiness-versus-religiosity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273A-E5E3-45F8-BB70-0BC45830D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878890"/>
            <a:ext cx="10567386" cy="20773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HAPPINESS REPORT 2019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0EA2E-D2CE-4741-B0D3-3080A0A2634D}"/>
              </a:ext>
            </a:extLst>
          </p:cNvPr>
          <p:cNvSpPr txBox="1"/>
          <p:nvPr/>
        </p:nvSpPr>
        <p:spPr>
          <a:xfrm>
            <a:off x="9750640" y="5721631"/>
            <a:ext cx="244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</a:t>
            </a:r>
          </a:p>
          <a:p>
            <a:endParaRPr lang="en-US" b="1" dirty="0"/>
          </a:p>
          <a:p>
            <a:r>
              <a:rPr lang="en-US" b="1" dirty="0"/>
              <a:t>ANUP SAMUEL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539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717-99F9-4C67-8708-B9C96387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051" y="2552700"/>
            <a:ext cx="10018713" cy="17525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97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DF46B2-3DF5-4968-AB92-C2AFF09D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31" y="423051"/>
            <a:ext cx="6815270" cy="60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0342-7370-448B-81E0-F35190EC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1"/>
            <a:ext cx="10018713" cy="8763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3D4FD-138D-4EC4-A0E0-FC4A7D20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47" y="1066801"/>
            <a:ext cx="5769838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6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87A66-877E-4076-BB43-776E0430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84" y="439629"/>
            <a:ext cx="10052954" cy="59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199C1-219F-4C47-8C7D-3ABC8D89D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40" y="488273"/>
            <a:ext cx="10295997" cy="580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7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93EE4D-91C2-46DE-B0E7-53893F73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31" y="399495"/>
            <a:ext cx="10083369" cy="59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06B405-8278-4EEF-B767-2C023DD6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85937"/>
            <a:ext cx="4819650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D0E5B-D7C8-4F83-B1B6-51D0114C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55" y="1764030"/>
            <a:ext cx="4819650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D525-57B7-45EC-9759-DCD2448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51" y="314787"/>
            <a:ext cx="10018713" cy="81267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(SVR)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9869-8438-4728-A8AB-583DD2D0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152" y="1464816"/>
            <a:ext cx="5138432" cy="4651899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data using standard scaler.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normalized data to the SVR regressor.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values of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y_test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root mean square error value.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D2B12-6E89-414B-8AF8-FA9E4CAC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57" y="1464817"/>
            <a:ext cx="4631707" cy="46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717-99F9-4C67-8708-B9C96387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051" y="2552700"/>
            <a:ext cx="10018713" cy="17525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BY CONTINENT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2EFE8-7508-4F41-98D7-194743CA42A2}"/>
              </a:ext>
            </a:extLst>
          </p:cNvPr>
          <p:cNvSpPr txBox="1"/>
          <p:nvPr/>
        </p:nvSpPr>
        <p:spPr>
          <a:xfrm>
            <a:off x="2849730" y="6294269"/>
            <a:ext cx="868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https://www.visualcapitalist.com/visualizing-the-happiest-country-on-every-continent/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7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ppiness north america map">
            <a:extLst>
              <a:ext uri="{FF2B5EF4-FFF2-40B4-BE49-F238E27FC236}">
                <a16:creationId xmlns:a16="http://schemas.microsoft.com/office/drawing/2014/main" id="{E09F2F42-D346-44DE-ACB2-676B6FB6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41" y="0"/>
            <a:ext cx="6787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3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730E-CACF-4AD7-8540-D800CF5E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886" y="190500"/>
            <a:ext cx="10018713" cy="113227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HAPPINESS REPORT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1966-99FA-4938-A8B0-2A165EEC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886" y="1562470"/>
            <a:ext cx="10018713" cy="4832411"/>
          </a:xfrm>
        </p:spPr>
        <p:txBody>
          <a:bodyPr/>
          <a:lstStyle/>
          <a:p>
            <a:pPr algn="just"/>
            <a:r>
              <a:rPr lang="en-US" dirty="0"/>
              <a:t>Annual publication of the UN Sustainable Development Solutions Network.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 First released in 2012, with subsequent releases every year.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Based on the gross national happiness indicator of the Kingdom of Bhutan, which has used happiness instead of GDP as the main development indicator.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D8627-8D0F-44E5-83AD-C9C69DDD72F0}"/>
              </a:ext>
            </a:extLst>
          </p:cNvPr>
          <p:cNvSpPr txBox="1"/>
          <p:nvPr/>
        </p:nvSpPr>
        <p:spPr>
          <a:xfrm>
            <a:off x="3927411" y="6359723"/>
            <a:ext cx="562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https://en.wikipedia.org/wiki/World_Happiness_Report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43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ppiness south america map">
            <a:extLst>
              <a:ext uri="{FF2B5EF4-FFF2-40B4-BE49-F238E27FC236}">
                <a16:creationId xmlns:a16="http://schemas.microsoft.com/office/drawing/2014/main" id="{19879796-CE51-401A-9C0D-0D952746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81" y="0"/>
            <a:ext cx="7056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9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ppiness europe map">
            <a:extLst>
              <a:ext uri="{FF2B5EF4-FFF2-40B4-BE49-F238E27FC236}">
                <a16:creationId xmlns:a16="http://schemas.microsoft.com/office/drawing/2014/main" id="{766C1DCB-2CCC-4393-AC35-29D1B5E2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18" y="0"/>
            <a:ext cx="6608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730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appiness middle east map">
            <a:extLst>
              <a:ext uri="{FF2B5EF4-FFF2-40B4-BE49-F238E27FC236}">
                <a16:creationId xmlns:a16="http://schemas.microsoft.com/office/drawing/2014/main" id="{E5DF3679-5F36-48A1-B676-EDEA1BA4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2" y="0"/>
            <a:ext cx="7127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25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ppiness asia 2019">
            <a:extLst>
              <a:ext uri="{FF2B5EF4-FFF2-40B4-BE49-F238E27FC236}">
                <a16:creationId xmlns:a16="http://schemas.microsoft.com/office/drawing/2014/main" id="{35B2A1EE-8DAC-4B22-8469-9FD3A208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657" y="0"/>
            <a:ext cx="56906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5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appiness africa map">
            <a:extLst>
              <a:ext uri="{FF2B5EF4-FFF2-40B4-BE49-F238E27FC236}">
                <a16:creationId xmlns:a16="http://schemas.microsoft.com/office/drawing/2014/main" id="{F4B5BE81-205F-486B-BED6-4544E054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0"/>
            <a:ext cx="698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9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creen Shot 2016-02-01 at 7.36.36 AM">
            <a:extLst>
              <a:ext uri="{FF2B5EF4-FFF2-40B4-BE49-F238E27FC236}">
                <a16:creationId xmlns:a16="http://schemas.microsoft.com/office/drawing/2014/main" id="{7B26871B-A376-4363-8B7B-F35313FE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43" y="0"/>
            <a:ext cx="67051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014E51-9B29-42D3-AA4A-658F64C26126}"/>
              </a:ext>
            </a:extLst>
          </p:cNvPr>
          <p:cNvSpPr txBox="1"/>
          <p:nvPr/>
        </p:nvSpPr>
        <p:spPr>
          <a:xfrm>
            <a:off x="9703293" y="5321241"/>
            <a:ext cx="2370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https://whyevolutionistrue.wordpress.com/2016/02/01/happiness-versus-religiosity/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172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717-99F9-4C67-8708-B9C96387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051" y="2552700"/>
            <a:ext cx="10018713" cy="17525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5481-8ADE-4FCE-88EC-40ECB7C3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519" y="126508"/>
            <a:ext cx="10018713" cy="103646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D037-C550-4096-9EED-F93CE8AB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519" y="1322773"/>
            <a:ext cx="10018713" cy="540871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Rankings based on a Cantril ladder survey; respondents asked to think of a ladder with the best possible life being a 10 and worst 0.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correlates results with various life factors.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analysis from experts who analyze the correlation between measurements of well-being and the overall progress of nations.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2019 report averages the happiness score from 2016-18 and ranks 156 nations with Finland at the top and South Sudan at the bottom.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1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368F-674C-4B93-8656-B9FC66D0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16" y="233039"/>
            <a:ext cx="10018713" cy="9832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RANKING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0C876E-69FD-46AC-85B5-CA87DD21E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58573"/>
              </p:ext>
            </p:extLst>
          </p:nvPr>
        </p:nvGraphicFramePr>
        <p:xfrm>
          <a:off x="2864672" y="1953662"/>
          <a:ext cx="8765076" cy="4012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692">
                  <a:extLst>
                    <a:ext uri="{9D8B030D-6E8A-4147-A177-3AD203B41FA5}">
                      <a16:colId xmlns:a16="http://schemas.microsoft.com/office/drawing/2014/main" val="1075535475"/>
                    </a:ext>
                  </a:extLst>
                </a:gridCol>
                <a:gridCol w="2921692">
                  <a:extLst>
                    <a:ext uri="{9D8B030D-6E8A-4147-A177-3AD203B41FA5}">
                      <a16:colId xmlns:a16="http://schemas.microsoft.com/office/drawing/2014/main" val="3604702623"/>
                    </a:ext>
                  </a:extLst>
                </a:gridCol>
                <a:gridCol w="2921692">
                  <a:extLst>
                    <a:ext uri="{9D8B030D-6E8A-4147-A177-3AD203B41FA5}">
                      <a16:colId xmlns:a16="http://schemas.microsoft.com/office/drawing/2014/main" val="3837599136"/>
                    </a:ext>
                  </a:extLst>
                </a:gridCol>
              </a:tblGrid>
              <a:tr h="53131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COUNTRY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COUNTRY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81404"/>
                  </a:ext>
                </a:extLst>
              </a:tr>
              <a:tr h="4972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24051"/>
                  </a:ext>
                </a:extLst>
              </a:tr>
              <a:tr h="497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GDP Per Capita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Qatar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Somalia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2271"/>
                  </a:ext>
                </a:extLst>
              </a:tr>
              <a:tr h="497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Support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Iceland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African Republic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11610"/>
                  </a:ext>
                </a:extLst>
              </a:tr>
              <a:tr h="497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life expectancy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Eswatini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1110"/>
                  </a:ext>
                </a:extLst>
              </a:tr>
              <a:tr h="497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Freedom to make choices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Uzbekistan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Afghanistan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71325"/>
                  </a:ext>
                </a:extLst>
              </a:tr>
              <a:tr h="497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Generosity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Myanmar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36069"/>
                  </a:ext>
                </a:extLst>
              </a:tr>
              <a:tr h="497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Perceptions of corruption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Moldova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8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1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6AE2-3263-4643-9AE2-3B859FBD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683" y="2347774"/>
            <a:ext cx="9354628" cy="115002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8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2E0F-A727-45AB-A44C-3CC279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397" y="117630"/>
            <a:ext cx="10018713" cy="8322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2C77-0A42-403F-BF29-BF832790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397" y="1287262"/>
            <a:ext cx="10018712" cy="532660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 and check for null values.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unnecessary features like the country name and rank.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‘Score’ feature as the target and the other columns as features.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understand the impact of the 6 parameters on the Score variable.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Splitting dataset into testing, validation and training sets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(80/10/10 split).</a:t>
            </a:r>
          </a:p>
        </p:txBody>
      </p:sp>
    </p:spTree>
    <p:extLst>
      <p:ext uri="{BB962C8B-B14F-4D97-AF65-F5344CB8AC3E}">
        <p14:creationId xmlns:p14="http://schemas.microsoft.com/office/powerpoint/2010/main" val="400764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E640-52D2-4BF2-A7A4-CD8711DE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641" y="190500"/>
            <a:ext cx="10018713" cy="100798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2635-0709-4C81-8291-4B768C45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641" y="1198485"/>
            <a:ext cx="5671091" cy="517568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5-fold cross validation and checking scores using Random Forest.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hyperparameter tuning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best parameters.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and evaluating best model on the validation set using accuracy, precision and recall scores.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on the test set.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EC245-D939-4C16-932F-8628C26E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429" y="1329846"/>
            <a:ext cx="397192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CB74D-09F6-4688-B67B-20FA6DBA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429" y="2937906"/>
            <a:ext cx="397192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E1D4D-FA98-4EAE-9CA3-71B7373B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429" y="4714043"/>
            <a:ext cx="3971925" cy="8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2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1CB-7BD3-436C-8D3F-F87B4558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08" y="82119"/>
            <a:ext cx="10018713" cy="8766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STEPS..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CAB3-839C-40B2-BB88-61FEE3CB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5130"/>
            <a:ext cx="5688847" cy="431454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linear regression and calculating the mean squared error and R2 score.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Variance Threshold with a threshold value of 0.8 with an aim to improve the R2 score.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removing features whose variance doesn’t meet the threshold.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B2D6A-B35F-491C-9497-BA34AF6E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87" y="1571625"/>
            <a:ext cx="4569564" cy="185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53DCA-DE7D-4664-AC9B-63577795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87" y="3691261"/>
            <a:ext cx="4569564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9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9EB2-4BCD-4025-9158-B82AEA58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72" y="234518"/>
            <a:ext cx="8031855" cy="8322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9614-93BA-4F2D-B7D0-0334B0AE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677" y="1312413"/>
            <a:ext cx="4915533" cy="470146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Recursive Feature Elimination(RFE) by pruning away less important features till the desired number of features are obtained.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regression coefficient of each parameter.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R2 score again.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1B5F-6E11-43B4-828D-A62E2443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45" y="1312413"/>
            <a:ext cx="5454001" cy="2819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C6F7C-86D7-483D-94E3-B273921A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45" y="4377428"/>
            <a:ext cx="5446277" cy="22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12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458</TotalTime>
  <Words>461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Corbel</vt:lpstr>
      <vt:lpstr>Times New Roman</vt:lpstr>
      <vt:lpstr>Parallax</vt:lpstr>
      <vt:lpstr>WORLD HAPPINESS REPORT 2019 ANALYSIS</vt:lpstr>
      <vt:lpstr>WORLD HAPPINESS REPORT</vt:lpstr>
      <vt:lpstr>METHODOLOGY</vt:lpstr>
      <vt:lpstr>CRITERIA FOR RANKING</vt:lpstr>
      <vt:lpstr>ANALYSIS USING PYTHON</vt:lpstr>
      <vt:lpstr>STEPS</vt:lpstr>
      <vt:lpstr>STEPS..</vt:lpstr>
      <vt:lpstr>STEPS..</vt:lpstr>
      <vt:lpstr>STEPS..</vt:lpstr>
      <vt:lpstr>GRAPHICAL  ANALYSIS</vt:lpstr>
      <vt:lpstr>PowerPoint Presentation</vt:lpstr>
      <vt:lpstr>CORRELATION HEATMAP</vt:lpstr>
      <vt:lpstr>PowerPoint Presentation</vt:lpstr>
      <vt:lpstr>PowerPoint Presentation</vt:lpstr>
      <vt:lpstr>PowerPoint Presentation</vt:lpstr>
      <vt:lpstr>PowerPoint Presentation</vt:lpstr>
      <vt:lpstr>SUPPORT VECTOR REGRESSION (SVR)</vt:lpstr>
      <vt:lpstr>ANALYSIS BY CONTINENT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2019 ANALYSIS</dc:title>
  <dc:creator>ANUP SAMUEL</dc:creator>
  <cp:lastModifiedBy>ANUP SAMUEL</cp:lastModifiedBy>
  <cp:revision>25</cp:revision>
  <dcterms:created xsi:type="dcterms:W3CDTF">2020-04-03T23:32:04Z</dcterms:created>
  <dcterms:modified xsi:type="dcterms:W3CDTF">2020-04-17T23:20:06Z</dcterms:modified>
</cp:coreProperties>
</file>