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Click to edit the outline text format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Second Outline Level</a:t>
            </a:r>
            <a:endParaRPr b="0" lang="en-IN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50" spc="-1" strike="noStrike">
                <a:latin typeface="Arial"/>
              </a:rPr>
              <a:t>Third Outline Level</a:t>
            </a:r>
            <a:endParaRPr b="0" lang="en-IN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29" spc="-1" strike="noStrike">
                <a:latin typeface="Arial"/>
              </a:rPr>
              <a:t>Fourth Outline Level</a:t>
            </a:r>
            <a:endParaRPr b="0" lang="en-IN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Fifth Outline Level</a:t>
            </a:r>
            <a:endParaRPr b="0" lang="en-IN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Sixth Outline Level</a:t>
            </a:r>
            <a:endParaRPr b="0" lang="en-IN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Seventh Outline Level</a:t>
            </a:r>
            <a:endParaRPr b="0" lang="en-IN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6B07934-675F-48F8-8905-FDACC4E7BBF8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CI/CD 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&amp; </a:t>
            </a:r>
            <a:endParaRPr b="0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Why we should adopt it!!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What is CI\CD?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25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URW Gothic"/>
              </a:rPr>
              <a:t>Continuous Integration</a:t>
            </a:r>
            <a:r>
              <a:rPr b="0" lang="en-IN" sz="2000" spc="-1" strike="noStrike">
                <a:latin typeface="Arial"/>
              </a:rPr>
              <a:t>: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1600" spc="-1" strike="noStrike">
                <a:latin typeface="Arial"/>
              </a:rPr>
              <a:t>Development practice where developers integrate code into a shared repository frequently, preferably several times a day. Each time there is automated merging and compilation of the code, running unit test cases, static analysis of the code, and creation of an artefact.</a:t>
            </a:r>
            <a:endParaRPr b="0" lang="en-IN" sz="1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URW Gothic"/>
              </a:rPr>
              <a:t>Continous Deployment:</a:t>
            </a:r>
            <a:r>
              <a:rPr b="0" lang="en-IN" sz="1600" spc="-1" strike="noStrike">
                <a:latin typeface="Arial"/>
              </a:rPr>
              <a:t> </a:t>
            </a:r>
            <a:r>
              <a:rPr b="0" lang="en-IN" sz="1600" spc="-1" strike="noStrike">
                <a:latin typeface="Arial"/>
              </a:rPr>
              <a:t>Automated processess that provisions Infrastructure, sets up environment, uses automated testing to validate if changes to a codebase are correct and stable for immediate autonomous deployment to a production environment. Same process then deploys the artefact, promotes to production, and rollbacks if anything fails all without need of humar intervention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512000" y="3960000"/>
            <a:ext cx="7210080" cy="137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Benefits?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68000"/>
            <a:ext cx="2304000" cy="40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3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Repeatable Reliable Process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Automate Everything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Version Control Everything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Bring the Pain Forward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Build-in Quality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"Done" Means Released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Everyone is Responsible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Continuous Improvement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Shorter ‘Time to Market’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Optimisation of Humar resource capital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Optimisation of Infrastructure investments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312000" y="1512000"/>
            <a:ext cx="6267240" cy="3822840"/>
          </a:xfrm>
          <a:prstGeom prst="rect">
            <a:avLst/>
          </a:prstGeom>
          <a:ln>
            <a:noFill/>
          </a:ln>
        </p:spPr>
      </p:pic>
      <p:sp>
        <p:nvSpPr>
          <p:cNvPr id="50" name="TextShape 3"/>
          <p:cNvSpPr txBox="1"/>
          <p:nvPr/>
        </p:nvSpPr>
        <p:spPr>
          <a:xfrm>
            <a:off x="3456000" y="5334840"/>
            <a:ext cx="496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>
                <a:latin typeface="Arial"/>
              </a:rPr>
              <a:t>Source : www.Veritis.com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Steps of CI/CD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 rot="5399400">
            <a:off x="792360" y="1259280"/>
            <a:ext cx="683640" cy="899640"/>
          </a:xfrm>
          <a:custGeom>
            <a:avLst/>
            <a:gdLst/>
            <a:ahLst/>
            <a:rect l="0" t="0" r="r" b="b"/>
            <a:pathLst>
              <a:path w="1901" h="2501">
                <a:moveTo>
                  <a:pt x="0" y="0"/>
                </a:moveTo>
                <a:lnTo>
                  <a:pt x="1424" y="0"/>
                </a:lnTo>
                <a:lnTo>
                  <a:pt x="1900" y="1250"/>
                </a:lnTo>
                <a:lnTo>
                  <a:pt x="1424" y="2500"/>
                </a:lnTo>
                <a:lnTo>
                  <a:pt x="0" y="2500"/>
                </a:lnTo>
                <a:lnTo>
                  <a:pt x="475" y="1250"/>
                </a:lnTo>
                <a:lnTo>
                  <a:pt x="0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 rot="5399400">
            <a:off x="792360" y="1870920"/>
            <a:ext cx="683640" cy="899640"/>
          </a:xfrm>
          <a:custGeom>
            <a:avLst/>
            <a:gdLst/>
            <a:ahLst/>
            <a:rect l="0" t="0" r="r" b="b"/>
            <a:pathLst>
              <a:path w="1901" h="2501">
                <a:moveTo>
                  <a:pt x="0" y="0"/>
                </a:moveTo>
                <a:lnTo>
                  <a:pt x="1424" y="0"/>
                </a:lnTo>
                <a:lnTo>
                  <a:pt x="1900" y="1250"/>
                </a:lnTo>
                <a:lnTo>
                  <a:pt x="1424" y="2500"/>
                </a:lnTo>
                <a:lnTo>
                  <a:pt x="0" y="2500"/>
                </a:lnTo>
                <a:lnTo>
                  <a:pt x="475" y="1250"/>
                </a:lnTo>
                <a:lnTo>
                  <a:pt x="0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 rot="5399400">
            <a:off x="792360" y="2484360"/>
            <a:ext cx="683640" cy="899640"/>
          </a:xfrm>
          <a:custGeom>
            <a:avLst/>
            <a:gdLst/>
            <a:ahLst/>
            <a:rect l="0" t="0" r="r" b="b"/>
            <a:pathLst>
              <a:path w="1901" h="2501">
                <a:moveTo>
                  <a:pt x="0" y="0"/>
                </a:moveTo>
                <a:lnTo>
                  <a:pt x="1424" y="0"/>
                </a:lnTo>
                <a:lnTo>
                  <a:pt x="1900" y="1250"/>
                </a:lnTo>
                <a:lnTo>
                  <a:pt x="1424" y="2500"/>
                </a:lnTo>
                <a:lnTo>
                  <a:pt x="0" y="2500"/>
                </a:lnTo>
                <a:lnTo>
                  <a:pt x="475" y="1250"/>
                </a:lnTo>
                <a:lnTo>
                  <a:pt x="0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 rot="5399400">
            <a:off x="792360" y="3096360"/>
            <a:ext cx="683640" cy="899640"/>
          </a:xfrm>
          <a:custGeom>
            <a:avLst/>
            <a:gdLst/>
            <a:ahLst/>
            <a:rect l="0" t="0" r="r" b="b"/>
            <a:pathLst>
              <a:path w="1901" h="2501">
                <a:moveTo>
                  <a:pt x="0" y="0"/>
                </a:moveTo>
                <a:lnTo>
                  <a:pt x="1424" y="0"/>
                </a:lnTo>
                <a:lnTo>
                  <a:pt x="1900" y="1250"/>
                </a:lnTo>
                <a:lnTo>
                  <a:pt x="1424" y="2500"/>
                </a:lnTo>
                <a:lnTo>
                  <a:pt x="0" y="2500"/>
                </a:lnTo>
                <a:lnTo>
                  <a:pt x="475" y="1250"/>
                </a:lnTo>
                <a:lnTo>
                  <a:pt x="0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 rot="5399400">
            <a:off x="792360" y="3708000"/>
            <a:ext cx="683640" cy="899640"/>
          </a:xfrm>
          <a:custGeom>
            <a:avLst/>
            <a:gdLst/>
            <a:ahLst/>
            <a:rect l="0" t="0" r="r" b="b"/>
            <a:pathLst>
              <a:path w="1901" h="2501">
                <a:moveTo>
                  <a:pt x="0" y="0"/>
                </a:moveTo>
                <a:lnTo>
                  <a:pt x="1424" y="0"/>
                </a:lnTo>
                <a:lnTo>
                  <a:pt x="1900" y="1250"/>
                </a:lnTo>
                <a:lnTo>
                  <a:pt x="1424" y="2500"/>
                </a:lnTo>
                <a:lnTo>
                  <a:pt x="0" y="2500"/>
                </a:lnTo>
                <a:lnTo>
                  <a:pt x="475" y="1250"/>
                </a:lnTo>
                <a:lnTo>
                  <a:pt x="0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7"/>
          <p:cNvSpPr/>
          <p:nvPr/>
        </p:nvSpPr>
        <p:spPr>
          <a:xfrm rot="5399400">
            <a:off x="792360" y="4320000"/>
            <a:ext cx="683640" cy="899640"/>
          </a:xfrm>
          <a:custGeom>
            <a:avLst/>
            <a:gdLst/>
            <a:ahLst/>
            <a:rect l="0" t="0" r="r" b="b"/>
            <a:pathLst>
              <a:path w="1901" h="2501">
                <a:moveTo>
                  <a:pt x="0" y="0"/>
                </a:moveTo>
                <a:lnTo>
                  <a:pt x="1424" y="0"/>
                </a:lnTo>
                <a:lnTo>
                  <a:pt x="1900" y="1250"/>
                </a:lnTo>
                <a:lnTo>
                  <a:pt x="1424" y="2500"/>
                </a:lnTo>
                <a:lnTo>
                  <a:pt x="0" y="2500"/>
                </a:lnTo>
                <a:lnTo>
                  <a:pt x="475" y="1250"/>
                </a:lnTo>
                <a:lnTo>
                  <a:pt x="0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8"/>
          <p:cNvSpPr txBox="1"/>
          <p:nvPr/>
        </p:nvSpPr>
        <p:spPr>
          <a:xfrm>
            <a:off x="720000" y="1525680"/>
            <a:ext cx="7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Build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" name="TextShape 9"/>
          <p:cNvSpPr txBox="1"/>
          <p:nvPr/>
        </p:nvSpPr>
        <p:spPr>
          <a:xfrm>
            <a:off x="720000" y="2137680"/>
            <a:ext cx="7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Test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" name="TextShape 10"/>
          <p:cNvSpPr txBox="1"/>
          <p:nvPr/>
        </p:nvSpPr>
        <p:spPr>
          <a:xfrm>
            <a:off x="648000" y="2785680"/>
            <a:ext cx="100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Analyze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" name="TextShape 11"/>
          <p:cNvSpPr txBox="1"/>
          <p:nvPr/>
        </p:nvSpPr>
        <p:spPr>
          <a:xfrm>
            <a:off x="648000" y="3348000"/>
            <a:ext cx="100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Deploy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" name="TextShape 12"/>
          <p:cNvSpPr txBox="1"/>
          <p:nvPr/>
        </p:nvSpPr>
        <p:spPr>
          <a:xfrm>
            <a:off x="612000" y="3996000"/>
            <a:ext cx="100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Verify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" name="TextShape 13"/>
          <p:cNvSpPr txBox="1"/>
          <p:nvPr/>
        </p:nvSpPr>
        <p:spPr>
          <a:xfrm>
            <a:off x="612000" y="4581720"/>
            <a:ext cx="108000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Promote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" name="CustomShape 14"/>
          <p:cNvSpPr/>
          <p:nvPr/>
        </p:nvSpPr>
        <p:spPr>
          <a:xfrm rot="5399400">
            <a:off x="792360" y="4932000"/>
            <a:ext cx="683640" cy="899640"/>
          </a:xfrm>
          <a:custGeom>
            <a:avLst/>
            <a:gdLst/>
            <a:ahLst/>
            <a:rect l="0" t="0" r="r" b="b"/>
            <a:pathLst>
              <a:path w="1901" h="2501">
                <a:moveTo>
                  <a:pt x="0" y="0"/>
                </a:moveTo>
                <a:lnTo>
                  <a:pt x="1424" y="0"/>
                </a:lnTo>
                <a:lnTo>
                  <a:pt x="1900" y="1250"/>
                </a:lnTo>
                <a:lnTo>
                  <a:pt x="1424" y="2500"/>
                </a:lnTo>
                <a:lnTo>
                  <a:pt x="0" y="2500"/>
                </a:lnTo>
                <a:lnTo>
                  <a:pt x="475" y="1250"/>
                </a:lnTo>
                <a:lnTo>
                  <a:pt x="0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TextShape 15"/>
          <p:cNvSpPr txBox="1"/>
          <p:nvPr/>
        </p:nvSpPr>
        <p:spPr>
          <a:xfrm>
            <a:off x="612000" y="5184000"/>
            <a:ext cx="108000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Rolback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" name="TextShape 16"/>
          <p:cNvSpPr txBox="1"/>
          <p:nvPr/>
        </p:nvSpPr>
        <p:spPr>
          <a:xfrm>
            <a:off x="1755360" y="1383840"/>
            <a:ext cx="6308640" cy="79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Regularly merge and compile the code in shared repository.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Generate artefacts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7" name="TextShape 17"/>
          <p:cNvSpPr txBox="1"/>
          <p:nvPr/>
        </p:nvSpPr>
        <p:spPr>
          <a:xfrm>
            <a:off x="1776240" y="2016000"/>
            <a:ext cx="2111760" cy="32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Run unit test cases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8" name="TextShape 18"/>
          <p:cNvSpPr txBox="1"/>
          <p:nvPr/>
        </p:nvSpPr>
        <p:spPr>
          <a:xfrm>
            <a:off x="1791720" y="2520000"/>
            <a:ext cx="634428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Static analysis of the code to check for quality and security.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Dependency checks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9" name="TextShape 19"/>
          <p:cNvSpPr txBox="1"/>
          <p:nvPr/>
        </p:nvSpPr>
        <p:spPr>
          <a:xfrm>
            <a:off x="1776240" y="3204000"/>
            <a:ext cx="6647760" cy="6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Automated provisioning of infrastructure and its configuration.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Deployment of artefact to the proviosioned Infrastructure.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0" name="TextShape 20"/>
          <p:cNvSpPr txBox="1"/>
          <p:nvPr/>
        </p:nvSpPr>
        <p:spPr>
          <a:xfrm>
            <a:off x="1781280" y="3888000"/>
            <a:ext cx="1422720" cy="32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Smoke tests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1" name="TextShape 21"/>
          <p:cNvSpPr txBox="1"/>
          <p:nvPr/>
        </p:nvSpPr>
        <p:spPr>
          <a:xfrm>
            <a:off x="1764000" y="4392000"/>
            <a:ext cx="6660000" cy="79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Make the new product version live for customer use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Remove the previous version and in some cases infrastructure.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2" name="TextShape 22"/>
          <p:cNvSpPr txBox="1"/>
          <p:nvPr/>
        </p:nvSpPr>
        <p:spPr>
          <a:xfrm>
            <a:off x="1743120" y="5112000"/>
            <a:ext cx="4880880" cy="32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Rollback to previous version in case of failures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3" name="CustomShape 23"/>
          <p:cNvSpPr/>
          <p:nvPr/>
        </p:nvSpPr>
        <p:spPr>
          <a:xfrm>
            <a:off x="8352000" y="1368000"/>
            <a:ext cx="432000" cy="1728000"/>
          </a:xfrm>
          <a:custGeom>
            <a:avLst/>
            <a:gdLst/>
            <a:ahLst/>
            <a:rect l="0" t="0" r="r" b="b"/>
            <a:pathLst>
              <a:path w="1202" h="4802">
                <a:moveTo>
                  <a:pt x="0" y="0"/>
                </a:moveTo>
                <a:cubicBezTo>
                  <a:pt x="300" y="0"/>
                  <a:pt x="600" y="200"/>
                  <a:pt x="600" y="400"/>
                </a:cubicBezTo>
                <a:lnTo>
                  <a:pt x="600" y="2051"/>
                </a:lnTo>
                <a:cubicBezTo>
                  <a:pt x="600" y="2251"/>
                  <a:pt x="900" y="2452"/>
                  <a:pt x="1201" y="2452"/>
                </a:cubicBezTo>
                <a:cubicBezTo>
                  <a:pt x="900" y="2452"/>
                  <a:pt x="600" y="2652"/>
                  <a:pt x="600" y="2852"/>
                </a:cubicBezTo>
                <a:lnTo>
                  <a:pt x="600" y="4400"/>
                </a:lnTo>
                <a:cubicBezTo>
                  <a:pt x="600" y="4600"/>
                  <a:pt x="300" y="4801"/>
                  <a:pt x="0" y="4801"/>
                </a:cubicBez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Shape 24"/>
          <p:cNvSpPr txBox="1"/>
          <p:nvPr/>
        </p:nvSpPr>
        <p:spPr>
          <a:xfrm>
            <a:off x="9072000" y="1800000"/>
            <a:ext cx="792000" cy="77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4800" spc="-1" strike="noStrike">
                <a:latin typeface="Arial"/>
              </a:rPr>
              <a:t>CI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75" name="CustomShape 25"/>
          <p:cNvSpPr/>
          <p:nvPr/>
        </p:nvSpPr>
        <p:spPr>
          <a:xfrm>
            <a:off x="8352000" y="3240000"/>
            <a:ext cx="432000" cy="2160000"/>
          </a:xfrm>
          <a:custGeom>
            <a:avLst/>
            <a:gdLst/>
            <a:ahLst/>
            <a:rect l="0" t="0" r="r" b="b"/>
            <a:pathLst>
              <a:path w="1202" h="6002">
                <a:moveTo>
                  <a:pt x="0" y="0"/>
                </a:moveTo>
                <a:cubicBezTo>
                  <a:pt x="300" y="0"/>
                  <a:pt x="600" y="250"/>
                  <a:pt x="600" y="500"/>
                </a:cubicBezTo>
                <a:lnTo>
                  <a:pt x="600" y="2564"/>
                </a:lnTo>
                <a:cubicBezTo>
                  <a:pt x="600" y="2814"/>
                  <a:pt x="900" y="3064"/>
                  <a:pt x="1201" y="3064"/>
                </a:cubicBezTo>
                <a:cubicBezTo>
                  <a:pt x="900" y="3064"/>
                  <a:pt x="600" y="3314"/>
                  <a:pt x="600" y="3564"/>
                </a:cubicBezTo>
                <a:lnTo>
                  <a:pt x="600" y="5500"/>
                </a:lnTo>
                <a:cubicBezTo>
                  <a:pt x="600" y="5750"/>
                  <a:pt x="300" y="6001"/>
                  <a:pt x="0" y="6001"/>
                </a:cubicBez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TextShape 26"/>
          <p:cNvSpPr txBox="1"/>
          <p:nvPr/>
        </p:nvSpPr>
        <p:spPr>
          <a:xfrm>
            <a:off x="8928000" y="3944520"/>
            <a:ext cx="1080000" cy="77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4800" spc="-1" strike="noStrike">
                <a:latin typeface="Arial"/>
              </a:rPr>
              <a:t>CD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144000" y="177840"/>
            <a:ext cx="756000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Companies Driving CI/CD and Devops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576000" y="1294920"/>
            <a:ext cx="8208000" cy="4249080"/>
          </a:xfrm>
          <a:prstGeom prst="rect">
            <a:avLst/>
          </a:prstGeom>
          <a:ln>
            <a:noFill/>
          </a:ln>
        </p:spPr>
      </p:pic>
      <p:sp>
        <p:nvSpPr>
          <p:cNvPr id="79" name="TextShape 2"/>
          <p:cNvSpPr txBox="1"/>
          <p:nvPr/>
        </p:nvSpPr>
        <p:spPr>
          <a:xfrm>
            <a:off x="504000" y="5389560"/>
            <a:ext cx="3096000" cy="3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1400" spc="-1" strike="noStrike">
                <a:latin typeface="Arial"/>
              </a:rPr>
              <a:t>Source</a:t>
            </a:r>
            <a:r>
              <a:rPr b="0" lang="en-IN" sz="1400" spc="-1" strike="noStrike">
                <a:latin typeface="Arial"/>
              </a:rPr>
              <a:t>: https://cdn.substack.com/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2021-07-11T12:16:30Z</dcterms:created>
  <dc:creator/>
  <dc:description/>
  <dc:language>en-IN</dc:language>
  <cp:lastModifiedBy/>
  <dcterms:modified xsi:type="dcterms:W3CDTF">2021-07-11T13:36:21Z</dcterms:modified>
  <cp:revision>2</cp:revision>
  <dc:subject/>
  <dc:title>Bright Blue</dc:title>
</cp:coreProperties>
</file>