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b82a57480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b82a57480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5ce7338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e5ce7338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5aa18700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e5aa18700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5a2ac1ea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e5a2ac1ea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82a57480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b82a57480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5a2ac1eae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e5a2ac1ea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82a57480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82a57480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5a2ac1ea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e5a2ac1ea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5ce7338f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5ce7338f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5ce7338f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5ce7338f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5ce7338f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e5ce7338f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b82a57480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b82a57480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strategic.mit.edu/spacelogistics/pdf/AIAA-2006-1720-231.pdf" TargetMode="External"/><Relationship Id="rId4" Type="http://schemas.openxmlformats.org/officeDocument/2006/relationships/hyperlink" Target="https://studylib.net/doc/10834598/integration--of-system-level--optimization-with--concurrent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875" y="0"/>
            <a:ext cx="1762125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363675"/>
            <a:ext cx="1762125" cy="176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3"/>
          <p:cNvSpPr txBox="1"/>
          <p:nvPr/>
        </p:nvSpPr>
        <p:spPr>
          <a:xfrm>
            <a:off x="2255450" y="192525"/>
            <a:ext cx="46209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900" u="sng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Space - A Final Frontier</a:t>
            </a:r>
            <a:endParaRPr b="1" sz="2900" u="sng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3135600" y="2214175"/>
            <a:ext cx="3740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			</a:t>
            </a:r>
            <a:r>
              <a:rPr b="1" lang="en-GB" sz="2200" u="sng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Mentors</a:t>
            </a:r>
            <a:endParaRPr b="1" sz="2200" u="sng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Lato"/>
              <a:buChar char="-"/>
            </a:pPr>
            <a:r>
              <a:rPr lang="en-GB" sz="16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Sunny Kumar </a:t>
            </a:r>
            <a:endParaRPr sz="16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Lato"/>
              <a:buChar char="-"/>
            </a:pPr>
            <a:r>
              <a:rPr lang="en-GB" sz="16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Mubashir Uddin</a:t>
            </a:r>
            <a:endParaRPr sz="16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Lato"/>
              <a:buChar char="-"/>
            </a:pPr>
            <a:r>
              <a:rPr lang="en-GB" sz="16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Varun Kumar</a:t>
            </a:r>
            <a:endParaRPr sz="16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13"/>
          <p:cNvSpPr txBox="1"/>
          <p:nvPr/>
        </p:nvSpPr>
        <p:spPr>
          <a:xfrm>
            <a:off x="192525" y="4552125"/>
            <a:ext cx="1762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By - Anup Singh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Science and Technology Council, IIT Kanpur - Home | Facebook" id="139" name="Google Shape;13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05675" y="3428988"/>
            <a:ext cx="17145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/>
        </p:nvSpPr>
        <p:spPr>
          <a:xfrm>
            <a:off x="742650" y="288800"/>
            <a:ext cx="6504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EB Garamond"/>
              <a:buChar char="●"/>
            </a:pPr>
            <a:r>
              <a:rPr b="1" lang="en-GB" sz="2300" u="sng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Sensitivity Analysis</a:t>
            </a:r>
            <a:endParaRPr b="1" sz="2300" u="sng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0" name="Google Shape;200;p22"/>
          <p:cNvSpPr txBox="1"/>
          <p:nvPr/>
        </p:nvSpPr>
        <p:spPr>
          <a:xfrm>
            <a:off x="480050" y="1001275"/>
            <a:ext cx="8569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Normalized Sensitivity = ∆%performance / ∆%variation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Some of the sensitivities are either both positive or both negative for payload mass and cost. 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This means that increasing the payload mass also increases the cost, so it does not make a strictly better design.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/>
        </p:nvSpPr>
        <p:spPr>
          <a:xfrm>
            <a:off x="508850" y="618875"/>
            <a:ext cx="86352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Lato"/>
              <a:buChar char="●"/>
            </a:pPr>
            <a:r>
              <a:rPr b="1" lang="en-GB" sz="2100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Matlab</a:t>
            </a:r>
            <a:endParaRPr b="1" sz="2100" u="sng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We will use some matlab coding for solving ODE and Spline Linear Interpolation.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6" name="Google Shape;2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450" y="1680875"/>
            <a:ext cx="7105105" cy="315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>
                <a:solidFill>
                  <a:srgbClr val="FF0000"/>
                </a:solidFill>
              </a:rPr>
              <a:t>Reference Link</a:t>
            </a:r>
            <a:endParaRPr sz="3100">
              <a:solidFill>
                <a:srgbClr val="FF0000"/>
              </a:solidFill>
            </a:endParaRPr>
          </a:p>
        </p:txBody>
      </p:sp>
      <p:sp>
        <p:nvSpPr>
          <p:cNvPr id="212" name="Google Shape;212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hlinkClick r:id="rId3"/>
              </a:rPr>
              <a:t>http://strategic.mit.edu/spacelogistics/pdf/AIAA-2006-1720-231.pdf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hlinkClick r:id="rId4"/>
              </a:rPr>
              <a:t>https://studylib.net/doc/10834598/integration--of-system-level--optimization-with--concurrent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title"/>
          </p:nvPr>
        </p:nvSpPr>
        <p:spPr>
          <a:xfrm>
            <a:off x="1957625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rgbClr val="00FFFF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  <a:endParaRPr b="1" sz="3200">
              <a:solidFill>
                <a:srgbClr val="00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/>
          <p:nvPr/>
        </p:nvSpPr>
        <p:spPr>
          <a:xfrm>
            <a:off x="1973750" y="1694550"/>
            <a:ext cx="7516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MOGA Modelling</a:t>
            </a:r>
            <a:endParaRPr sz="450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/>
        </p:nvSpPr>
        <p:spPr>
          <a:xfrm>
            <a:off x="935175" y="550100"/>
            <a:ext cx="73383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302550" y="398825"/>
            <a:ext cx="8196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-"/>
            </a:pPr>
            <a:r>
              <a:rPr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Multi-objective genetic algorithm (MOGA) modelling is used.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-"/>
            </a:pPr>
            <a:r>
              <a:rPr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Two objectives -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1)    </a:t>
            </a:r>
            <a:r>
              <a:rPr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maximize  J1  (payload mass) =&gt; metric tons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	 2)    minimize   J2  (cost)  =&gt; $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82650" y="2252775"/>
            <a:ext cx="84165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-"/>
            </a:pPr>
            <a:r>
              <a:rPr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basic model structure is the single stage liquid rocket.The rocket has a cylindrical body and is capped with a cone. 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-"/>
            </a:pPr>
            <a:r>
              <a:rPr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rocket dimensions are determined by the -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	Radius(         )   and,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	Length of Propellant tanks ( L )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-"/>
            </a:pPr>
            <a:r>
              <a:rPr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thrust parameters T1, T2, T3, T4, and T5 define the thrust at 0 km, 50 km, 100 km, 200 km, and 400 km altitudes, respectively.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	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&lt;math xmlns=&quot;http://www.w3.org/1998/Math/MathML&quot;&gt;&lt;msub&gt;&lt;mi&gt;R&lt;/mi&gt;&lt;mi&gt;r&lt;/mi&gt;&lt;/msub&gt;&lt;/math&gt;" id="152" name="Google Shape;152;p15" title="R subscript 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0020" y="3442820"/>
            <a:ext cx="292950" cy="2875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53" name="Google Shape;153;p15"/>
          <p:cNvSpPr txBox="1"/>
          <p:nvPr/>
        </p:nvSpPr>
        <p:spPr>
          <a:xfrm>
            <a:off x="770150" y="0"/>
            <a:ext cx="4758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EB Garamond"/>
              <a:buChar char="●"/>
            </a:pPr>
            <a:r>
              <a:rPr b="1" lang="en-GB" sz="1900" u="sng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MODEL</a:t>
            </a:r>
            <a:endParaRPr b="1" sz="1900" u="sng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488" y="0"/>
            <a:ext cx="786503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/>
        </p:nvSpPr>
        <p:spPr>
          <a:xfrm>
            <a:off x="192525" y="247550"/>
            <a:ext cx="87741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thrust angle parameter variables α1 and α2 define the angle of the thrust vector over the course of the trajectory.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-"/>
            </a:pPr>
            <a:r>
              <a:rPr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α1 is the altitude in km to start turning the rocket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-"/>
            </a:pPr>
            <a:r>
              <a:rPr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α2 specifies the additional altitude over which to complete the turn.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If	 Altitude &lt; </a:t>
            </a:r>
            <a:r>
              <a:rPr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α1 , angle=0   ,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Altitude &gt; (α1 +α2) , angle = π/2   and,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(α1 +α2) &lt; Altitude &lt; α1  , angle = [ 1-cos (π*(A-α1)/α2 ) ] * π/4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AutoNum type="arabicParenBoth"/>
            </a:pPr>
            <a:r>
              <a:rPr b="1" lang="en-GB" sz="1800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Aerodynamics</a:t>
            </a:r>
            <a:endParaRPr b="1" sz="1800" u="sng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The aerodynamics subsystem calculates the cone length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							⇒ Coefficient of drag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&lt;math xmlns=&quot;http://www.w3.org/1998/Math/MathML&quot;&gt;&lt;mi&gt;C&lt;/mi&gt;&lt;mi&gt;D&lt;/mi&gt;&lt;mo&gt;&amp;#xA0;&lt;/mo&gt;&lt;mo&gt;=&lt;/mo&gt;&lt;mo&gt;&amp;#xA0;&lt;/mo&gt;&lt;mn&gt;2&lt;/mn&gt;&lt;mo&gt;*&lt;/mo&gt;&lt;mi&gt;sin&lt;/mi&gt;&lt;msup&gt;&lt;mrow&gt;&lt;mo&gt;(&lt;/mo&gt;&lt;mi&gt;&amp;#x3B8;&lt;/mi&gt;&lt;mi&gt;c&lt;/mi&gt;&lt;mo&gt;)&lt;/mo&gt;&lt;/mrow&gt;&lt;mn&gt;2&lt;/mn&gt;&lt;/msup&gt;&lt;/math&gt;" id="164" name="Google Shape;164;p17" title="C D space equals space 2 asterisk times sin left parenthesis theta c right parenthesis squa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1645" y="4150500"/>
            <a:ext cx="2236600" cy="2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/>
        </p:nvSpPr>
        <p:spPr>
          <a:xfrm>
            <a:off x="220050" y="68775"/>
            <a:ext cx="88566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(2)	</a:t>
            </a:r>
            <a:r>
              <a:rPr b="1" lang="en-GB" sz="2000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Trajectory Subsystem</a:t>
            </a:r>
            <a:endParaRPr b="1" sz="2000" u="sng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takes in several inputs and calculates the fuel usage and final altitude via 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Shooting Method.   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Uses the ODE  with state vector composed of 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-radial position, 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-radial velocity, 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-longitude, 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-angular velocity ,  and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 mass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&lt;math xmlns=&quot;http://www.w3.org/1998/Math/MathML&quot;&gt;&lt;mi&gt;d&lt;/mi&gt;&lt;mo&gt;/&lt;/mo&gt;&lt;mi&gt;d&lt;/mi&gt;&lt;mi&gt;t&lt;/mi&gt;&lt;mo&gt;&amp;#xA0;&lt;/mo&gt;&lt;mo&gt;[&lt;/mo&gt;&lt;mi&gt;r&lt;/mi&gt;&lt;mo&gt;]&lt;/mo&gt;&lt;mo&gt;&amp;#xA0;&lt;/mo&gt;&lt;mo&gt;=&lt;/mo&gt;&lt;mo&gt;&amp;#xA0;&lt;/mo&gt;&lt;mi&gt;r&lt;/mi&gt;&lt;mo&gt;'&lt;/mo&gt;&lt;mo&gt;&amp;#xA0;&lt;/mo&gt;&lt;mo&gt;&amp;#xA0;&lt;/mo&gt;&lt;mo&gt;&amp;#xA0;&lt;/mo&gt;&lt;mo&gt;&amp;#xA0;&lt;/mo&gt;&lt;mo&gt;&amp;#xA0;&lt;/mo&gt;&lt;mo&gt;&amp;#xA0;&lt;/mo&gt;&lt;mo&gt;&amp;#xA0;&lt;/mo&gt;&lt;mo&gt;&amp;#xA0;&lt;/mo&gt;&lt;mo&gt;&amp;#xA0;&lt;/mo&gt;&lt;mo&gt;&amp;#xA0;&lt;/mo&gt;&lt;mo&gt;&amp;#xA0;&lt;/mo&gt;&lt;mo&gt;&amp;#xA0;&lt;/mo&gt;&lt;mo&gt;&amp;#xA0;&lt;/mo&gt;&lt;mo&gt;&amp;#xA0;&lt;/mo&gt;&lt;mo&gt;&amp;#xA0;&lt;/mo&gt;&lt;mo&gt;&amp;#xA0;&lt;/mo&gt;&lt;mo&gt;&amp;#xA0;&lt;/mo&gt;&lt;mo&gt;&amp;#xA0;&lt;/mo&gt;&lt;mo&gt;&amp;#xA0;&lt;/mo&gt;&lt;mo&gt;&amp;#xA0;&lt;/mo&gt;&lt;mo&gt;&amp;#xA0;&lt;/mo&gt;&lt;mo&gt;&amp;#xA0;&lt;/mo&gt;&lt;mspace linebreak=&quot;newline&quot;/&gt;&lt;mi&gt;d&lt;/mi&gt;&lt;mo&gt;/&lt;/mo&gt;&lt;mi&gt;d&lt;/mi&gt;&lt;mi&gt;t&lt;/mi&gt;&lt;mo&gt;&amp;#xA0;&lt;/mo&gt;&lt;mo&gt;[&lt;/mo&gt;&lt;mi&gt;r&lt;/mi&gt;&lt;mo&gt;'&lt;/mo&gt;&lt;mo&gt;]&lt;/mo&gt;&lt;mo&gt;&amp;#xA0;&lt;/mo&gt;&lt;mo&gt;=&lt;/mo&gt;&lt;mo&gt;&amp;#xA0;&lt;/mo&gt;&lt;mo&gt;-&lt;/mo&gt;&lt;msup&gt;&lt;mn&gt;10&lt;/mn&gt;&lt;mn&gt;9&lt;/mn&gt;&lt;/msup&gt;&lt;mo&gt;&amp;#xA0;&lt;/mo&gt;&lt;mo&gt;*&lt;/mo&gt;&lt;mo&gt;&amp;#xB5;&lt;/mo&gt;&lt;mo&gt;/&lt;/mo&gt;&lt;msup&gt;&lt;mi&gt;r&lt;/mi&gt;&lt;mn&gt;2&lt;/mn&gt;&lt;/msup&gt;&lt;mo&gt;&amp;#xA0;&lt;/mo&gt;&lt;mo&gt;&amp;#xA0;&lt;/mo&gt;&lt;mo&gt;+&lt;/mo&gt;&lt;mo&gt;&amp;#xA0;&lt;/mo&gt;&lt;mi&gt;r&lt;/mi&gt;&lt;mo&gt;*&lt;/mo&gt;&lt;msup&gt;&lt;mi&gt;&amp;#x3B8;&lt;/mi&gt;&lt;mn&gt;2&lt;/mn&gt;&lt;/msup&gt;&lt;mo&gt;&amp;#xA0;&lt;/mo&gt;&lt;mo&gt;+&lt;/mo&gt;&lt;mo&gt;&amp;#xA0;&lt;/mo&gt;&lt;mo&gt;(&lt;/mo&gt;&lt;mo&gt;&amp;#xA0;&lt;/mo&gt;&lt;mi&gt;T&lt;/mi&gt;&lt;mo&gt;[&lt;/mo&gt;&lt;mi&gt;r&lt;/mi&gt;&lt;mo&gt;,&lt;/mo&gt;&lt;msub&gt;&lt;mi&gt;T&lt;/mi&gt;&lt;mn&gt;1&lt;/mn&gt;&lt;/msub&gt;&lt;mo&gt;&amp;#x2026;&lt;/mo&gt;&lt;msub&gt;&lt;mi&gt;T&lt;/mi&gt;&lt;mn&gt;5&lt;/mn&gt;&lt;/msub&gt;&lt;mo&gt;]&lt;/mo&gt;&lt;mo&gt;-&lt;/mo&gt;&lt;mi&gt;D&lt;/mi&gt;&lt;mo&gt;[&lt;/mo&gt;&lt;mi&gt;r&lt;/mi&gt;&lt;mo&gt;,&lt;/mo&gt;&lt;mi&gt;v&lt;/mi&gt;&lt;mo&gt;,&lt;/mo&gt;&lt;mo&gt;&amp;#xA0;&lt;/mo&gt;&lt;msub&gt;&lt;mi&gt;&amp;#x3B8;&lt;/mi&gt;&lt;mi&gt;c&lt;/mi&gt;&lt;/msub&gt;&lt;mo&gt;&amp;#xA0;&lt;/mo&gt;&lt;mo&gt;,&lt;/mo&gt;&lt;msub&gt;&lt;mi&gt;R&lt;/mi&gt;&lt;mi&gt;r&lt;/mi&gt;&lt;/msub&gt;&lt;mo&gt;]&lt;/mo&gt;&lt;mo&gt;&amp;#xA0;&lt;/mo&gt;&lt;mo&gt;)&lt;/mo&gt;&lt;mo&gt;*&lt;/mo&gt;&lt;mi&gt;cos&lt;/mi&gt;&lt;mo&gt;(&lt;/mo&gt;&lt;mi&gt;&amp;#x3B1;&lt;/mi&gt;&lt;mo&gt;[&lt;/mo&gt;&lt;mi&gt;r&lt;/mi&gt;&lt;mo&gt;,&lt;/mo&gt;&lt;msub&gt;&lt;mi&gt;&amp;#x3B1;&lt;/mi&gt;&lt;mn&gt;1&lt;/mn&gt;&lt;/msub&gt;&lt;mo&gt;&amp;#x2026;&lt;/mo&gt;&lt;msub&gt;&lt;mi&gt;&amp;#x3B1;&lt;/mi&gt;&lt;mn&gt;5&lt;/mn&gt;&lt;/msub&gt;&lt;mo&gt;]&lt;/mo&gt;&lt;mo&gt;)&lt;/mo&gt;&lt;mo&gt;/&lt;/mo&gt;&lt;mi&gt;m&lt;/mi&gt;&lt;mspace linebreak=&quot;newline&quot;/&gt;&lt;mi&gt;d&lt;/mi&gt;&lt;mo&gt;/&lt;/mo&gt;&lt;mi&gt;d&lt;/mi&gt;&lt;mi&gt;t&lt;/mi&gt;&lt;mo&gt;&amp;#xA0;&lt;/mo&gt;&lt;mo&gt;[&lt;/mo&gt;&lt;mi&gt;&amp;#x3B8;&lt;/mi&gt;&lt;mo&gt;]&lt;/mo&gt;&lt;mo&gt;&amp;#xA0;&lt;/mo&gt;&lt;mo&gt;=&lt;/mo&gt;&lt;mo&gt;&amp;#xA0;&lt;/mo&gt;&lt;mi&gt;&amp;#x3B8;&lt;/mi&gt;&lt;mo&gt;'&lt;/mo&gt;&lt;mo&gt;&amp;#xA0;&lt;/mo&gt;&lt;mspace linebreak=&quot;newline&quot;/&gt;&lt;mi&gt;d&lt;/mi&gt;&lt;mo&gt;/&lt;/mo&gt;&lt;mi&gt;d&lt;/mi&gt;&lt;mi&gt;t&lt;/mi&gt;&lt;mo&gt;&amp;#xA0;&lt;/mo&gt;&lt;mo&gt;[&lt;/mo&gt;&lt;mi&gt;&amp;#x3B8;&lt;/mi&gt;&lt;mo&gt;'&lt;/mo&gt;&lt;mo&gt;]&lt;/mo&gt;&lt;mo&gt;=&lt;/mo&gt;&lt;mo&gt;&amp;#xA0;&lt;/mo&gt;&lt;mo&gt;(&lt;/mo&gt;&lt;mo&gt;&amp;#xA0;&lt;/mo&gt;&lt;mi&gt;T&lt;/mi&gt;&lt;mo&gt;[&lt;/mo&gt;&lt;mi&gt;r&lt;/mi&gt;&lt;mo&gt;,&lt;/mo&gt;&lt;msub&gt;&lt;mi&gt;T&lt;/mi&gt;&lt;mn&gt;1&lt;/mn&gt;&lt;/msub&gt;&lt;mo&gt;&amp;#x2026;&lt;/mo&gt;&lt;msub&gt;&lt;mi&gt;T&lt;/mi&gt;&lt;mn&gt;5&lt;/mn&gt;&lt;/msub&gt;&lt;mo&gt;]&lt;/mo&gt;&lt;mo&gt;-&lt;/mo&gt;&lt;mi&gt;D&lt;/mi&gt;&lt;mo&gt;[&lt;/mo&gt;&lt;mi&gt;r&lt;/mi&gt;&lt;mo&gt;,&lt;/mo&gt;&lt;mi&gt;v&lt;/mi&gt;&lt;mo&gt;,&lt;/mo&gt;&lt;mo&gt;&amp;#xA0;&lt;/mo&gt;&lt;msub&gt;&lt;mi&gt;&amp;#x3B8;&lt;/mi&gt;&lt;mi&gt;c&lt;/mi&gt;&lt;/msub&gt;&lt;mo&gt;&amp;#xA0;&lt;/mo&gt;&lt;mo&gt;,&lt;/mo&gt;&lt;msub&gt;&lt;mi&gt;R&lt;/mi&gt;&lt;mi&gt;r&lt;/mi&gt;&lt;/msub&gt;&lt;mo&gt;]&lt;/mo&gt;&lt;mo&gt;&amp;#xA0;&lt;/mo&gt;&lt;mo&gt;)&lt;/mo&gt;&lt;mo&gt;*&lt;/mo&gt;&lt;mi&gt;sin&lt;/mi&gt;&lt;mo&gt;(&lt;/mo&gt;&lt;mi&gt;&amp;#x3B1;&lt;/mi&gt;&lt;mo&gt;[&lt;/mo&gt;&lt;mi&gt;r&lt;/mi&gt;&lt;mo&gt;,&lt;/mo&gt;&lt;msub&gt;&lt;mi&gt;&amp;#x3B1;&lt;/mi&gt;&lt;mn&gt;1&lt;/mn&gt;&lt;/msub&gt;&lt;mo&gt;&amp;#x2026;&lt;/mo&gt;&lt;msub&gt;&lt;mi&gt;&amp;#x3B1;&lt;/mi&gt;&lt;mn&gt;5&lt;/mn&gt;&lt;/msub&gt;&lt;mo&gt;]&lt;/mo&gt;&lt;mo&gt;)&lt;/mo&gt;&lt;mo&gt;/&lt;/mo&gt;&lt;mfenced&gt;&lt;mrow&gt;&lt;mi&gt;r&lt;/mi&gt;&lt;mo&gt;*&lt;/mo&gt;&lt;mi&gt;m&lt;/mi&gt;&lt;/mrow&gt;&lt;/mfenced&gt;&lt;mspace linebreak=&quot;newline&quot;/&gt;&lt;mi&gt;d&lt;/mi&gt;&lt;mo&gt;/&lt;/mo&gt;&lt;mi&gt;d&lt;/mi&gt;&lt;mi&gt;t&lt;/mi&gt;&lt;mo&gt;&amp;#xA0;&lt;/mo&gt;&lt;mo&gt;[&lt;/mo&gt;&lt;mi&gt;m&lt;/mi&gt;&lt;mo&gt;]&lt;/mo&gt;&lt;mo&gt;&amp;#xA0;&lt;/mo&gt;&lt;mo&gt;=&lt;/mo&gt;&lt;mo&gt;&amp;#xA0;&lt;/mo&gt;&lt;mo&gt;-&lt;/mo&gt;&lt;mo&gt;&amp;#xA0;&lt;/mo&gt;&lt;mi&gt;T&lt;/mi&gt;&lt;mo&gt;[&lt;/mo&gt;&lt;mi&gt;r&lt;/mi&gt;&lt;mo&gt;,&lt;/mo&gt;&lt;msub&gt;&lt;mi&gt;T&lt;/mi&gt;&lt;mn&gt;1&lt;/mn&gt;&lt;/msub&gt;&lt;mo&gt;&amp;#x2026;&lt;/mo&gt;&lt;msub&gt;&lt;mi&gt;T&lt;/mi&gt;&lt;mn&gt;5&lt;/mn&gt;&lt;/msub&gt;&lt;mo&gt;]&lt;/mo&gt;&lt;mo&gt;&amp;#xA0;&lt;/mo&gt;&lt;mo&gt;/&lt;/mo&gt;&lt;mo&gt;(&lt;/mo&gt;&lt;msub&gt;&lt;mi&gt;I&lt;/mi&gt;&lt;mrow&gt;&lt;mi&gt;s&lt;/mi&gt;&lt;mi&gt;p&lt;/mi&gt;&lt;/mrow&gt;&lt;/msub&gt;&lt;mo&gt;*&lt;/mo&gt;&lt;msub&gt;&lt;mi&gt;g&lt;/mi&gt;&lt;mn&gt;0&lt;/mn&gt;&lt;/msub&gt;&lt;mo&gt;)&lt;/mo&gt;&lt;mo&gt;]&lt;/mo&gt;&lt;mspace linebreak=&quot;newline&quot;/&gt;&lt;/math&gt;" id="170" name="Google Shape;170;p18" title="d divided by d t space left square bracket r right square bracket space equals space r apostrophe space space space space space space space space space space space space space space space space space space space space space space&#10;d divided by d t space left square bracket r apostrophe right square bracket space equals space minus 10 to the power of 9 space asterisk times µ divided by r squared space space plus space r asterisk times theta squared space plus space left parenthesis space T left square bracket r comma T subscript 1 horizontal ellipsis T subscript 5 right square bracket minus D left square bracket r comma v comma space theta subscript c space comma R subscript r right square bracket space right parenthesis asterisk times cos left parenthesis alpha left square bracket r comma alpha subscript 1 horizontal ellipsis alpha subscript 5 right square bracket right parenthesis divided by m&#10;d divided by d t space left square bracket theta right square bracket space equals space theta apostrophe space&#10;d divided by d t space left square bracket theta apostrophe right square bracket equals space left parenthesis space T left square bracket r comma T subscript 1 horizontal ellipsis T subscript 5 right square bracket minus D left square bracket r comma v comma space theta subscript c space comma R subscript r right square bracket space right parenthesis asterisk times sin left parenthesis alpha left square bracket r comma alpha subscript 1 horizontal ellipsis alpha subscript 5 right square bracket right parenthesis divided by open parentheses r asterisk times m close parentheses&#10;d divided by d t space left square bracket m right square bracket space equals space minus space T left square bracket r comma T subscript 1 horizontal ellipsis T subscript 5 right square bracket space divided by left parenthesis I subscript s p end subscript asterisk times g subscript 0 right parenthesis right square bracket&#10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525" y="2778025"/>
            <a:ext cx="8856599" cy="22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/>
        </p:nvSpPr>
        <p:spPr>
          <a:xfrm>
            <a:off x="55050" y="220050"/>
            <a:ext cx="90339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(3)	</a:t>
            </a:r>
            <a:r>
              <a:rPr b="1" lang="en-GB" sz="2000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Propulsion Subsytem</a:t>
            </a:r>
            <a:endParaRPr b="1" sz="2000" u="sng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 Inputs the mass of propellant from the trajectory subsystem,divides this mass up 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into oxidizer and fuel, and adds an ullage penalty.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 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Where,  		  = Space Shuttle engine mass	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	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(4)	</a:t>
            </a:r>
            <a:r>
              <a:rPr b="1" lang="en-GB" sz="2000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Structure Subsystem</a:t>
            </a:r>
            <a:endParaRPr b="1" sz="2000" u="sng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Inputs the propellant masses and some drag quantities. It then sizes the propellant 		tanks to hold the propellant, and the rocket length to hold the tanks. 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The tanks are sized to hold propellant at the necessary pressure, while the rocket 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structures are sized to withstand the thrust and drag loads from the point of ma		maximum dynamic pressure,		.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&lt;math xmlns=&quot;http://www.w3.org/1998/Math/MathML&quot;&gt;&lt;msub&gt;&lt;mi&gt;m&lt;/mi&gt;&lt;mrow&gt;&lt;mi&gt;e&lt;/mi&gt;&lt;mi&gt;n&lt;/mi&gt;&lt;mi&gt;g&lt;/mi&gt;&lt;mi&gt;i&lt;/mi&gt;&lt;mi&gt;n&lt;/mi&gt;&lt;mi&gt;e&lt;/mi&gt;&lt;/mrow&gt;&lt;/msub&gt;&lt;mo&gt;&amp;#xA0;&lt;/mo&gt;&lt;mo&gt;=&lt;/mo&gt;&lt;mo&gt;&amp;#xA0;&lt;/mo&gt;&lt;msub&gt;&lt;mi&gt;T&lt;/mi&gt;&lt;mrow&gt;&lt;mi&gt;m&lt;/mi&gt;&lt;mi&gt;a&lt;/mi&gt;&lt;mi&gt;x&lt;/mi&gt;&lt;/mrow&gt;&lt;/msub&gt;&lt;mo&gt;&amp;#xA0;&lt;/mo&gt;&lt;mo&gt;*&lt;/mo&gt;&lt;mo&gt;&amp;#xA0;&lt;/mo&gt;&lt;msub&gt;&lt;mi&gt;m&lt;/mi&gt;&lt;mrow&gt;&lt;mi&gt;S&lt;/mi&gt;&lt;mi&gt;S&lt;/mi&gt;&lt;/mrow&gt;&lt;/msub&gt;&lt;mo&gt;/&lt;/mo&gt;&lt;msub&gt;&lt;mi&gt;T&lt;/mi&gt;&lt;mrow&gt;&lt;mi&gt;S&lt;/mi&gt;&lt;mi&gt;S&lt;/mi&gt;&lt;/mrow&gt;&lt;/msub&gt;&lt;/math&gt;" id="176" name="Google Shape;176;p19" title="m subscript e n g i n e end subscript space equals space T subscript m a x end subscript space asterisk times space m subscript S S end subscript divided by T subscript S S end subscrip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900" y="1248250"/>
            <a:ext cx="4029525" cy="451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sub&gt;&lt;mi&gt;m&lt;/mi&gt;&lt;mrow&gt;&lt;mi&gt;S&lt;/mi&gt;&lt;mi&gt;S&lt;/mi&gt;&lt;/mrow&gt;&lt;/msub&gt;&lt;mspace linebreak=&quot;newline&quot;/&gt;&lt;/math&gt;" id="177" name="Google Shape;177;p19" title="m subscript S S end subscript&#10;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3275" y="2245975"/>
            <a:ext cx="463375" cy="325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sub&gt;&lt;mi&gt;T&lt;/mi&gt;&lt;mrow&gt;&lt;mrow&gt;&lt;mi&gt;S&lt;/mi&gt;&lt;mi&gt;S&lt;/mi&gt;&lt;/mrow&gt;&lt;mo&gt;&amp;#xA0;&lt;/mo&gt;&lt;/mrow&gt;&lt;/msub&gt;&lt;mo&gt;=&lt;/mo&gt;&lt;mo&gt;&amp;#xA0;&lt;/mo&gt;&lt;mi&gt;S&lt;/mi&gt;&lt;mi&gt;p&lt;/mi&gt;&lt;mi&gt;a&lt;/mi&gt;&lt;mi&gt;c&lt;/mi&gt;&lt;mi&gt;e&lt;/mi&gt;&lt;mo&gt;&amp;#xA0;&lt;/mo&gt;&lt;mi&gt;S&lt;/mi&gt;&lt;mi&gt;h&lt;/mi&gt;&lt;mi&gt;u&lt;/mi&gt;&lt;mi&gt;t&lt;/mi&gt;&lt;mi&gt;t&lt;/mi&gt;&lt;mi&gt;l&lt;/mi&gt;&lt;mi&gt;e&lt;/mi&gt;&lt;mo&gt;&amp;#xA0;&lt;/mo&gt;&lt;mi&gt;m&lt;/mi&gt;&lt;mi&gt;a&lt;/mi&gt;&lt;mi&gt;x&lt;/mi&gt;&lt;mo&gt;&amp;#xA0;&lt;/mo&gt;&lt;mi&gt;t&lt;/mi&gt;&lt;mi&gt;h&lt;/mi&gt;&lt;mi&gt;r&lt;/mi&gt;&lt;mi&gt;u&lt;/mi&gt;&lt;mi&gt;s&lt;/mi&gt;&lt;mi&gt;t&lt;/mi&gt;&lt;mo&gt;&amp;#xA0;&lt;/mo&gt;&lt;/math&gt;" id="178" name="Google Shape;178;p19" title="T subscript S S space end subscript equals space S p a c e space S h u t t l e space m a x space t h r u s t space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3275" y="2636226"/>
            <a:ext cx="3853931" cy="325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sub&gt;&lt;mi&gt;q&lt;/mi&gt;&lt;mrow&gt;&lt;mi&gt;m&lt;/mi&gt;&lt;mi&gt;a&lt;/mi&gt;&lt;mi&gt;x&lt;/mi&gt;&lt;/mrow&gt;&lt;/msub&gt;&lt;mspace linebreak=&quot;newline&quot;/&gt;&lt;/math&gt;" id="179" name="Google Shape;179;p19" title="q subscript m a x end subscript&#10;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16350" y="4817725"/>
            <a:ext cx="539213" cy="3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/>
        </p:nvSpPr>
        <p:spPr>
          <a:xfrm>
            <a:off x="0" y="0"/>
            <a:ext cx="90492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(5)	</a:t>
            </a:r>
            <a:r>
              <a:rPr b="1" lang="en-GB" sz="2000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Cost Subsystem</a:t>
            </a:r>
            <a:endParaRPr b="1" sz="2000" u="sng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calculates the cost for both materials and manufacturing. The material costs are 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based on material masses and engine mass.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engine has the highest cost per kilogram.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cost parameters include : 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 cost per meter of seam and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 cost per kg of material.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Finally, the costs are summed and the payload mass is calculated according to -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&lt;math xmlns=&quot;http://www.w3.org/1998/Math/MathML&quot;&gt;&lt;msub&gt;&lt;mi&gt;m&lt;/mi&gt;&lt;mi&gt;p&lt;/mi&gt;&lt;/msub&gt;&lt;mo&gt;&amp;#xA0;&lt;/mo&gt;&lt;mo&gt;=&lt;/mo&gt;&lt;mo&gt;&amp;#xA0;&lt;/mo&gt;&lt;mi&gt;m&lt;/mi&gt;&lt;mo&gt;&amp;#xA0;&lt;/mo&gt;&lt;mo&gt;&amp;#x2013;&lt;/mo&gt;&lt;mo&gt;&amp;#xA0;&lt;/mo&gt;&lt;msub&gt;&lt;mi&gt;m&lt;/mi&gt;&lt;mrow&gt;&lt;mi&gt;s&lt;/mi&gt;&lt;mi&gt;t&lt;/mi&gt;&lt;mi&gt;r&lt;/mi&gt;&lt;mi&gt;u&lt;/mi&gt;&lt;mi&gt;c&lt;/mi&gt;&lt;mi&gt;t&lt;/mi&gt;&lt;/mrow&gt;&lt;/msub&gt;&lt;mo&gt;&amp;#xA0;&lt;/mo&gt;&lt;mo&gt;&amp;#x2013;&lt;/mo&gt;&lt;mo&gt;&amp;#xA0;&lt;/mo&gt;&lt;msub&gt;&lt;mi&gt;m&lt;/mi&gt;&lt;mrow&gt;&lt;mi&gt;o&lt;/mi&gt;&lt;mi&gt;x&lt;/mi&gt;&lt;/mrow&gt;&lt;/msub&gt;&lt;mo&gt;&amp;#xA0;&lt;/mo&gt;&lt;mo&gt;&amp;#x2013;&lt;/mo&gt;&lt;mo&gt;&amp;#xA0;&lt;/mo&gt;&lt;msub&gt;&lt;mi&gt;m&lt;/mi&gt;&lt;mi&gt;f&lt;/mi&gt;&lt;/msub&gt;&lt;/math&gt;" id="185" name="Google Shape;185;p20" title="m subscript p space equals space m space – space m subscript s t r u c t end subscript space – space m subscript o x end subscript space – space m subscript 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900" y="3027690"/>
            <a:ext cx="4343400" cy="350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/>
        </p:nvSpPr>
        <p:spPr>
          <a:xfrm>
            <a:off x="149700" y="803700"/>
            <a:ext cx="8994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-"/>
            </a:pPr>
            <a:r>
              <a:rPr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two objectives were to maximize J1 (payload mass) and minimize J2 (cost).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-"/>
            </a:pPr>
            <a:r>
              <a:rPr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fitness function for a feasible point -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&lt;math xmlns=&quot;http://www.w3.org/1998/Math/MathML&quot;&gt;&lt;mi&gt;F&lt;/mi&gt;&lt;mo&gt;=&lt;/mo&gt;&lt;mi&gt;m&lt;/mi&gt;&lt;mi&gt;a&lt;/mi&gt;&lt;mi&gt;x&lt;/mi&gt;&lt;msup&gt;&lt;mfenced open=&quot;{&quot; close=&quot;}&quot;&gt;&lt;mrow&gt;&lt;mn&gt;1&lt;/mn&gt;&lt;mo&gt;.&lt;/mo&gt;&lt;mn&gt;0&lt;/mn&gt;&lt;mo&gt;&amp;#x2013;&lt;/mo&gt;&lt;mn&gt;0&lt;/mn&gt;&lt;mo&gt;.&lt;/mo&gt;&lt;mn&gt;01&lt;/mn&gt;&lt;mo&gt;*&lt;/mo&gt;&lt;msub&gt;&lt;mi&gt;n&lt;/mi&gt;&lt;mrow&gt;&lt;mi&gt;d&lt;/mi&gt;&lt;mi&gt;o&lt;/mi&gt;&lt;mi&gt;m&lt;/mi&gt;&lt;/mrow&gt;&lt;/msub&gt;&lt;mo&gt;&amp;#x2013;&lt;/mo&gt;&lt;mi&gt;p&lt;/mi&gt;&lt;mo&gt;(&lt;/mo&gt;&lt;msub&gt;&lt;mi&gt;A&lt;/mi&gt;&lt;mrow&gt;&lt;mi&gt;f&lt;/mi&gt;&lt;mi&gt;i&lt;/mi&gt;&lt;mi&gt;n&lt;/mi&gt;&lt;mi&gt;a&lt;/mi&gt;&lt;mi&gt;l&lt;/mi&gt;&lt;/mrow&gt;&lt;/msub&gt;&lt;mo&gt;)&lt;/mo&gt;&lt;mo&gt;,&lt;/mo&gt;&lt;mn&gt;0&lt;/mn&gt;&lt;/mrow&gt;&lt;/mfenced&gt;&lt;mn&gt;2&lt;/mn&gt;&lt;/msup&gt;&lt;/math&gt;" id="191" name="Google Shape;191;p21" title="F equals m a x open curly brackets 1.0 – 0.01 asterisk times n subscript d o m end subscript – p left parenthesis A subscript f i n a l end subscript right parenthesis comma 0 close curly brackets squared"/>
          <p:cNvPicPr preferRelativeResize="0"/>
          <p:nvPr/>
        </p:nvPicPr>
        <p:blipFill>
          <a:blip r:embed="rId3">
            <a:alphaModFix amt="94000"/>
          </a:blip>
          <a:stretch>
            <a:fillRect/>
          </a:stretch>
        </p:blipFill>
        <p:spPr>
          <a:xfrm>
            <a:off x="1778100" y="1831400"/>
            <a:ext cx="5328099" cy="429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>
              <a:srgbClr val="0000FF">
                <a:alpha val="0"/>
              </a:srgbClr>
            </a:outerShdw>
          </a:effectLst>
        </p:spPr>
      </p:pic>
      <p:sp>
        <p:nvSpPr>
          <p:cNvPr id="192" name="Google Shape;192;p21"/>
          <p:cNvSpPr txBox="1"/>
          <p:nvPr/>
        </p:nvSpPr>
        <p:spPr>
          <a:xfrm>
            <a:off x="302550" y="1966625"/>
            <a:ext cx="733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21"/>
          <p:cNvSpPr txBox="1"/>
          <p:nvPr/>
        </p:nvSpPr>
        <p:spPr>
          <a:xfrm>
            <a:off x="1100225" y="96275"/>
            <a:ext cx="5226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EB Garamond"/>
              <a:buChar char="●"/>
            </a:pPr>
            <a:r>
              <a:rPr b="1" lang="en-GB" sz="1900" u="sng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Optimization Method</a:t>
            </a:r>
            <a:endParaRPr b="1" sz="1900" u="sng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94" name="Google Shape;19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0288" y="2571750"/>
            <a:ext cx="5283733" cy="241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