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23"/>
  </p:notesMasterIdLst>
  <p:handoutMasterIdLst>
    <p:handoutMasterId r:id="rId24"/>
  </p:handoutMasterIdLst>
  <p:sldIdLst>
    <p:sldId id="256" r:id="rId5"/>
    <p:sldId id="257" r:id="rId6"/>
    <p:sldId id="288" r:id="rId7"/>
    <p:sldId id="296" r:id="rId8"/>
    <p:sldId id="300" r:id="rId9"/>
    <p:sldId id="301" r:id="rId10"/>
    <p:sldId id="289" r:id="rId11"/>
    <p:sldId id="303" r:id="rId12"/>
    <p:sldId id="292" r:id="rId13"/>
    <p:sldId id="291" r:id="rId14"/>
    <p:sldId id="302" r:id="rId15"/>
    <p:sldId id="298" r:id="rId16"/>
    <p:sldId id="293" r:id="rId17"/>
    <p:sldId id="299" r:id="rId18"/>
    <p:sldId id="294" r:id="rId19"/>
    <p:sldId id="287" r:id="rId20"/>
    <p:sldId id="297"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thak Mahale" initials="SM" lastIdx="2" clrIdx="0">
    <p:extLst>
      <p:ext uri="{19B8F6BF-5375-455C-9EA6-DF929625EA0E}">
        <p15:presenceInfo xmlns:p15="http://schemas.microsoft.com/office/powerpoint/2012/main" userId="2ee6cc716667c1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7F7F7"/>
    <a:srgbClr val="114B79"/>
    <a:srgbClr val="BBBBBB"/>
    <a:srgbClr val="1971B6"/>
    <a:srgbClr val="0099FF"/>
    <a:srgbClr val="2196F3"/>
    <a:srgbClr val="006666"/>
    <a:srgbClr val="00808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D18022-2C2C-4099-B3D6-2ADE64439D93}" v="1" dt="2024-02-27T08:16:15.8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9742" autoAdjust="0"/>
  </p:normalViewPr>
  <p:slideViewPr>
    <p:cSldViewPr snapToGrid="0">
      <p:cViewPr varScale="1">
        <p:scale>
          <a:sx n="76" d="100"/>
          <a:sy n="76" d="100"/>
        </p:scale>
        <p:origin x="941" y="67"/>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pkumar Singh" userId="f8088236c2d71420" providerId="LiveId" clId="{99D18022-2C2C-4099-B3D6-2ADE64439D93}"/>
    <pc:docChg chg="custSel modSld">
      <pc:chgData name="Anupkumar Singh" userId="f8088236c2d71420" providerId="LiveId" clId="{99D18022-2C2C-4099-B3D6-2ADE64439D93}" dt="2024-02-27T08:16:23.535" v="277" actId="1076"/>
      <pc:docMkLst>
        <pc:docMk/>
      </pc:docMkLst>
      <pc:sldChg chg="modSp mod">
        <pc:chgData name="Anupkumar Singh" userId="f8088236c2d71420" providerId="LiveId" clId="{99D18022-2C2C-4099-B3D6-2ADE64439D93}" dt="2024-02-27T08:16:16.067" v="275" actId="27636"/>
        <pc:sldMkLst>
          <pc:docMk/>
          <pc:sldMk cId="2578546412" sldId="291"/>
        </pc:sldMkLst>
        <pc:spChg chg="mod">
          <ac:chgData name="Anupkumar Singh" userId="f8088236c2d71420" providerId="LiveId" clId="{99D18022-2C2C-4099-B3D6-2ADE64439D93}" dt="2024-02-27T08:16:16.067" v="275" actId="27636"/>
          <ac:spMkLst>
            <pc:docMk/>
            <pc:sldMk cId="2578546412" sldId="291"/>
            <ac:spMk id="5" creationId="{00918F4F-C5DB-9B63-5542-733D0989E8E7}"/>
          </ac:spMkLst>
        </pc:spChg>
      </pc:sldChg>
      <pc:sldChg chg="modSp mod">
        <pc:chgData name="Anupkumar Singh" userId="f8088236c2d71420" providerId="LiveId" clId="{99D18022-2C2C-4099-B3D6-2ADE64439D93}" dt="2024-02-27T07:59:43.542" v="239" actId="20577"/>
        <pc:sldMkLst>
          <pc:docMk/>
          <pc:sldMk cId="779487546" sldId="299"/>
        </pc:sldMkLst>
        <pc:spChg chg="mod">
          <ac:chgData name="Anupkumar Singh" userId="f8088236c2d71420" providerId="LiveId" clId="{99D18022-2C2C-4099-B3D6-2ADE64439D93}" dt="2024-02-27T07:59:43.542" v="239" actId="20577"/>
          <ac:spMkLst>
            <pc:docMk/>
            <pc:sldMk cId="779487546" sldId="299"/>
            <ac:spMk id="3" creationId="{FC74EDB0-8BEA-6B6B-60BE-BCFE835B5374}"/>
          </ac:spMkLst>
        </pc:spChg>
      </pc:sldChg>
      <pc:sldChg chg="addSp delSp modSp mod">
        <pc:chgData name="Anupkumar Singh" userId="f8088236c2d71420" providerId="LiveId" clId="{99D18022-2C2C-4099-B3D6-2ADE64439D93}" dt="2024-02-27T08:16:23.535" v="277" actId="1076"/>
        <pc:sldMkLst>
          <pc:docMk/>
          <pc:sldMk cId="360040844" sldId="303"/>
        </pc:sldMkLst>
        <pc:spChg chg="add del mod">
          <ac:chgData name="Anupkumar Singh" userId="f8088236c2d71420" providerId="LiveId" clId="{99D18022-2C2C-4099-B3D6-2ADE64439D93}" dt="2024-02-27T08:05:14.133" v="248" actId="478"/>
          <ac:spMkLst>
            <pc:docMk/>
            <pc:sldMk cId="360040844" sldId="303"/>
            <ac:spMk id="10" creationId="{5CEDC5B6-5DDC-FD14-DF7C-F4D8982F690E}"/>
          </ac:spMkLst>
        </pc:spChg>
        <pc:picChg chg="del">
          <ac:chgData name="Anupkumar Singh" userId="f8088236c2d71420" providerId="LiveId" clId="{99D18022-2C2C-4099-B3D6-2ADE64439D93}" dt="2024-02-27T08:01:23.870" v="241" actId="478"/>
          <ac:picMkLst>
            <pc:docMk/>
            <pc:sldMk cId="360040844" sldId="303"/>
            <ac:picMk id="4" creationId="{00000000-0000-0000-0000-000000000000}"/>
          </ac:picMkLst>
        </pc:picChg>
        <pc:picChg chg="del">
          <ac:chgData name="Anupkumar Singh" userId="f8088236c2d71420" providerId="LiveId" clId="{99D18022-2C2C-4099-B3D6-2ADE64439D93}" dt="2024-02-27T08:04:47.038" v="245" actId="478"/>
          <ac:picMkLst>
            <pc:docMk/>
            <pc:sldMk cId="360040844" sldId="303"/>
            <ac:picMk id="5" creationId="{00000000-0000-0000-0000-000000000000}"/>
          </ac:picMkLst>
        </pc:picChg>
        <pc:picChg chg="del">
          <ac:chgData name="Anupkumar Singh" userId="f8088236c2d71420" providerId="LiveId" clId="{99D18022-2C2C-4099-B3D6-2ADE64439D93}" dt="2024-02-27T08:01:21.182" v="240" actId="478"/>
          <ac:picMkLst>
            <pc:docMk/>
            <pc:sldMk cId="360040844" sldId="303"/>
            <ac:picMk id="6" creationId="{00000000-0000-0000-0000-000000000000}"/>
          </ac:picMkLst>
        </pc:picChg>
        <pc:picChg chg="del">
          <ac:chgData name="Anupkumar Singh" userId="f8088236c2d71420" providerId="LiveId" clId="{99D18022-2C2C-4099-B3D6-2ADE64439D93}" dt="2024-02-27T08:04:49.007" v="246" actId="478"/>
          <ac:picMkLst>
            <pc:docMk/>
            <pc:sldMk cId="360040844" sldId="303"/>
            <ac:picMk id="7" creationId="{00000000-0000-0000-0000-000000000000}"/>
          </ac:picMkLst>
        </pc:picChg>
        <pc:picChg chg="del">
          <ac:chgData name="Anupkumar Singh" userId="f8088236c2d71420" providerId="LiveId" clId="{99D18022-2C2C-4099-B3D6-2ADE64439D93}" dt="2024-02-27T08:04:43.997" v="244" actId="478"/>
          <ac:picMkLst>
            <pc:docMk/>
            <pc:sldMk cId="360040844" sldId="303"/>
            <ac:picMk id="9" creationId="{00000000-0000-0000-0000-000000000000}"/>
          </ac:picMkLst>
        </pc:picChg>
        <pc:picChg chg="add del mod">
          <ac:chgData name="Anupkumar Singh" userId="f8088236c2d71420" providerId="LiveId" clId="{99D18022-2C2C-4099-B3D6-2ADE64439D93}" dt="2024-02-27T08:08:37.919" v="252" actId="478"/>
          <ac:picMkLst>
            <pc:docMk/>
            <pc:sldMk cId="360040844" sldId="303"/>
            <ac:picMk id="12" creationId="{9A956D00-5020-AE5A-82B7-7516BB3D4BCA}"/>
          </ac:picMkLst>
        </pc:picChg>
        <pc:picChg chg="add mod">
          <ac:chgData name="Anupkumar Singh" userId="f8088236c2d71420" providerId="LiveId" clId="{99D18022-2C2C-4099-B3D6-2ADE64439D93}" dt="2024-02-27T08:15:23.923" v="273" actId="14100"/>
          <ac:picMkLst>
            <pc:docMk/>
            <pc:sldMk cId="360040844" sldId="303"/>
            <ac:picMk id="14" creationId="{B700D6AC-69D3-F970-26DF-DA9B07023D4C}"/>
          </ac:picMkLst>
        </pc:picChg>
        <pc:picChg chg="add mod">
          <ac:chgData name="Anupkumar Singh" userId="f8088236c2d71420" providerId="LiveId" clId="{99D18022-2C2C-4099-B3D6-2ADE64439D93}" dt="2024-02-27T08:15:10.831" v="269" actId="1076"/>
          <ac:picMkLst>
            <pc:docMk/>
            <pc:sldMk cId="360040844" sldId="303"/>
            <ac:picMk id="16" creationId="{8E735B54-9E63-617E-45B5-664BA1948BFD}"/>
          </ac:picMkLst>
        </pc:picChg>
        <pc:picChg chg="add mod">
          <ac:chgData name="Anupkumar Singh" userId="f8088236c2d71420" providerId="LiveId" clId="{99D18022-2C2C-4099-B3D6-2ADE64439D93}" dt="2024-02-27T08:16:23.535" v="277" actId="1076"/>
          <ac:picMkLst>
            <pc:docMk/>
            <pc:sldMk cId="360040844" sldId="303"/>
            <ac:picMk id="18" creationId="{F709B4A4-A88C-E146-3E33-5CEB3168E34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27-02-2024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1FFBC11-2ED2-450E-A0CC-CEA7380C613F}" type="slidenum">
              <a:rPr lang="en-IN" smtClean="0"/>
              <a:t>6</a:t>
            </a:fld>
            <a:endParaRPr lang="en-IN"/>
          </a:p>
        </p:txBody>
      </p:sp>
    </p:spTree>
    <p:extLst>
      <p:ext uri="{BB962C8B-B14F-4D97-AF65-F5344CB8AC3E}">
        <p14:creationId xmlns:p14="http://schemas.microsoft.com/office/powerpoint/2010/main" val="1622438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1FFBC11-2ED2-450E-A0CC-CEA7380C613F}" type="slidenum">
              <a:rPr lang="en-IN" smtClean="0"/>
              <a:t>11</a:t>
            </a:fld>
            <a:endParaRPr lang="en-IN"/>
          </a:p>
        </p:txBody>
      </p:sp>
    </p:spTree>
    <p:extLst>
      <p:ext uri="{BB962C8B-B14F-4D97-AF65-F5344CB8AC3E}">
        <p14:creationId xmlns:p14="http://schemas.microsoft.com/office/powerpoint/2010/main" val="231610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0" y="6625240"/>
            <a:ext cx="6096000" cy="232759"/>
          </a:xfrm>
          <a:prstGeom prst="rect">
            <a:avLst/>
          </a:prstGeom>
          <a:solidFill>
            <a:srgbClr val="1971B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096000" y="6625242"/>
            <a:ext cx="5658195" cy="232757"/>
          </a:xfrm>
          <a:prstGeom prst="rect">
            <a:avLst/>
          </a:prstGeom>
          <a:solidFill>
            <a:srgbClr val="0099FF"/>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25242"/>
            <a:ext cx="437803" cy="232758"/>
          </a:xfrm>
          <a:prstGeom prst="rect">
            <a:avLst/>
          </a:prstGeom>
          <a:solidFill>
            <a:srgbClr val="1971B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232759"/>
            <a:ext cx="12192000" cy="496914"/>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sz="2800" b="1" cap="none" spc="0">
                <a:ln w="0">
                  <a:noFill/>
                </a:ln>
                <a:solidFill>
                  <a:srgbClr val="114B79"/>
                </a:solidFill>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q"/>
              <a:defRPr/>
            </a:lvl1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0" y="6625241"/>
            <a:ext cx="6096000" cy="232758"/>
          </a:xfrm>
          <a:prstGeom prst="rect">
            <a:avLst/>
          </a:prstGeom>
          <a:solidFill>
            <a:srgbClr val="114B79"/>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Information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096000" y="6625241"/>
            <a:ext cx="5658195" cy="232758"/>
          </a:xfrm>
          <a:prstGeom prst="rect">
            <a:avLst/>
          </a:prstGeom>
          <a:solidFill>
            <a:srgbClr val="2196F3"/>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D.J.Sanghvi College of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25242"/>
            <a:ext cx="437803" cy="232757"/>
          </a:xfrm>
          <a:prstGeom prst="rect">
            <a:avLst/>
          </a:prstGeom>
          <a:solidFill>
            <a:srgbClr val="1971B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1"/>
            <a:ext cx="12191999" cy="23275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Name of the project/Thesis</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a16="http://schemas.microsoft.com/office/drawing/2014/main" id="{037AD8B3-3C62-D386-8BEC-BA05A4B9996E}"/>
              </a:ext>
            </a:extLst>
          </p:cNvPr>
          <p:cNvPicPr>
            <a:picLocks noChangeAspect="1"/>
          </p:cNvPicPr>
          <p:nvPr userDrawn="1"/>
        </p:nvPicPr>
        <p:blipFill>
          <a:blip r:embed="rId2" cstate="print">
            <a:alphaModFix amt="28000"/>
          </a:blip>
          <a:stretch>
            <a:fillRect/>
          </a:stretch>
        </p:blipFill>
        <p:spPr>
          <a:xfrm>
            <a:off x="11277600" y="5875549"/>
            <a:ext cx="648217" cy="567189"/>
          </a:xfrm>
          <a:prstGeom prst="rect">
            <a:avLst/>
          </a:prstGeom>
        </p:spPr>
      </p:pic>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F2213882-6464-4A96-96D5-EA4F95F404DE}"/>
              </a:ext>
            </a:extLst>
          </p:cNvPr>
          <p:cNvSpPr/>
          <p:nvPr/>
        </p:nvSpPr>
        <p:spPr>
          <a:xfrm>
            <a:off x="716517" y="581329"/>
            <a:ext cx="10758967" cy="857864"/>
          </a:xfrm>
          <a:prstGeom prst="roundRect">
            <a:avLst/>
          </a:prstGeom>
          <a:solidFill>
            <a:srgbClr val="002060"/>
          </a:solidFill>
        </p:spPr>
        <p:style>
          <a:lnRef idx="0">
            <a:schemeClr val="accent6"/>
          </a:lnRef>
          <a:fillRef idx="3">
            <a:schemeClr val="accent6"/>
          </a:fillRef>
          <a:effectRef idx="3">
            <a:schemeClr val="accent6"/>
          </a:effectRef>
          <a:fontRef idx="minor">
            <a:schemeClr val="lt1"/>
          </a:fontRef>
        </p:style>
        <p:txBody>
          <a:bodyPr rtlCol="0" anchor="ctr"/>
          <a:lstStyle/>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r>
              <a:rPr lang="en-US" sz="1800" b="0" i="0" u="none" strike="noStrike" dirty="0">
                <a:solidFill>
                  <a:srgbClr val="F7F7F7"/>
                </a:solidFill>
                <a:effectLst/>
                <a:latin typeface="Arial" panose="020B0604020202020204" pitchFamily="34" charset="0"/>
              </a:rPr>
              <a:t>  Screening for Non-Alcoholic Fatty Liver Disease Using Anthropometric Indices and Machine Learning</a:t>
            </a:r>
          </a:p>
          <a:p>
            <a:pPr algn="ctr" rtl="0">
              <a:spcBef>
                <a:spcPts val="0"/>
              </a:spcBef>
              <a:spcAft>
                <a:spcPts val="0"/>
              </a:spcAft>
            </a:pPr>
            <a:r>
              <a:rPr lang="en-US" dirty="0">
                <a:solidFill>
                  <a:srgbClr val="F7F7F7"/>
                </a:solidFill>
                <a:latin typeface="Arial" panose="020B0604020202020204" pitchFamily="34" charset="0"/>
              </a:rPr>
              <a:t>  Techniques</a:t>
            </a:r>
            <a:br>
              <a:rPr lang="en-US" sz="3200" dirty="0"/>
            </a:br>
            <a:r>
              <a:rPr lang="en-US" sz="3200" dirty="0"/>
              <a:t> </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10179A8E-0123-920B-589D-2B869158B8F2}"/>
              </a:ext>
            </a:extLst>
          </p:cNvPr>
          <p:cNvGrpSpPr/>
          <p:nvPr/>
        </p:nvGrpSpPr>
        <p:grpSpPr>
          <a:xfrm>
            <a:off x="2322974" y="1694825"/>
            <a:ext cx="7704604" cy="4925705"/>
            <a:chOff x="2322974" y="1696004"/>
            <a:chExt cx="7704604" cy="4925705"/>
          </a:xfrm>
        </p:grpSpPr>
        <p:sp>
          <p:nvSpPr>
            <p:cNvPr id="6" name="Subtitle 11"/>
            <p:cNvSpPr txBox="1">
              <a:spLocks/>
            </p:cNvSpPr>
            <p:nvPr/>
          </p:nvSpPr>
          <p:spPr>
            <a:xfrm>
              <a:off x="3716014" y="261474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300"/>
                </a:spcBef>
              </a:pPr>
              <a:r>
                <a:rPr lang="en-US" sz="1400" b="0" i="1" dirty="0"/>
                <a:t>Under the guidance of</a:t>
              </a:r>
            </a:p>
            <a:p>
              <a:pPr>
                <a:lnSpc>
                  <a:spcPct val="100000"/>
                </a:lnSpc>
                <a:spcBef>
                  <a:spcPts val="200"/>
                </a:spcBef>
              </a:pPr>
              <a:r>
                <a:rPr lang="en-US" sz="2400" dirty="0"/>
                <a:t>Prof. Richa Sharma</a:t>
              </a:r>
            </a:p>
            <a:p>
              <a:pPr>
                <a:lnSpc>
                  <a:spcPct val="100000"/>
                </a:lnSpc>
                <a:spcBef>
                  <a:spcPts val="200"/>
                </a:spcBef>
              </a:pPr>
              <a:r>
                <a:rPr lang="en-IN" sz="1400" b="0" dirty="0"/>
                <a:t>Project Guide</a:t>
              </a:r>
            </a:p>
          </p:txBody>
        </p:sp>
        <p:sp>
          <p:nvSpPr>
            <p:cNvPr id="7" name="Subtitle 11"/>
            <p:cNvSpPr txBox="1">
              <a:spLocks/>
            </p:cNvSpPr>
            <p:nvPr/>
          </p:nvSpPr>
          <p:spPr>
            <a:xfrm>
              <a:off x="3470788" y="5309768"/>
              <a:ext cx="5163127" cy="1311941"/>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2900" dirty="0"/>
                <a:t>Department of Information Technology</a:t>
              </a:r>
            </a:p>
            <a:p>
              <a:pPr>
                <a:spcBef>
                  <a:spcPts val="500"/>
                </a:spcBef>
              </a:pPr>
              <a:r>
                <a:rPr lang="en-US" sz="2900" dirty="0"/>
                <a:t>DJSCE</a:t>
              </a:r>
            </a:p>
            <a:p>
              <a:pPr>
                <a:spcBef>
                  <a:spcPts val="500"/>
                </a:spcBef>
              </a:pPr>
              <a:r>
                <a:rPr lang="en-US" sz="2900" dirty="0"/>
                <a:t>Mumbai University</a:t>
              </a:r>
            </a:p>
            <a:p>
              <a:pPr>
                <a:spcBef>
                  <a:spcPts val="1200"/>
                </a:spcBef>
              </a:pPr>
              <a:r>
                <a:rPr lang="en-US" sz="2400" dirty="0">
                  <a:solidFill>
                    <a:schemeClr val="accent1">
                      <a:lumMod val="50000"/>
                    </a:schemeClr>
                  </a:solidFill>
                </a:rPr>
                <a:t>2022-23</a:t>
              </a:r>
              <a:endParaRPr lang="en-US" sz="24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2322974" y="1782949"/>
              <a:ext cx="2382924" cy="584534"/>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4500" dirty="0"/>
                <a:t>KEYUR PARMAR</a:t>
              </a:r>
            </a:p>
            <a:p>
              <a:pPr>
                <a:spcBef>
                  <a:spcPts val="300"/>
                </a:spcBef>
              </a:pPr>
              <a:endParaRPr lang="en-US" sz="1700" b="0" dirty="0"/>
            </a:p>
            <a:p>
              <a:pPr>
                <a:spcBef>
                  <a:spcPts val="300"/>
                </a:spcBef>
              </a:pPr>
              <a:r>
                <a:rPr lang="en-US" sz="2900" b="0"/>
                <a:t>60003210219</a:t>
              </a:r>
              <a:endParaRPr lang="en-US" sz="2900" b="0" dirty="0"/>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7398808" y="1696004"/>
              <a:ext cx="2628770" cy="832437"/>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spcBef>
                  <a:spcPts val="300"/>
                </a:spcBef>
              </a:pPr>
              <a:r>
                <a:rPr lang="en-US" sz="4800" dirty="0"/>
                <a:t>ANUPKUMAR</a:t>
              </a:r>
              <a:r>
                <a:rPr lang="en-US" sz="4300" dirty="0"/>
                <a:t> SINGH</a:t>
              </a:r>
            </a:p>
            <a:p>
              <a:pPr>
                <a:lnSpc>
                  <a:spcPct val="120000"/>
                </a:lnSpc>
                <a:spcBef>
                  <a:spcPts val="300"/>
                </a:spcBef>
              </a:pPr>
              <a:r>
                <a:rPr lang="en-US" sz="2700" b="0" dirty="0"/>
                <a:t>60003210202</a:t>
              </a:r>
            </a:p>
          </p:txBody>
        </p:sp>
        <p:sp>
          <p:nvSpPr>
            <p:cNvPr id="3" name="Subtitle 11">
              <a:extLst>
                <a:ext uri="{FF2B5EF4-FFF2-40B4-BE49-F238E27FC236}">
                  <a16:creationId xmlns:a16="http://schemas.microsoft.com/office/drawing/2014/main" id="{3541DDB9-BD7F-7259-A057-8C2F03966EAE}"/>
                </a:ext>
              </a:extLst>
            </p:cNvPr>
            <p:cNvSpPr txBox="1">
              <a:spLocks/>
            </p:cNvSpPr>
            <p:nvPr/>
          </p:nvSpPr>
          <p:spPr>
            <a:xfrm>
              <a:off x="4660473" y="1782303"/>
              <a:ext cx="2783761" cy="746138"/>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7200" dirty="0"/>
                <a:t>SARTHAK MAHALE</a:t>
              </a:r>
            </a:p>
            <a:p>
              <a:pPr>
                <a:lnSpc>
                  <a:spcPct val="120000"/>
                </a:lnSpc>
                <a:spcBef>
                  <a:spcPts val="300"/>
                </a:spcBef>
              </a:pPr>
              <a:r>
                <a:rPr lang="en-US" sz="5600" b="0" dirty="0"/>
                <a:t>60003210190</a:t>
              </a:r>
            </a:p>
          </p:txBody>
        </p:sp>
        <p:pic>
          <p:nvPicPr>
            <p:cNvPr id="8" name="Picture 7">
              <a:extLst>
                <a:ext uri="{FF2B5EF4-FFF2-40B4-BE49-F238E27FC236}">
                  <a16:creationId xmlns:a16="http://schemas.microsoft.com/office/drawing/2014/main" id="{2F406308-7987-1B9E-006A-0BD51BB082AE}"/>
                </a:ext>
              </a:extLst>
            </p:cNvPr>
            <p:cNvPicPr>
              <a:picLocks noChangeAspect="1"/>
            </p:cNvPicPr>
            <p:nvPr/>
          </p:nvPicPr>
          <p:blipFill>
            <a:blip r:embed="rId2"/>
            <a:stretch>
              <a:fillRect/>
            </a:stretch>
          </p:blipFill>
          <p:spPr>
            <a:xfrm>
              <a:off x="5284541" y="3785817"/>
              <a:ext cx="1622918" cy="1420054"/>
            </a:xfrm>
            <a:prstGeom prst="rect">
              <a:avLst/>
            </a:prstGeom>
          </p:spPr>
        </p:pic>
      </p:grpSp>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Previous Algorithm</a:t>
            </a:r>
            <a:endParaRPr lang="en-IN" dirty="0"/>
          </a:p>
        </p:txBody>
      </p:sp>
      <p:sp>
        <p:nvSpPr>
          <p:cNvPr id="5" name="Content Placeholder 4">
            <a:extLst>
              <a:ext uri="{FF2B5EF4-FFF2-40B4-BE49-F238E27FC236}">
                <a16:creationId xmlns:a16="http://schemas.microsoft.com/office/drawing/2014/main" id="{00918F4F-C5DB-9B63-5542-733D0989E8E7}"/>
              </a:ext>
            </a:extLst>
          </p:cNvPr>
          <p:cNvSpPr>
            <a:spLocks noGrp="1"/>
          </p:cNvSpPr>
          <p:nvPr>
            <p:ph idx="1"/>
          </p:nvPr>
        </p:nvSpPr>
        <p:spPr/>
        <p:txBody>
          <a:bodyPr>
            <a:normAutofit fontScale="92500" lnSpcReduction="20000"/>
          </a:bodyPr>
          <a:lstStyle/>
          <a:p>
            <a:r>
              <a:rPr lang="en-IN" sz="2000" dirty="0"/>
              <a:t>The Random Forest yielded the most accurate result for</a:t>
            </a:r>
          </a:p>
          <a:p>
            <a:pPr marL="0" indent="0">
              <a:buNone/>
            </a:pPr>
            <a:r>
              <a:rPr lang="en-IN" sz="2000" dirty="0"/>
              <a:t>    all Three Stages.</a:t>
            </a:r>
          </a:p>
          <a:p>
            <a:r>
              <a:rPr lang="en-IN" sz="2000" dirty="0"/>
              <a:t> The average accuracy </a:t>
            </a:r>
            <a:r>
              <a:rPr lang="en-US" sz="2000" b="0" i="0" u="none" strike="noStrike" dirty="0">
                <a:solidFill>
                  <a:srgbClr val="000000"/>
                </a:solidFill>
                <a:effectLst/>
                <a:latin typeface="Times New Roman" panose="02020603050405020304" pitchFamily="18" charset="0"/>
              </a:rPr>
              <a:t> and AUC value </a:t>
            </a:r>
          </a:p>
          <a:p>
            <a:pPr marL="0" indent="0">
              <a:buNone/>
            </a:pPr>
            <a:r>
              <a:rPr lang="en-US" sz="2000" dirty="0">
                <a:solidFill>
                  <a:srgbClr val="000000"/>
                </a:solidFill>
              </a:rPr>
              <a:t>     was</a:t>
            </a:r>
            <a:r>
              <a:rPr lang="en-US" sz="2000" b="0" i="0" u="none" strike="noStrike" dirty="0">
                <a:solidFill>
                  <a:srgbClr val="000000"/>
                </a:solidFill>
                <a:effectLst/>
                <a:latin typeface="Times New Roman" panose="02020603050405020304" pitchFamily="18" charset="0"/>
              </a:rPr>
              <a:t> 0.82 and 0.84 for fatty liver, 0.62 and</a:t>
            </a:r>
          </a:p>
          <a:p>
            <a:pPr marL="0" indent="0">
              <a:buNone/>
            </a:pPr>
            <a:r>
              <a:rPr lang="en-US" sz="2000" dirty="0">
                <a:solidFill>
                  <a:srgbClr val="000000"/>
                </a:solidFill>
              </a:rPr>
              <a:t>    </a:t>
            </a:r>
            <a:r>
              <a:rPr lang="en-US" sz="2000" b="0" i="0" u="none" strike="noStrike" dirty="0">
                <a:solidFill>
                  <a:srgbClr val="000000"/>
                </a:solidFill>
                <a:effectLst/>
                <a:latin typeface="Times New Roman" panose="02020603050405020304" pitchFamily="18" charset="0"/>
              </a:rPr>
              <a:t> 0.69 for steatosis stages, 0.57 and 0.58 for fibrosis stages.</a:t>
            </a:r>
          </a:p>
          <a:p>
            <a:pPr marL="0" indent="0">
              <a:buNone/>
            </a:pPr>
            <a:endParaRPr lang="en-US" sz="2000" dirty="0">
              <a:solidFill>
                <a:srgbClr val="000000"/>
              </a:solidFill>
            </a:endParaRPr>
          </a:p>
          <a:p>
            <a:pPr marL="0" indent="0">
              <a:buNone/>
            </a:pPr>
            <a:r>
              <a:rPr lang="en-US" sz="2000" b="0" i="0" u="none" strike="noStrike" dirty="0">
                <a:solidFill>
                  <a:srgbClr val="000000"/>
                </a:solidFill>
                <a:effectLst/>
                <a:latin typeface="Times New Roman" panose="02020603050405020304" pitchFamily="18" charset="0"/>
              </a:rPr>
              <a:t>                                                                                                                                            </a:t>
            </a:r>
          </a:p>
          <a:p>
            <a:pPr marL="0" indent="0">
              <a:buNone/>
            </a:pPr>
            <a:r>
              <a:rPr lang="en-US" sz="2000" b="0" i="0" u="none" strike="noStrike" dirty="0">
                <a:solidFill>
                  <a:srgbClr val="000000"/>
                </a:solidFill>
                <a:effectLst/>
                <a:latin typeface="Times New Roman" panose="02020603050405020304" pitchFamily="18" charset="0"/>
              </a:rPr>
              <a:t>                                                                                                                                                               Fatty Liver Stage</a:t>
            </a:r>
          </a:p>
          <a:p>
            <a:endParaRPr lang="en-US" sz="2000" dirty="0">
              <a:solidFill>
                <a:srgbClr val="000000"/>
              </a:solidFill>
            </a:endParaRPr>
          </a:p>
          <a:p>
            <a:endParaRPr lang="en-US" sz="2000" b="0" i="0" u="none" strike="noStrike" dirty="0">
              <a:solidFill>
                <a:srgbClr val="000000"/>
              </a:solidFill>
              <a:effectLst/>
              <a:latin typeface="Noto Sans Symbols"/>
            </a:endParaRPr>
          </a:p>
          <a:p>
            <a:endParaRPr lang="en-IN" sz="2000" dirty="0"/>
          </a:p>
          <a:p>
            <a:endParaRPr lang="en-IN" sz="2000" dirty="0"/>
          </a:p>
          <a:p>
            <a:endParaRPr lang="en-IN" sz="2000" dirty="0"/>
          </a:p>
          <a:p>
            <a:endParaRPr lang="en-IN" sz="2000" dirty="0"/>
          </a:p>
          <a:p>
            <a:pPr marL="0" indent="0">
              <a:lnSpc>
                <a:spcPct val="260000"/>
              </a:lnSpc>
              <a:buNone/>
            </a:pPr>
            <a:r>
              <a:rPr lang="en-IN" sz="2000" dirty="0"/>
              <a:t>                      Steatosis Stage                                                            Fibrosis Stage</a:t>
            </a:r>
          </a:p>
        </p:txBody>
      </p:sp>
      <p:pic>
        <p:nvPicPr>
          <p:cNvPr id="7" name="Picture 6">
            <a:extLst>
              <a:ext uri="{FF2B5EF4-FFF2-40B4-BE49-F238E27FC236}">
                <a16:creationId xmlns:a16="http://schemas.microsoft.com/office/drawing/2014/main" id="{9E59F146-B77A-E7BA-1F50-5A9F5B1287B0}"/>
              </a:ext>
            </a:extLst>
          </p:cNvPr>
          <p:cNvPicPr>
            <a:picLocks noChangeAspect="1"/>
          </p:cNvPicPr>
          <p:nvPr/>
        </p:nvPicPr>
        <p:blipFill>
          <a:blip r:embed="rId2"/>
          <a:stretch>
            <a:fillRect/>
          </a:stretch>
        </p:blipFill>
        <p:spPr>
          <a:xfrm>
            <a:off x="7601570" y="829845"/>
            <a:ext cx="4590430" cy="2500358"/>
          </a:xfrm>
          <a:prstGeom prst="rect">
            <a:avLst/>
          </a:prstGeom>
        </p:spPr>
      </p:pic>
      <p:pic>
        <p:nvPicPr>
          <p:cNvPr id="8" name="Picture 7">
            <a:extLst>
              <a:ext uri="{FF2B5EF4-FFF2-40B4-BE49-F238E27FC236}">
                <a16:creationId xmlns:a16="http://schemas.microsoft.com/office/drawing/2014/main" id="{D5DEA1EA-D183-29CC-FD6C-11A475514DA3}"/>
              </a:ext>
            </a:extLst>
          </p:cNvPr>
          <p:cNvPicPr>
            <a:picLocks noChangeAspect="1"/>
          </p:cNvPicPr>
          <p:nvPr/>
        </p:nvPicPr>
        <p:blipFill>
          <a:blip r:embed="rId3"/>
          <a:stretch>
            <a:fillRect/>
          </a:stretch>
        </p:blipFill>
        <p:spPr>
          <a:xfrm>
            <a:off x="199505" y="3527798"/>
            <a:ext cx="4329830" cy="2500358"/>
          </a:xfrm>
          <a:prstGeom prst="rect">
            <a:avLst/>
          </a:prstGeom>
        </p:spPr>
      </p:pic>
      <p:pic>
        <p:nvPicPr>
          <p:cNvPr id="9" name="Picture 8">
            <a:extLst>
              <a:ext uri="{FF2B5EF4-FFF2-40B4-BE49-F238E27FC236}">
                <a16:creationId xmlns:a16="http://schemas.microsoft.com/office/drawing/2014/main" id="{F22A9174-993D-E58D-8E14-46D52716D7B9}"/>
              </a:ext>
            </a:extLst>
          </p:cNvPr>
          <p:cNvPicPr>
            <a:picLocks noChangeAspect="1"/>
          </p:cNvPicPr>
          <p:nvPr/>
        </p:nvPicPr>
        <p:blipFill>
          <a:blip r:embed="rId4"/>
          <a:stretch>
            <a:fillRect/>
          </a:stretch>
        </p:blipFill>
        <p:spPr>
          <a:xfrm>
            <a:off x="4983080" y="3444966"/>
            <a:ext cx="4506928" cy="2666021"/>
          </a:xfrm>
          <a:prstGeom prst="rect">
            <a:avLst/>
          </a:prstGeom>
        </p:spPr>
      </p:pic>
      <p:sp>
        <p:nvSpPr>
          <p:cNvPr id="10" name="Rectangle 9">
            <a:extLst>
              <a:ext uri="{FF2B5EF4-FFF2-40B4-BE49-F238E27FC236}">
                <a16:creationId xmlns:a16="http://schemas.microsoft.com/office/drawing/2014/main" id="{E73D4653-3F21-3F07-6536-D75963814AF2}"/>
              </a:ext>
            </a:extLst>
          </p:cNvPr>
          <p:cNvSpPr/>
          <p:nvPr/>
        </p:nvSpPr>
        <p:spPr>
          <a:xfrm>
            <a:off x="-2" y="0"/>
            <a:ext cx="12192000" cy="232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a:solidFill>
                  <a:srgbClr val="F7F7F7"/>
                </a:solidFill>
                <a:effectLst/>
                <a:latin typeface="Arial" panose="020B0604020202020204" pitchFamily="34" charset="0"/>
              </a:rPr>
              <a:t>Screening for Non-Alcoholic Fatty Liver Disease Using Anthropometric Indices and Machine Learning </a:t>
            </a:r>
            <a:r>
              <a:rPr lang="en-US" sz="1400">
                <a:solidFill>
                  <a:srgbClr val="F7F7F7"/>
                </a:solidFill>
                <a:latin typeface="Arial" panose="020B0604020202020204" pitchFamily="34" charset="0"/>
              </a:rPr>
              <a:t>Techniques</a:t>
            </a:r>
            <a:endParaRPr lang="en-IN" sz="1400"/>
          </a:p>
        </p:txBody>
      </p:sp>
    </p:spTree>
    <p:extLst>
      <p:ext uri="{BB962C8B-B14F-4D97-AF65-F5344CB8AC3E}">
        <p14:creationId xmlns:p14="http://schemas.microsoft.com/office/powerpoint/2010/main" val="257854641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Set Asked from Cooper Hospital</a:t>
            </a:r>
          </a:p>
        </p:txBody>
      </p:sp>
      <p:sp>
        <p:nvSpPr>
          <p:cNvPr id="3" name="Content Placeholder 2"/>
          <p:cNvSpPr>
            <a:spLocks noGrp="1"/>
          </p:cNvSpPr>
          <p:nvPr>
            <p:ph idx="1"/>
          </p:nvPr>
        </p:nvSpPr>
        <p:spPr/>
        <p:txBody>
          <a:bodyPr>
            <a:normAutofit/>
          </a:bodyPr>
          <a:lstStyle/>
          <a:p>
            <a:r>
              <a:rPr lang="en-IN" sz="2400" dirty="0"/>
              <a:t>We met </a:t>
            </a:r>
            <a:r>
              <a:rPr lang="en-IN" sz="2400" dirty="0" err="1"/>
              <a:t>Dr.Prasad</a:t>
            </a:r>
            <a:r>
              <a:rPr lang="en-IN" sz="2400" dirty="0"/>
              <a:t> </a:t>
            </a:r>
            <a:r>
              <a:rPr lang="en-IN" sz="2400" dirty="0" err="1"/>
              <a:t>Pandit</a:t>
            </a:r>
            <a:r>
              <a:rPr lang="en-IN" sz="2400" dirty="0"/>
              <a:t> and </a:t>
            </a:r>
            <a:r>
              <a:rPr lang="en-IN" sz="2400" dirty="0" err="1"/>
              <a:t>Dr.Chetan</a:t>
            </a:r>
            <a:r>
              <a:rPr lang="en-IN" sz="2400" dirty="0"/>
              <a:t> </a:t>
            </a:r>
            <a:r>
              <a:rPr lang="en-IN" sz="2400" dirty="0" err="1"/>
              <a:t>Phirke</a:t>
            </a:r>
            <a:r>
              <a:rPr lang="en-IN" sz="2400" dirty="0"/>
              <a:t> of the department of </a:t>
            </a:r>
            <a:r>
              <a:rPr lang="en-IN" sz="2400" dirty="0" err="1"/>
              <a:t>Pharmocology</a:t>
            </a:r>
            <a:r>
              <a:rPr lang="en-IN" sz="2400" dirty="0"/>
              <a:t>.</a:t>
            </a:r>
          </a:p>
          <a:p>
            <a:r>
              <a:rPr lang="en-IN" sz="2400" dirty="0"/>
              <a:t>They examined our problem statement and agreed to be our co-ordinators for this project.</a:t>
            </a:r>
          </a:p>
          <a:p>
            <a:r>
              <a:rPr lang="en-IN" sz="2400" dirty="0"/>
              <a:t>Parameters Requested:</a:t>
            </a:r>
          </a:p>
        </p:txBody>
      </p:sp>
      <p:sp>
        <p:nvSpPr>
          <p:cNvPr id="4" name="Rectangle 3">
            <a:extLst>
              <a:ext uri="{FF2B5EF4-FFF2-40B4-BE49-F238E27FC236}">
                <a16:creationId xmlns:a16="http://schemas.microsoft.com/office/drawing/2014/main" id="{242E08EE-308C-2C49-5B04-C9BCF02FB420}"/>
              </a:ext>
            </a:extLst>
          </p:cNvPr>
          <p:cNvSpPr/>
          <p:nvPr/>
        </p:nvSpPr>
        <p:spPr>
          <a:xfrm>
            <a:off x="0" y="0"/>
            <a:ext cx="12191998" cy="232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a:solidFill>
                  <a:srgbClr val="F7F7F7"/>
                </a:solidFill>
                <a:effectLst/>
                <a:latin typeface="Arial" panose="020B0604020202020204" pitchFamily="34" charset="0"/>
              </a:rPr>
              <a:t>Screening for Non-Alcoholic Fatty Liver Disease Using Anthropometric Indices and Machine Learning </a:t>
            </a:r>
            <a:r>
              <a:rPr lang="en-US" sz="1400">
                <a:solidFill>
                  <a:srgbClr val="F7F7F7"/>
                </a:solidFill>
                <a:latin typeface="Arial" panose="020B0604020202020204" pitchFamily="34" charset="0"/>
              </a:rPr>
              <a:t>Techniques</a:t>
            </a:r>
            <a:endParaRPr lang="en-IN" sz="1400"/>
          </a:p>
        </p:txBody>
      </p:sp>
      <p:graphicFrame>
        <p:nvGraphicFramePr>
          <p:cNvPr id="5" name="Table 4"/>
          <p:cNvGraphicFramePr>
            <a:graphicFrameLocks noGrp="1"/>
          </p:cNvGraphicFramePr>
          <p:nvPr>
            <p:extLst>
              <p:ext uri="{D42A27DB-BD31-4B8C-83A1-F6EECF244321}">
                <p14:modId xmlns:p14="http://schemas.microsoft.com/office/powerpoint/2010/main" val="799846343"/>
              </p:ext>
            </p:extLst>
          </p:nvPr>
        </p:nvGraphicFramePr>
        <p:xfrm>
          <a:off x="462453" y="2333297"/>
          <a:ext cx="10121465" cy="4089136"/>
        </p:xfrm>
        <a:graphic>
          <a:graphicData uri="http://schemas.openxmlformats.org/drawingml/2006/table">
            <a:tbl>
              <a:tblPr firstRow="1" bandRow="1">
                <a:tableStyleId>{5C22544A-7EE6-4342-B048-85BDC9FD1C3A}</a:tableStyleId>
              </a:tblPr>
              <a:tblGrid>
                <a:gridCol w="2024293">
                  <a:extLst>
                    <a:ext uri="{9D8B030D-6E8A-4147-A177-3AD203B41FA5}">
                      <a16:colId xmlns:a16="http://schemas.microsoft.com/office/drawing/2014/main" val="2419330277"/>
                    </a:ext>
                  </a:extLst>
                </a:gridCol>
                <a:gridCol w="2024293">
                  <a:extLst>
                    <a:ext uri="{9D8B030D-6E8A-4147-A177-3AD203B41FA5}">
                      <a16:colId xmlns:a16="http://schemas.microsoft.com/office/drawing/2014/main" val="899483323"/>
                    </a:ext>
                  </a:extLst>
                </a:gridCol>
                <a:gridCol w="2024293">
                  <a:extLst>
                    <a:ext uri="{9D8B030D-6E8A-4147-A177-3AD203B41FA5}">
                      <a16:colId xmlns:a16="http://schemas.microsoft.com/office/drawing/2014/main" val="1333359597"/>
                    </a:ext>
                  </a:extLst>
                </a:gridCol>
                <a:gridCol w="2024293">
                  <a:extLst>
                    <a:ext uri="{9D8B030D-6E8A-4147-A177-3AD203B41FA5}">
                      <a16:colId xmlns:a16="http://schemas.microsoft.com/office/drawing/2014/main" val="3422436109"/>
                    </a:ext>
                  </a:extLst>
                </a:gridCol>
                <a:gridCol w="2024293">
                  <a:extLst>
                    <a:ext uri="{9D8B030D-6E8A-4147-A177-3AD203B41FA5}">
                      <a16:colId xmlns:a16="http://schemas.microsoft.com/office/drawing/2014/main" val="2769811190"/>
                    </a:ext>
                  </a:extLst>
                </a:gridCol>
              </a:tblGrid>
              <a:tr h="382396">
                <a:tc>
                  <a:txBody>
                    <a:bodyPr/>
                    <a:lstStyle/>
                    <a:p>
                      <a:r>
                        <a:rPr lang="en-IN" dirty="0"/>
                        <a:t>Gender</a:t>
                      </a:r>
                    </a:p>
                  </a:txBody>
                  <a:tcPr/>
                </a:tc>
                <a:tc>
                  <a:txBody>
                    <a:bodyPr/>
                    <a:lstStyle/>
                    <a:p>
                      <a:r>
                        <a:rPr lang="en-IN" dirty="0"/>
                        <a:t>Age </a:t>
                      </a:r>
                    </a:p>
                  </a:txBody>
                  <a:tcPr/>
                </a:tc>
                <a:tc>
                  <a:txBody>
                    <a:bodyPr/>
                    <a:lstStyle/>
                    <a:p>
                      <a:r>
                        <a:rPr lang="en-IN" dirty="0"/>
                        <a:t>Diabetes History</a:t>
                      </a:r>
                    </a:p>
                  </a:txBody>
                  <a:tcPr/>
                </a:tc>
                <a:tc>
                  <a:txBody>
                    <a:bodyPr/>
                    <a:lstStyle/>
                    <a:p>
                      <a:r>
                        <a:rPr lang="en-IN" dirty="0"/>
                        <a:t>Height</a:t>
                      </a:r>
                    </a:p>
                  </a:txBody>
                  <a:tcPr/>
                </a:tc>
                <a:tc>
                  <a:txBody>
                    <a:bodyPr/>
                    <a:lstStyle/>
                    <a:p>
                      <a:r>
                        <a:rPr lang="en-IN" dirty="0"/>
                        <a:t>Weight</a:t>
                      </a:r>
                    </a:p>
                  </a:txBody>
                  <a:tcPr/>
                </a:tc>
                <a:extLst>
                  <a:ext uri="{0D108BD9-81ED-4DB2-BD59-A6C34878D82A}">
                    <a16:rowId xmlns:a16="http://schemas.microsoft.com/office/drawing/2014/main" val="4133550968"/>
                  </a:ext>
                </a:extLst>
              </a:tr>
              <a:tr h="566202">
                <a:tc>
                  <a:txBody>
                    <a:bodyPr/>
                    <a:lstStyle/>
                    <a:p>
                      <a:r>
                        <a:rPr lang="en-IN" dirty="0"/>
                        <a:t>BMI(kg/m2)</a:t>
                      </a:r>
                    </a:p>
                  </a:txBody>
                  <a:tcPr/>
                </a:tc>
                <a:tc>
                  <a:txBody>
                    <a:bodyPr/>
                    <a:lstStyle/>
                    <a:p>
                      <a:r>
                        <a:rPr lang="en-IN" dirty="0"/>
                        <a:t>Waist Circumference</a:t>
                      </a:r>
                    </a:p>
                  </a:txBody>
                  <a:tcPr/>
                </a:tc>
                <a:tc>
                  <a:txBody>
                    <a:bodyPr/>
                    <a:lstStyle/>
                    <a:p>
                      <a:r>
                        <a:rPr lang="en-IN" dirty="0"/>
                        <a:t>Abdominal</a:t>
                      </a:r>
                      <a:r>
                        <a:rPr lang="en-IN" baseline="0" dirty="0"/>
                        <a:t> circumference(cm)</a:t>
                      </a:r>
                      <a:endParaRPr lang="en-IN" dirty="0"/>
                    </a:p>
                  </a:txBody>
                  <a:tcPr/>
                </a:tc>
                <a:tc>
                  <a:txBody>
                    <a:bodyPr/>
                    <a:lstStyle/>
                    <a:p>
                      <a:r>
                        <a:rPr lang="en-IN" dirty="0"/>
                        <a:t>Trunk Fat(kg)</a:t>
                      </a:r>
                    </a:p>
                  </a:txBody>
                  <a:tcPr/>
                </a:tc>
                <a:tc>
                  <a:txBody>
                    <a:bodyPr/>
                    <a:lstStyle/>
                    <a:p>
                      <a:r>
                        <a:rPr lang="en-IN" dirty="0"/>
                        <a:t>Chest Circumference(cm)</a:t>
                      </a:r>
                    </a:p>
                  </a:txBody>
                  <a:tcPr/>
                </a:tc>
                <a:extLst>
                  <a:ext uri="{0D108BD9-81ED-4DB2-BD59-A6C34878D82A}">
                    <a16:rowId xmlns:a16="http://schemas.microsoft.com/office/drawing/2014/main" val="709737723"/>
                  </a:ext>
                </a:extLst>
              </a:tr>
              <a:tr h="808860">
                <a:tc>
                  <a:txBody>
                    <a:bodyPr/>
                    <a:lstStyle/>
                    <a:p>
                      <a:r>
                        <a:rPr lang="en-IN" dirty="0"/>
                        <a:t>Left arm fat (kg)</a:t>
                      </a:r>
                    </a:p>
                  </a:txBody>
                  <a:tcPr/>
                </a:tc>
                <a:tc>
                  <a:txBody>
                    <a:bodyPr/>
                    <a:lstStyle/>
                    <a:p>
                      <a:r>
                        <a:rPr lang="en-IN" dirty="0"/>
                        <a:t>Right arm fat (kg) </a:t>
                      </a:r>
                    </a:p>
                  </a:txBody>
                  <a:tcPr/>
                </a:tc>
                <a:tc>
                  <a:txBody>
                    <a:bodyPr/>
                    <a:lstStyle/>
                    <a:p>
                      <a:r>
                        <a:rPr lang="en-IN" dirty="0"/>
                        <a:t>Total fat (%) </a:t>
                      </a:r>
                    </a:p>
                  </a:txBody>
                  <a:tcPr/>
                </a:tc>
                <a:tc>
                  <a:txBody>
                    <a:bodyPr/>
                    <a:lstStyle/>
                    <a:p>
                      <a:r>
                        <a:rPr lang="en-IN" dirty="0"/>
                        <a:t>Neck circumference (cm) </a:t>
                      </a:r>
                    </a:p>
                  </a:txBody>
                  <a:tcPr/>
                </a:tc>
                <a:tc>
                  <a:txBody>
                    <a:bodyPr/>
                    <a:lstStyle/>
                    <a:p>
                      <a:r>
                        <a:rPr lang="en-IN" dirty="0"/>
                        <a:t>Muscle mass (kg)</a:t>
                      </a:r>
                    </a:p>
                  </a:txBody>
                  <a:tcPr/>
                </a:tc>
                <a:extLst>
                  <a:ext uri="{0D108BD9-81ED-4DB2-BD59-A6C34878D82A}">
                    <a16:rowId xmlns:a16="http://schemas.microsoft.com/office/drawing/2014/main" val="1434296690"/>
                  </a:ext>
                </a:extLst>
              </a:tr>
              <a:tr h="808860">
                <a:tc>
                  <a:txBody>
                    <a:bodyPr/>
                    <a:lstStyle/>
                    <a:p>
                      <a:r>
                        <a:rPr lang="en-IN" dirty="0"/>
                        <a:t>Right leg fat (kg)</a:t>
                      </a:r>
                    </a:p>
                  </a:txBody>
                  <a:tcPr/>
                </a:tc>
                <a:tc>
                  <a:txBody>
                    <a:bodyPr/>
                    <a:lstStyle/>
                    <a:p>
                      <a:r>
                        <a:rPr lang="en-IN" dirty="0"/>
                        <a:t>Right leg muscle (kg)</a:t>
                      </a:r>
                    </a:p>
                  </a:txBody>
                  <a:tcPr/>
                </a:tc>
                <a:tc>
                  <a:txBody>
                    <a:bodyPr/>
                    <a:lstStyle/>
                    <a:p>
                      <a:r>
                        <a:rPr lang="en-IN" dirty="0"/>
                        <a:t>Left leg fat (kg)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Left leg muscle (kg)</a:t>
                      </a:r>
                    </a:p>
                    <a:p>
                      <a:endParaRPr lang="en-IN" dirty="0"/>
                    </a:p>
                  </a:txBody>
                  <a:tcPr/>
                </a:tc>
                <a:tc>
                  <a:txBody>
                    <a:bodyPr/>
                    <a:lstStyle/>
                    <a:p>
                      <a:r>
                        <a:rPr lang="en-IN" dirty="0"/>
                        <a:t>Right arm muscle (kg) </a:t>
                      </a:r>
                    </a:p>
                  </a:txBody>
                  <a:tcPr/>
                </a:tc>
                <a:extLst>
                  <a:ext uri="{0D108BD9-81ED-4DB2-BD59-A6C34878D82A}">
                    <a16:rowId xmlns:a16="http://schemas.microsoft.com/office/drawing/2014/main" val="38733222"/>
                  </a:ext>
                </a:extLst>
              </a:tr>
              <a:tr h="808860">
                <a:tc>
                  <a:txBody>
                    <a:bodyPr/>
                    <a:lstStyle/>
                    <a:p>
                      <a:r>
                        <a:rPr lang="en-IN" dirty="0"/>
                        <a:t>Left arm muscle (kg) </a:t>
                      </a:r>
                    </a:p>
                  </a:txBody>
                  <a:tcPr/>
                </a:tc>
                <a:tc>
                  <a:txBody>
                    <a:bodyPr/>
                    <a:lstStyle/>
                    <a:p>
                      <a:r>
                        <a:rPr lang="en-US" dirty="0"/>
                        <a:t>Mid upper arm circumference (cm) </a:t>
                      </a:r>
                      <a:endParaRPr lang="en-IN" dirty="0"/>
                    </a:p>
                  </a:txBody>
                  <a:tcPr/>
                </a:tc>
                <a:tc>
                  <a:txBody>
                    <a:bodyPr/>
                    <a:lstStyle/>
                    <a:p>
                      <a:r>
                        <a:rPr lang="en-IN" dirty="0"/>
                        <a:t>Hip circumference (cm) </a:t>
                      </a:r>
                    </a:p>
                  </a:txBody>
                  <a:tcPr/>
                </a:tc>
                <a:tc>
                  <a:txBody>
                    <a:bodyPr/>
                    <a:lstStyle/>
                    <a:p>
                      <a:r>
                        <a:rPr lang="en-US" dirty="0"/>
                        <a:t>Fat mass (kg) </a:t>
                      </a:r>
                      <a:endParaRPr lang="en-IN" dirty="0"/>
                    </a:p>
                  </a:txBody>
                  <a:tcPr/>
                </a:tc>
                <a:tc>
                  <a:txBody>
                    <a:bodyPr/>
                    <a:lstStyle/>
                    <a:p>
                      <a:r>
                        <a:rPr lang="en-IN" dirty="0"/>
                        <a:t>Neck fat </a:t>
                      </a:r>
                    </a:p>
                  </a:txBody>
                  <a:tcPr/>
                </a:tc>
                <a:extLst>
                  <a:ext uri="{0D108BD9-81ED-4DB2-BD59-A6C34878D82A}">
                    <a16:rowId xmlns:a16="http://schemas.microsoft.com/office/drawing/2014/main" val="2838248437"/>
                  </a:ext>
                </a:extLst>
              </a:tr>
              <a:tr h="566202">
                <a:tc>
                  <a:txBody>
                    <a:bodyPr/>
                    <a:lstStyle/>
                    <a:p>
                      <a:r>
                        <a:rPr lang="en-IN" dirty="0"/>
                        <a:t>Sub-chin fat </a:t>
                      </a:r>
                    </a:p>
                  </a:txBody>
                  <a:tcPr/>
                </a:tc>
                <a:tc>
                  <a:txBody>
                    <a:bodyPr/>
                    <a:lstStyle/>
                    <a:p>
                      <a:r>
                        <a:rPr lang="en-IN" dirty="0"/>
                        <a:t>Subscapular skinfold; mm</a:t>
                      </a:r>
                    </a:p>
                  </a:txBody>
                  <a:tcPr/>
                </a:tc>
                <a:tc>
                  <a:txBody>
                    <a:bodyPr/>
                    <a:lstStyle/>
                    <a:p>
                      <a:r>
                        <a:rPr lang="en-IN" dirty="0"/>
                        <a:t>Biceps skinfold; mm</a:t>
                      </a:r>
                    </a:p>
                  </a:txBody>
                  <a:tcPr/>
                </a:tc>
                <a:tc>
                  <a:txBody>
                    <a:bodyPr/>
                    <a:lstStyle/>
                    <a:p>
                      <a:r>
                        <a:rPr lang="en-IN" dirty="0" err="1"/>
                        <a:t>Suprailiac</a:t>
                      </a:r>
                      <a:r>
                        <a:rPr lang="en-IN" dirty="0"/>
                        <a:t> skinfold; mm</a:t>
                      </a:r>
                    </a:p>
                  </a:txBody>
                  <a:tcPr/>
                </a:tc>
                <a:tc>
                  <a:txBody>
                    <a:bodyPr/>
                    <a:lstStyle/>
                    <a:p>
                      <a:r>
                        <a:rPr lang="en-IN" dirty="0"/>
                        <a:t>NAFLD Presence (Yes/No)</a:t>
                      </a:r>
                    </a:p>
                  </a:txBody>
                  <a:tcPr/>
                </a:tc>
                <a:extLst>
                  <a:ext uri="{0D108BD9-81ED-4DB2-BD59-A6C34878D82A}">
                    <a16:rowId xmlns:a16="http://schemas.microsoft.com/office/drawing/2014/main" val="4116190777"/>
                  </a:ext>
                </a:extLst>
              </a:tr>
            </a:tbl>
          </a:graphicData>
        </a:graphic>
      </p:graphicFrame>
    </p:spTree>
    <p:extLst>
      <p:ext uri="{BB962C8B-B14F-4D97-AF65-F5344CB8AC3E}">
        <p14:creationId xmlns:p14="http://schemas.microsoft.com/office/powerpoint/2010/main" val="408654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D96CD-EC02-4289-0AC6-E4B3447B73B4}"/>
              </a:ext>
            </a:extLst>
          </p:cNvPr>
          <p:cNvSpPr>
            <a:spLocks noGrp="1"/>
          </p:cNvSpPr>
          <p:nvPr>
            <p:ph type="title"/>
          </p:nvPr>
        </p:nvSpPr>
        <p:spPr/>
        <p:txBody>
          <a:bodyPr/>
          <a:lstStyle/>
          <a:p>
            <a:r>
              <a:rPr lang="en-IN"/>
              <a:t>Project Architecture</a:t>
            </a:r>
            <a:br>
              <a:rPr lang="en-IN"/>
            </a:br>
            <a:endParaRPr lang="en-IN" dirty="0"/>
          </a:p>
        </p:txBody>
      </p:sp>
      <p:sp>
        <p:nvSpPr>
          <p:cNvPr id="3" name="Content Placeholder 2">
            <a:extLst>
              <a:ext uri="{FF2B5EF4-FFF2-40B4-BE49-F238E27FC236}">
                <a16:creationId xmlns:a16="http://schemas.microsoft.com/office/drawing/2014/main" id="{13D75FC7-B987-6270-2ABD-1E4536CF445D}"/>
              </a:ext>
            </a:extLst>
          </p:cNvPr>
          <p:cNvSpPr>
            <a:spLocks noGrp="1"/>
          </p:cNvSpPr>
          <p:nvPr>
            <p:ph idx="1"/>
          </p:nvPr>
        </p:nvSpPr>
        <p:spPr/>
        <p:txBody>
          <a:bodyPr/>
          <a:lstStyle/>
          <a:p>
            <a:pPr marL="0" indent="0">
              <a:buNone/>
            </a:pPr>
            <a:endParaRPr lang="en-IN" dirty="0"/>
          </a:p>
        </p:txBody>
      </p:sp>
      <p:sp>
        <p:nvSpPr>
          <p:cNvPr id="4" name="Rectangle 3">
            <a:extLst>
              <a:ext uri="{FF2B5EF4-FFF2-40B4-BE49-F238E27FC236}">
                <a16:creationId xmlns:a16="http://schemas.microsoft.com/office/drawing/2014/main" id="{23DBE5D1-0C46-CDF1-4049-0A761D653F2A}"/>
              </a:ext>
            </a:extLst>
          </p:cNvPr>
          <p:cNvSpPr/>
          <p:nvPr/>
        </p:nvSpPr>
        <p:spPr>
          <a:xfrm>
            <a:off x="213359" y="1097279"/>
            <a:ext cx="2601759" cy="10808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t>User Input</a:t>
            </a:r>
          </a:p>
          <a:p>
            <a:pPr algn="ctr"/>
            <a:r>
              <a:rPr lang="en-IN" sz="2400" dirty="0"/>
              <a:t>(Anthropometric data)</a:t>
            </a:r>
          </a:p>
        </p:txBody>
      </p:sp>
      <p:cxnSp>
        <p:nvCxnSpPr>
          <p:cNvPr id="6" name="Straight Arrow Connector 5">
            <a:extLst>
              <a:ext uri="{FF2B5EF4-FFF2-40B4-BE49-F238E27FC236}">
                <a16:creationId xmlns:a16="http://schemas.microsoft.com/office/drawing/2014/main" id="{7CE44A63-E7D0-19F9-4CF8-066BA9DC573C}"/>
              </a:ext>
            </a:extLst>
          </p:cNvPr>
          <p:cNvCxnSpPr/>
          <p:nvPr/>
        </p:nvCxnSpPr>
        <p:spPr>
          <a:xfrm>
            <a:off x="2815117" y="1594193"/>
            <a:ext cx="144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1C4BEB-3EA1-30C9-6619-A9BD83634F7D}"/>
              </a:ext>
            </a:extLst>
          </p:cNvPr>
          <p:cNvSpPr/>
          <p:nvPr/>
        </p:nvSpPr>
        <p:spPr>
          <a:xfrm>
            <a:off x="4255117" y="1097279"/>
            <a:ext cx="2289521" cy="10705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t>Data Pre-processing</a:t>
            </a:r>
          </a:p>
        </p:txBody>
      </p:sp>
      <p:cxnSp>
        <p:nvCxnSpPr>
          <p:cNvPr id="9" name="Straight Arrow Connector 8">
            <a:extLst>
              <a:ext uri="{FF2B5EF4-FFF2-40B4-BE49-F238E27FC236}">
                <a16:creationId xmlns:a16="http://schemas.microsoft.com/office/drawing/2014/main" id="{B7D86B71-63C0-2BC0-C171-0E41017B4BDB}"/>
              </a:ext>
            </a:extLst>
          </p:cNvPr>
          <p:cNvCxnSpPr/>
          <p:nvPr/>
        </p:nvCxnSpPr>
        <p:spPr>
          <a:xfrm>
            <a:off x="6544638" y="1594193"/>
            <a:ext cx="13870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E0ADCFC-CDB2-AA9C-4B38-BDB622BE8A35}"/>
              </a:ext>
            </a:extLst>
          </p:cNvPr>
          <p:cNvSpPr/>
          <p:nvPr/>
        </p:nvSpPr>
        <p:spPr>
          <a:xfrm>
            <a:off x="7931649" y="1097279"/>
            <a:ext cx="2188396" cy="1070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t>Machine Learning model</a:t>
            </a:r>
          </a:p>
        </p:txBody>
      </p:sp>
      <p:cxnSp>
        <p:nvCxnSpPr>
          <p:cNvPr id="12" name="Straight Arrow Connector 11">
            <a:extLst>
              <a:ext uri="{FF2B5EF4-FFF2-40B4-BE49-F238E27FC236}">
                <a16:creationId xmlns:a16="http://schemas.microsoft.com/office/drawing/2014/main" id="{5604A25B-7B88-A8AE-800D-987CF4EA3596}"/>
              </a:ext>
            </a:extLst>
          </p:cNvPr>
          <p:cNvCxnSpPr/>
          <p:nvPr/>
        </p:nvCxnSpPr>
        <p:spPr>
          <a:xfrm>
            <a:off x="9030984" y="2178121"/>
            <a:ext cx="0" cy="1250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E12DF77-0C36-8E6C-B5C3-93E2EB398B83}"/>
              </a:ext>
            </a:extLst>
          </p:cNvPr>
          <p:cNvSpPr/>
          <p:nvPr/>
        </p:nvSpPr>
        <p:spPr>
          <a:xfrm>
            <a:off x="7931649" y="3429000"/>
            <a:ext cx="2188379" cy="9786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t>Disease Prediction</a:t>
            </a:r>
          </a:p>
        </p:txBody>
      </p:sp>
      <p:cxnSp>
        <p:nvCxnSpPr>
          <p:cNvPr id="15" name="Straight Arrow Connector 14">
            <a:extLst>
              <a:ext uri="{FF2B5EF4-FFF2-40B4-BE49-F238E27FC236}">
                <a16:creationId xmlns:a16="http://schemas.microsoft.com/office/drawing/2014/main" id="{B0E9060B-872D-B4EE-E47C-1F3B364E89F3}"/>
              </a:ext>
            </a:extLst>
          </p:cNvPr>
          <p:cNvCxnSpPr>
            <a:cxnSpLocks/>
          </p:cNvCxnSpPr>
          <p:nvPr/>
        </p:nvCxnSpPr>
        <p:spPr>
          <a:xfrm flipH="1">
            <a:off x="6544637" y="3904180"/>
            <a:ext cx="1387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B406259-673C-C9F6-DBB2-BE0907E0391F}"/>
              </a:ext>
            </a:extLst>
          </p:cNvPr>
          <p:cNvSpPr/>
          <p:nvPr/>
        </p:nvSpPr>
        <p:spPr>
          <a:xfrm>
            <a:off x="4335694" y="3349375"/>
            <a:ext cx="2208943" cy="1070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t>Output on the Mobile App</a:t>
            </a:r>
          </a:p>
        </p:txBody>
      </p:sp>
      <p:sp>
        <p:nvSpPr>
          <p:cNvPr id="18" name="Rectangle 17">
            <a:extLst>
              <a:ext uri="{FF2B5EF4-FFF2-40B4-BE49-F238E27FC236}">
                <a16:creationId xmlns:a16="http://schemas.microsoft.com/office/drawing/2014/main" id="{2F00E568-4ADC-A146-0BDD-9DA2028EC15B}"/>
              </a:ext>
            </a:extLst>
          </p:cNvPr>
          <p:cNvSpPr/>
          <p:nvPr/>
        </p:nvSpPr>
        <p:spPr>
          <a:xfrm>
            <a:off x="-1" y="0"/>
            <a:ext cx="12195425" cy="24658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1400" b="0" i="0" u="none" strike="noStrike" dirty="0">
                <a:solidFill>
                  <a:srgbClr val="F7F7F7"/>
                </a:solidFill>
                <a:effectLst/>
                <a:latin typeface="Arial" panose="020B0604020202020204" pitchFamily="34" charset="0"/>
              </a:rPr>
              <a:t>                                Screening for Non-Alcoholic Fatty Liver Disease Using Anthropometric Indices and Machine Learning </a:t>
            </a:r>
            <a:r>
              <a:rPr lang="en-US" sz="1400" dirty="0">
                <a:solidFill>
                  <a:srgbClr val="F7F7F7"/>
                </a:solidFill>
                <a:latin typeface="Arial" panose="020B0604020202020204" pitchFamily="34" charset="0"/>
              </a:rPr>
              <a:t>Techniques</a:t>
            </a:r>
            <a:endParaRPr lang="en-IN" sz="1400" dirty="0">
              <a:solidFill>
                <a:schemeClr val="bg1"/>
              </a:solidFill>
            </a:endParaRPr>
          </a:p>
        </p:txBody>
      </p:sp>
    </p:spTree>
    <p:extLst>
      <p:ext uri="{BB962C8B-B14F-4D97-AF65-F5344CB8AC3E}">
        <p14:creationId xmlns:p14="http://schemas.microsoft.com/office/powerpoint/2010/main" val="124522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DEE7-F7A5-9EDF-488C-B333BC19E9BB}"/>
              </a:ext>
            </a:extLst>
          </p:cNvPr>
          <p:cNvSpPr>
            <a:spLocks noGrp="1"/>
          </p:cNvSpPr>
          <p:nvPr>
            <p:ph type="title"/>
          </p:nvPr>
        </p:nvSpPr>
        <p:spPr/>
        <p:txBody>
          <a:bodyPr/>
          <a:lstStyle/>
          <a:p>
            <a:r>
              <a:rPr lang="en-IN" dirty="0"/>
              <a:t> Application Design</a:t>
            </a:r>
          </a:p>
        </p:txBody>
      </p:sp>
      <p:sp>
        <p:nvSpPr>
          <p:cNvPr id="3" name="Content Placeholder 2">
            <a:extLst>
              <a:ext uri="{FF2B5EF4-FFF2-40B4-BE49-F238E27FC236}">
                <a16:creationId xmlns:a16="http://schemas.microsoft.com/office/drawing/2014/main" id="{9829C559-0D0D-0C5B-625D-E558696D9488}"/>
              </a:ext>
            </a:extLst>
          </p:cNvPr>
          <p:cNvSpPr>
            <a:spLocks noGrp="1"/>
          </p:cNvSpPr>
          <p:nvPr>
            <p:ph idx="1"/>
          </p:nvPr>
        </p:nvSpPr>
        <p:spPr/>
        <p:txBody>
          <a:bodyPr>
            <a:normAutofit/>
          </a:bodyPr>
          <a:lstStyle/>
          <a:p>
            <a:r>
              <a:rPr lang="en-US" sz="2400" dirty="0">
                <a:effectLst/>
                <a:latin typeface="Calibri" panose="020F0502020204030204" pitchFamily="34" charset="0"/>
                <a:ea typeface="SimSun" panose="02010600030101010101" pitchFamily="2" charset="-122"/>
                <a:cs typeface="Times New Roman" panose="02020603050405020304" pitchFamily="18" charset="0"/>
              </a:rPr>
              <a:t>Here are some features that we have considered for  adding to an app for predicting non-alcoholic fatty liver disease using machine learning and anthropometric/body composition indices:</a:t>
            </a:r>
          </a:p>
          <a:p>
            <a:pPr>
              <a:buFont typeface="Arial" panose="020B0604020202020204" pitchFamily="34" charset="0"/>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User data input: Allow users to enter their anthropometric and body composition data, including weight, height, waist circumference, BMI, and other relevant measurements.</a:t>
            </a:r>
          </a:p>
          <a:p>
            <a:pPr>
              <a:buFont typeface="Arial" panose="020B0604020202020204" pitchFamily="34" charset="0"/>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Machine learning model integration: Integrate the machine learning model that uses the entered user data to predict the likelihood of non-alcoholic fatty liver disease.</a:t>
            </a:r>
          </a:p>
          <a:p>
            <a:pPr>
              <a:buFont typeface="Arial" panose="020B0604020202020204" pitchFamily="34" charset="0"/>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Visualization of data: Display visualizations of the user data and the model predictions to help users better understand their risk of non-alcoholic fatty liver disease.</a:t>
            </a:r>
            <a:endParaRPr lang="en-US" sz="1800" dirty="0">
              <a:latin typeface="Calibri" panose="020F0502020204030204" pitchFamily="34" charset="0"/>
              <a:ea typeface="SimSun" panose="02010600030101010101" pitchFamily="2" charset="-122"/>
            </a:endParaRPr>
          </a:p>
          <a:p>
            <a:pPr>
              <a:buFont typeface="Arial" panose="020B0604020202020204" pitchFamily="34" charset="0"/>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Tracking and monitoring: Allow users to track their data over time and monitor changes in their risk of non-alcoholic fatty liver disease.</a:t>
            </a:r>
          </a:p>
          <a:p>
            <a:pPr>
              <a:buFont typeface="Arial" panose="020B0604020202020204" pitchFamily="34" charset="0"/>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Educational resources: Provide educational resources and information about non-alcoholic fatty liver disease, including risk factors, symptoms, and treatment options.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buFont typeface="Arial" panose="020B0604020202020204" pitchFamily="34" charset="0"/>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Personalized recommendations: Provide personalized recommendations for users based on their risk assessment, such as diet and lifestyle referrals to healthcare professionals.</a:t>
            </a:r>
          </a:p>
          <a:p>
            <a:pPr marL="0" indent="0">
              <a:buNone/>
            </a:pP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6428C424-857B-F224-1D93-9C15ED8C8DEA}"/>
              </a:ext>
            </a:extLst>
          </p:cNvPr>
          <p:cNvSpPr/>
          <p:nvPr/>
        </p:nvSpPr>
        <p:spPr>
          <a:xfrm>
            <a:off x="2" y="0"/>
            <a:ext cx="12191998" cy="232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dirty="0">
                <a:solidFill>
                  <a:srgbClr val="F7F7F7"/>
                </a:solidFill>
                <a:effectLst/>
                <a:latin typeface="Arial" panose="020B0604020202020204" pitchFamily="34" charset="0"/>
              </a:rPr>
              <a:t>Screening for Non-Alcoholic Fatty Liver Disease Using Anthropometric Indices and Machine Learning </a:t>
            </a:r>
            <a:r>
              <a:rPr lang="en-US" sz="1400" dirty="0">
                <a:solidFill>
                  <a:srgbClr val="F7F7F7"/>
                </a:solidFill>
                <a:latin typeface="Arial" panose="020B0604020202020204" pitchFamily="34" charset="0"/>
              </a:rPr>
              <a:t>Techniques</a:t>
            </a:r>
            <a:endParaRPr lang="en-IN" sz="1400" dirty="0"/>
          </a:p>
        </p:txBody>
      </p:sp>
    </p:spTree>
    <p:extLst>
      <p:ext uri="{BB962C8B-B14F-4D97-AF65-F5344CB8AC3E}">
        <p14:creationId xmlns:p14="http://schemas.microsoft.com/office/powerpoint/2010/main" val="182737406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104B-4153-A744-E549-213D4019BEA2}"/>
              </a:ext>
            </a:extLst>
          </p:cNvPr>
          <p:cNvSpPr>
            <a:spLocks noGrp="1"/>
          </p:cNvSpPr>
          <p:nvPr>
            <p:ph type="title"/>
          </p:nvPr>
        </p:nvSpPr>
        <p:spPr/>
        <p:txBody>
          <a:bodyPr/>
          <a:lstStyle/>
          <a:p>
            <a:r>
              <a:rPr lang="en-IN" dirty="0"/>
              <a:t>Timeline of Project</a:t>
            </a:r>
          </a:p>
        </p:txBody>
      </p:sp>
      <p:sp>
        <p:nvSpPr>
          <p:cNvPr id="3" name="Content Placeholder 2">
            <a:extLst>
              <a:ext uri="{FF2B5EF4-FFF2-40B4-BE49-F238E27FC236}">
                <a16:creationId xmlns:a16="http://schemas.microsoft.com/office/drawing/2014/main" id="{FC74EDB0-8BEA-6B6B-60BE-BCFE835B5374}"/>
              </a:ext>
            </a:extLst>
          </p:cNvPr>
          <p:cNvSpPr>
            <a:spLocks noGrp="1"/>
          </p:cNvSpPr>
          <p:nvPr>
            <p:ph idx="1"/>
          </p:nvPr>
        </p:nvSpPr>
        <p:spPr/>
        <p:txBody>
          <a:bodyPr/>
          <a:lstStyle/>
          <a:p>
            <a:r>
              <a:rPr lang="en-IN" dirty="0"/>
              <a:t>Phase 1: Consulting about the Project with the doctors of Cooper Hospital and Data Pre-processing – September – October 2023.</a:t>
            </a:r>
          </a:p>
          <a:p>
            <a:r>
              <a:rPr lang="en-IN" dirty="0"/>
              <a:t>Phase 2 : Testing various Machine Learning algorithms to find out the best accuracy and fit – October-December 2023</a:t>
            </a:r>
          </a:p>
          <a:p>
            <a:r>
              <a:rPr lang="en-IN" dirty="0"/>
              <a:t>Phase 3 : Integrating the ML model with </a:t>
            </a:r>
            <a:r>
              <a:rPr lang="en-IN" dirty="0" err="1"/>
              <a:t>FrontEnd</a:t>
            </a:r>
            <a:r>
              <a:rPr lang="en-IN" dirty="0"/>
              <a:t> and including the feature of extracting anthropometric measurements using Computer Vision and Testing – February 2024 onwards.</a:t>
            </a:r>
          </a:p>
        </p:txBody>
      </p:sp>
      <p:sp>
        <p:nvSpPr>
          <p:cNvPr id="4" name="Rectangle 3">
            <a:extLst>
              <a:ext uri="{FF2B5EF4-FFF2-40B4-BE49-F238E27FC236}">
                <a16:creationId xmlns:a16="http://schemas.microsoft.com/office/drawing/2014/main" id="{5D64AE0A-509C-28CD-7D5F-893B55115362}"/>
              </a:ext>
            </a:extLst>
          </p:cNvPr>
          <p:cNvSpPr/>
          <p:nvPr/>
        </p:nvSpPr>
        <p:spPr>
          <a:xfrm>
            <a:off x="-1" y="0"/>
            <a:ext cx="12195425" cy="24658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1400" b="0" i="0" u="none" strike="noStrike" dirty="0">
                <a:solidFill>
                  <a:srgbClr val="F7F7F7"/>
                </a:solidFill>
                <a:effectLst/>
                <a:latin typeface="Arial" panose="020B0604020202020204" pitchFamily="34" charset="0"/>
              </a:rPr>
              <a:t>                                Screening for Non-Alcoholic Fatty Liver Disease Using Anthropometric Indices and Machine Learning </a:t>
            </a:r>
            <a:r>
              <a:rPr lang="en-US" sz="1400" dirty="0">
                <a:solidFill>
                  <a:srgbClr val="F7F7F7"/>
                </a:solidFill>
                <a:latin typeface="Arial" panose="020B0604020202020204" pitchFamily="34" charset="0"/>
              </a:rPr>
              <a:t>Techniques</a:t>
            </a:r>
            <a:endParaRPr lang="en-IN" sz="1400" dirty="0">
              <a:solidFill>
                <a:schemeClr val="bg1"/>
              </a:solidFill>
            </a:endParaRPr>
          </a:p>
        </p:txBody>
      </p:sp>
    </p:spTree>
    <p:extLst>
      <p:ext uri="{BB962C8B-B14F-4D97-AF65-F5344CB8AC3E}">
        <p14:creationId xmlns:p14="http://schemas.microsoft.com/office/powerpoint/2010/main" val="77948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217D-FAE2-BAC2-2FE2-130E21D29992}"/>
              </a:ext>
            </a:extLst>
          </p:cNvPr>
          <p:cNvSpPr>
            <a:spLocks noGrp="1"/>
          </p:cNvSpPr>
          <p:nvPr>
            <p:ph type="title"/>
          </p:nvPr>
        </p:nvSpPr>
        <p:spPr/>
        <p:txBody>
          <a:bodyPr/>
          <a:lstStyle/>
          <a:p>
            <a:r>
              <a:rPr lang="en-IN" dirty="0"/>
              <a:t> Future Scope and Datasets</a:t>
            </a:r>
          </a:p>
        </p:txBody>
      </p:sp>
      <p:sp>
        <p:nvSpPr>
          <p:cNvPr id="6" name="Content Placeholder 5">
            <a:extLst>
              <a:ext uri="{FF2B5EF4-FFF2-40B4-BE49-F238E27FC236}">
                <a16:creationId xmlns:a16="http://schemas.microsoft.com/office/drawing/2014/main" id="{B8669ADC-9D2D-7461-A25C-EFC2C079D179}"/>
              </a:ext>
            </a:extLst>
          </p:cNvPr>
          <p:cNvSpPr>
            <a:spLocks noGrp="1"/>
          </p:cNvSpPr>
          <p:nvPr>
            <p:ph idx="1"/>
          </p:nvPr>
        </p:nvSpPr>
        <p:spPr/>
        <p:txBody>
          <a:bodyPr>
            <a:normAutofit/>
          </a:bodyPr>
          <a:lstStyle/>
          <a:p>
            <a:r>
              <a:rPr lang="en-IN" dirty="0"/>
              <a:t>Future Scope-</a:t>
            </a:r>
          </a:p>
          <a:p>
            <a:pPr>
              <a:buFont typeface="Arial" panose="020B0604020202020204" pitchFamily="34" charset="0"/>
              <a:buChar char="•"/>
            </a:pPr>
            <a:r>
              <a:rPr lang="en-US" sz="1800" b="0" i="0" dirty="0">
                <a:effectLst/>
                <a:latin typeface="Söhne"/>
              </a:rPr>
              <a:t>Expansion of the user base: As non-alcoholic fatty liver disease becomes more prevalent, there will be a greater demand for tools that can help people prevent and manage the condition. The app can be expanded to include additional features and information to appeal to a wider user base.</a:t>
            </a:r>
          </a:p>
          <a:p>
            <a:pPr>
              <a:buFont typeface="Arial" panose="020B0604020202020204" pitchFamily="34" charset="0"/>
              <a:buChar char="•"/>
            </a:pPr>
            <a:r>
              <a:rPr lang="en-US" sz="1800" b="0" i="0" dirty="0">
                <a:effectLst/>
                <a:latin typeface="Söhne"/>
              </a:rPr>
              <a:t>Integration with electronic health records (EHRs)</a:t>
            </a:r>
          </a:p>
          <a:p>
            <a:pPr>
              <a:buFont typeface="Arial" panose="020B0604020202020204" pitchFamily="34" charset="0"/>
              <a:buChar char="•"/>
            </a:pPr>
            <a:r>
              <a:rPr lang="en-US" sz="1800" dirty="0">
                <a:latin typeface="Söhne"/>
              </a:rPr>
              <a:t>Advancement in Machine Learning Techniques will cause </a:t>
            </a:r>
            <a:r>
              <a:rPr lang="en-US" sz="1800" b="0" i="0" dirty="0">
                <a:effectLst/>
                <a:latin typeface="Söhne"/>
              </a:rPr>
              <a:t>the </a:t>
            </a:r>
          </a:p>
          <a:p>
            <a:pPr marL="0" indent="0">
              <a:buNone/>
            </a:pPr>
            <a:r>
              <a:rPr lang="en-US" sz="1800" dirty="0">
                <a:latin typeface="Söhne"/>
              </a:rPr>
              <a:t>    </a:t>
            </a:r>
            <a:r>
              <a:rPr lang="en-US" sz="1800" b="0" i="0" dirty="0">
                <a:effectLst/>
                <a:latin typeface="Söhne"/>
              </a:rPr>
              <a:t>accuracy of the app's predictions to improve.</a:t>
            </a:r>
          </a:p>
          <a:p>
            <a:pPr>
              <a:buFont typeface="Arial" panose="020B0604020202020204" pitchFamily="34" charset="0"/>
              <a:buChar char="•"/>
            </a:pPr>
            <a:r>
              <a:rPr lang="en-US" sz="1800" dirty="0">
                <a:latin typeface="Söhne"/>
              </a:rPr>
              <a:t>The anthropometric measurements can be done using</a:t>
            </a:r>
          </a:p>
          <a:p>
            <a:pPr marL="0" indent="0">
              <a:buNone/>
            </a:pPr>
            <a:r>
              <a:rPr lang="en-US" sz="1800" b="0" i="0" dirty="0">
                <a:effectLst/>
                <a:latin typeface="Söhne"/>
              </a:rPr>
              <a:t>    image processing.</a:t>
            </a:r>
          </a:p>
          <a:p>
            <a:pPr marL="0" indent="0">
              <a:buNone/>
            </a:pPr>
            <a:endParaRPr lang="en-US" sz="1800" dirty="0">
              <a:latin typeface="Söhne"/>
            </a:endParaRPr>
          </a:p>
          <a:p>
            <a:r>
              <a:rPr lang="en-US" dirty="0">
                <a:latin typeface="Söhne"/>
              </a:rPr>
              <a:t>Datasets-</a:t>
            </a:r>
          </a:p>
          <a:p>
            <a:pPr>
              <a:buFont typeface="Arial" panose="020B0604020202020204" pitchFamily="34" charset="0"/>
              <a:buChar char="•"/>
            </a:pPr>
            <a:r>
              <a:rPr lang="en-IN" sz="1800" dirty="0" err="1"/>
              <a:t>Kaggle</a:t>
            </a:r>
            <a:r>
              <a:rPr lang="en-IN" sz="1800" dirty="0"/>
              <a:t> Body Fat Prediction Dataset.</a:t>
            </a:r>
          </a:p>
          <a:p>
            <a:pPr>
              <a:buFont typeface="Arial" panose="020B0604020202020204" pitchFamily="34" charset="0"/>
              <a:buChar char="•"/>
            </a:pPr>
            <a:r>
              <a:rPr lang="en-US" sz="1800" dirty="0"/>
              <a:t>The above dataset contains age, gender, weight, height, </a:t>
            </a:r>
            <a:r>
              <a:rPr lang="en-US" sz="1800" dirty="0" err="1"/>
              <a:t>bmi</a:t>
            </a:r>
            <a:r>
              <a:rPr lang="en-US" sz="1800" dirty="0"/>
              <a:t>, status at the time of test(alive at last follow-up/dead).</a:t>
            </a:r>
            <a:endParaRPr lang="en-IN" dirty="0"/>
          </a:p>
          <a:p>
            <a:pPr marL="0" indent="0">
              <a:buNone/>
            </a:pPr>
            <a:endParaRPr lang="en-IN" dirty="0"/>
          </a:p>
        </p:txBody>
      </p:sp>
      <p:pic>
        <p:nvPicPr>
          <p:cNvPr id="8" name="Picture 7">
            <a:extLst>
              <a:ext uri="{FF2B5EF4-FFF2-40B4-BE49-F238E27FC236}">
                <a16:creationId xmlns:a16="http://schemas.microsoft.com/office/drawing/2014/main" id="{287F177E-5900-D411-410A-D235F88F5154}"/>
              </a:ext>
            </a:extLst>
          </p:cNvPr>
          <p:cNvPicPr>
            <a:picLocks noChangeAspect="1"/>
          </p:cNvPicPr>
          <p:nvPr/>
        </p:nvPicPr>
        <p:blipFill>
          <a:blip r:embed="rId2"/>
          <a:stretch>
            <a:fillRect/>
          </a:stretch>
        </p:blipFill>
        <p:spPr>
          <a:xfrm>
            <a:off x="7686792" y="2907370"/>
            <a:ext cx="4505206" cy="1774778"/>
          </a:xfrm>
          <a:prstGeom prst="rect">
            <a:avLst/>
          </a:prstGeom>
        </p:spPr>
      </p:pic>
      <p:sp>
        <p:nvSpPr>
          <p:cNvPr id="13" name="Rectangle 12">
            <a:extLst>
              <a:ext uri="{FF2B5EF4-FFF2-40B4-BE49-F238E27FC236}">
                <a16:creationId xmlns:a16="http://schemas.microsoft.com/office/drawing/2014/main" id="{6D909DAA-00DF-67EE-FBB3-26654958671B}"/>
              </a:ext>
            </a:extLst>
          </p:cNvPr>
          <p:cNvSpPr/>
          <p:nvPr/>
        </p:nvSpPr>
        <p:spPr>
          <a:xfrm>
            <a:off x="0" y="0"/>
            <a:ext cx="12192000" cy="232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dirty="0">
                <a:solidFill>
                  <a:srgbClr val="F7F7F7"/>
                </a:solidFill>
                <a:effectLst/>
                <a:latin typeface="Arial" panose="020B0604020202020204" pitchFamily="34" charset="0"/>
              </a:rPr>
              <a:t>Screening for Non-Alcoholic Fatty Liver Disease Using Anthropometric Indices and Machine Learning </a:t>
            </a:r>
            <a:r>
              <a:rPr lang="en-US" sz="1400" dirty="0">
                <a:solidFill>
                  <a:srgbClr val="F7F7F7"/>
                </a:solidFill>
                <a:latin typeface="Arial" panose="020B0604020202020204" pitchFamily="34" charset="0"/>
              </a:rPr>
              <a:t>Techniques</a:t>
            </a:r>
            <a:endParaRPr lang="en-IN" sz="1400" dirty="0"/>
          </a:p>
        </p:txBody>
      </p:sp>
    </p:spTree>
    <p:extLst>
      <p:ext uri="{BB962C8B-B14F-4D97-AF65-F5344CB8AC3E}">
        <p14:creationId xmlns:p14="http://schemas.microsoft.com/office/powerpoint/2010/main" val="32774234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803B-1A05-E9D9-6017-112CE9D98255}"/>
              </a:ext>
            </a:extLst>
          </p:cNvPr>
          <p:cNvSpPr>
            <a:spLocks noGrp="1"/>
          </p:cNvSpPr>
          <p:nvPr>
            <p:ph type="title"/>
          </p:nvPr>
        </p:nvSpPr>
        <p:spPr/>
        <p:txBody>
          <a:bodyPr lIns="91440" tIns="45720" rIns="91440" bIns="45720" anchor="t"/>
          <a:lstStyle/>
          <a:p>
            <a:r>
              <a:rPr lang="en-US" dirty="0">
                <a:latin typeface="Times New Roman"/>
                <a:cs typeface="Times New Roman"/>
              </a:rPr>
              <a:t> References</a:t>
            </a:r>
            <a:endParaRPr lang="en-US" dirty="0"/>
          </a:p>
        </p:txBody>
      </p:sp>
      <p:sp>
        <p:nvSpPr>
          <p:cNvPr id="3" name="Content Placeholder 2">
            <a:extLst>
              <a:ext uri="{FF2B5EF4-FFF2-40B4-BE49-F238E27FC236}">
                <a16:creationId xmlns:a16="http://schemas.microsoft.com/office/drawing/2014/main" id="{BB225A81-FFA0-9408-DC3D-FE140004380F}"/>
              </a:ext>
            </a:extLst>
          </p:cNvPr>
          <p:cNvSpPr>
            <a:spLocks noGrp="1"/>
          </p:cNvSpPr>
          <p:nvPr>
            <p:ph idx="1"/>
          </p:nvPr>
        </p:nvSpPr>
        <p:spPr>
          <a:xfrm>
            <a:off x="206430" y="965303"/>
            <a:ext cx="11779135" cy="5394960"/>
          </a:xfrm>
        </p:spPr>
        <p:txBody>
          <a:bodyPr vert="horz" lIns="91440" tIns="45720" rIns="91440" bIns="45720" rtlCol="0" anchor="t">
            <a:normAutofit fontScale="92500" lnSpcReduction="20000"/>
          </a:bodyPr>
          <a:lstStyle/>
          <a:p>
            <a:pPr algn="l" rtl="0" fontAlgn="base"/>
            <a:r>
              <a:rPr lang="en-US" sz="1800" dirty="0">
                <a:solidFill>
                  <a:srgbClr val="000000"/>
                </a:solidFill>
                <a:latin typeface="Segoe UI" panose="020B0502040204020203" pitchFamily="34" charset="0"/>
              </a:rPr>
              <a:t>Research Papers:</a:t>
            </a:r>
          </a:p>
          <a:p>
            <a:pPr algn="l" rtl="0" fontAlgn="base"/>
            <a:endParaRPr lang="en-US" sz="1800" b="0" i="0" dirty="0">
              <a:solidFill>
                <a:srgbClr val="000000"/>
              </a:solidFill>
              <a:effectLst/>
              <a:latin typeface="Segoe UI" panose="020B0502040204020203" pitchFamily="34" charset="0"/>
            </a:endParaRPr>
          </a:p>
          <a:p>
            <a:pPr algn="l" fontAlgn="base">
              <a:lnSpc>
                <a:spcPct val="100000"/>
              </a:lnSpc>
              <a:buFont typeface="Arial" panose="020B0604020202020204" pitchFamily="34" charset="0"/>
              <a:buChar char="•"/>
            </a:pPr>
            <a:r>
              <a:rPr lang="en-US" sz="1800" dirty="0"/>
              <a:t>Application of machine learning in predicting non‑alcoholic fatty liver disease using anthropometric and body composition indices. </a:t>
            </a:r>
            <a:r>
              <a:rPr lang="en-IN" sz="1800" dirty="0" err="1"/>
              <a:t>Farkhondeh</a:t>
            </a:r>
            <a:r>
              <a:rPr lang="en-IN" sz="1800" dirty="0"/>
              <a:t> </a:t>
            </a:r>
            <a:r>
              <a:rPr lang="en-IN" sz="1800" dirty="0" err="1"/>
              <a:t>Razmpour</a:t>
            </a:r>
            <a:r>
              <a:rPr lang="en-IN" sz="1800" dirty="0"/>
              <a:t>, Reza </a:t>
            </a:r>
            <a:r>
              <a:rPr lang="en-IN" sz="1800" dirty="0" err="1"/>
              <a:t>Daryabeygi‑Khotbehsara</a:t>
            </a:r>
            <a:r>
              <a:rPr lang="en-IN" sz="1800" dirty="0"/>
              <a:t>, Davood Soleimani, </a:t>
            </a:r>
            <a:r>
              <a:rPr lang="en-IN" sz="1800" dirty="0" err="1"/>
              <a:t>HamzehAsgharnezhad</a:t>
            </a:r>
            <a:r>
              <a:rPr lang="en-IN" sz="1800" dirty="0"/>
              <a:t>, Afshar Shamsi, </a:t>
            </a:r>
            <a:r>
              <a:rPr lang="en-IN" sz="1800" dirty="0" err="1"/>
              <a:t>Ghasem</a:t>
            </a:r>
            <a:r>
              <a:rPr lang="en-IN" sz="1800" dirty="0"/>
              <a:t> Sadeghi </a:t>
            </a:r>
            <a:r>
              <a:rPr lang="en-IN" sz="1800" dirty="0" err="1"/>
              <a:t>Bajestani</a:t>
            </a:r>
            <a:r>
              <a:rPr lang="en-IN" sz="1800" dirty="0"/>
              <a:t>, Mohsen </a:t>
            </a:r>
            <a:r>
              <a:rPr lang="en-IN" sz="1800" dirty="0" err="1"/>
              <a:t>Nematy</a:t>
            </a:r>
            <a:r>
              <a:rPr lang="en-IN" sz="1800" dirty="0"/>
              <a:t>, </a:t>
            </a:r>
            <a:r>
              <a:rPr lang="en-IN" sz="1800" dirty="0" err="1"/>
              <a:t>Mahdiyeh</a:t>
            </a:r>
            <a:r>
              <a:rPr lang="en-IN" sz="1800" dirty="0"/>
              <a:t> </a:t>
            </a:r>
            <a:r>
              <a:rPr lang="en-IN" sz="1800" dirty="0" err="1"/>
              <a:t>Razm</a:t>
            </a:r>
            <a:r>
              <a:rPr lang="en-IN" sz="1800" dirty="0"/>
              <a:t> Pour , Ralph Maddison &amp; Sheikh Mohammed </a:t>
            </a:r>
            <a:r>
              <a:rPr lang="en-IN" sz="1800" dirty="0" err="1"/>
              <a:t>Shariful</a:t>
            </a:r>
            <a:r>
              <a:rPr lang="en-IN" sz="1800" dirty="0"/>
              <a:t> Islam.</a:t>
            </a:r>
          </a:p>
          <a:p>
            <a:pPr algn="l" fontAlgn="base">
              <a:lnSpc>
                <a:spcPct val="100000"/>
              </a:lnSpc>
              <a:buFont typeface="Arial" panose="020B0604020202020204" pitchFamily="34" charset="0"/>
              <a:buChar char="•"/>
            </a:pPr>
            <a:r>
              <a:rPr lang="en-US" sz="1800" dirty="0"/>
              <a:t>Learning High-dimensional Associations for Nonalcoholic Fatty Liver Disease Diagnosis Prediction.</a:t>
            </a:r>
            <a:r>
              <a:rPr lang="en-IN" sz="1200" dirty="0"/>
              <a:t> </a:t>
            </a:r>
            <a:r>
              <a:rPr lang="en-IN" sz="1800" dirty="0" err="1"/>
              <a:t>Zhijin</a:t>
            </a:r>
            <a:r>
              <a:rPr lang="en-IN" sz="1800" dirty="0"/>
              <a:t> Wang College of Computer Engineering </a:t>
            </a:r>
            <a:r>
              <a:rPr lang="en-IN" sz="1800" dirty="0" err="1"/>
              <a:t>Jimei</a:t>
            </a:r>
            <a:r>
              <a:rPr lang="en-IN" sz="1800" dirty="0"/>
              <a:t> University Xiamen, China,</a:t>
            </a:r>
            <a:r>
              <a:rPr lang="en-US" sz="1200" dirty="0"/>
              <a:t> </a:t>
            </a:r>
            <a:r>
              <a:rPr lang="en-US" sz="1800" dirty="0"/>
              <a:t>Bing Cai College of Computer Engineering </a:t>
            </a:r>
            <a:r>
              <a:rPr lang="en-US" sz="1800" dirty="0" err="1"/>
              <a:t>Jimei</a:t>
            </a:r>
            <a:r>
              <a:rPr lang="en-US" sz="1800" dirty="0"/>
              <a:t> University Xiamen, China,</a:t>
            </a:r>
            <a:r>
              <a:rPr lang="en-US" sz="1200" dirty="0"/>
              <a:t> </a:t>
            </a:r>
            <a:r>
              <a:rPr lang="en-US" sz="1800" dirty="0"/>
              <a:t>Wen Yang Xiamen Hospital of Traditional Chinese Medicine Fujian University of Traditional Chinese Medicine Fuzhou, China.</a:t>
            </a:r>
            <a:endParaRPr lang="en-US" sz="1800" b="0" i="0" dirty="0">
              <a:solidFill>
                <a:srgbClr val="000000"/>
              </a:solidFill>
              <a:effectLst/>
              <a:latin typeface="Segoe UI" panose="020B0502040204020203" pitchFamily="34" charset="0"/>
            </a:endParaRPr>
          </a:p>
          <a:p>
            <a:pPr algn="l">
              <a:lnSpc>
                <a:spcPct val="100000"/>
              </a:lnSpc>
              <a:buFont typeface="Arial" panose="020B0604020202020204" pitchFamily="34" charset="0"/>
              <a:buChar char="•"/>
            </a:pPr>
            <a:r>
              <a:rPr lang="en-US" sz="1800" dirty="0"/>
              <a:t>What’s new in non-alcoholic fatty liver disease-Jessica Spiers, James </a:t>
            </a:r>
            <a:r>
              <a:rPr lang="en-US" sz="1800" dirty="0" err="1"/>
              <a:t>Hallimond</a:t>
            </a:r>
            <a:r>
              <a:rPr lang="en-US" sz="1800" dirty="0"/>
              <a:t> Brindley, </a:t>
            </a:r>
            <a:r>
              <a:rPr lang="en-US" sz="1800" dirty="0" err="1"/>
              <a:t>Wenhao</a:t>
            </a:r>
            <a:r>
              <a:rPr lang="en-US" sz="1800" dirty="0"/>
              <a:t> Li, William Alazavi.2022</a:t>
            </a:r>
          </a:p>
          <a:p>
            <a:pPr algn="l">
              <a:lnSpc>
                <a:spcPct val="100000"/>
              </a:lnSpc>
              <a:buFont typeface="Arial" panose="020B0604020202020204" pitchFamily="34" charset="0"/>
              <a:buChar char="•"/>
            </a:pPr>
            <a:r>
              <a:rPr lang="en-US" sz="1800" dirty="0"/>
              <a:t>Evaluation of automated anthropometrics produced by smartphone-based machine learning: a comparison with traditional anthropometric assessments Austin J. Graybeal1 *, Caleb F. Brandner1 and Grant M. Tinsley.</a:t>
            </a:r>
          </a:p>
          <a:p>
            <a:pPr algn="l">
              <a:lnSpc>
                <a:spcPct val="100000"/>
              </a:lnSpc>
              <a:buFont typeface="Arial" panose="020B0604020202020204" pitchFamily="34" charset="0"/>
              <a:buChar char="•"/>
            </a:pPr>
            <a:r>
              <a:rPr lang="en-IN" sz="1800" dirty="0"/>
              <a:t>Non-Alcoholic Fatty Liver Disease: From Pathogenesis to Clinical Impact Alfredo </a:t>
            </a:r>
            <a:r>
              <a:rPr lang="en-IN" sz="1800" dirty="0" err="1"/>
              <a:t>Caturano</a:t>
            </a:r>
            <a:r>
              <a:rPr lang="en-IN" sz="1800" dirty="0"/>
              <a:t> 1,† , Carlo </a:t>
            </a:r>
            <a:r>
              <a:rPr lang="en-IN" sz="1800" dirty="0" err="1"/>
              <a:t>Acierno</a:t>
            </a:r>
            <a:r>
              <a:rPr lang="en-IN" sz="1800" dirty="0"/>
              <a:t> 1,†, Riccardo </a:t>
            </a:r>
            <a:r>
              <a:rPr lang="en-IN" sz="1800" dirty="0" err="1"/>
              <a:t>Nevola</a:t>
            </a:r>
            <a:r>
              <a:rPr lang="en-IN" sz="1800" dirty="0"/>
              <a:t> 1 , Pia Clara </a:t>
            </a:r>
            <a:r>
              <a:rPr lang="en-IN" sz="1800" dirty="0" err="1"/>
              <a:t>Pafundi</a:t>
            </a:r>
            <a:r>
              <a:rPr lang="en-IN" sz="1800" dirty="0"/>
              <a:t> 1 , Raffaele </a:t>
            </a:r>
            <a:r>
              <a:rPr lang="en-IN" sz="1800" dirty="0" err="1"/>
              <a:t>Galiero</a:t>
            </a:r>
            <a:r>
              <a:rPr lang="en-IN" sz="1800" dirty="0"/>
              <a:t> 1 , Luca Rinaldi 1 , Teresa Salvatore 2 , Luigi Elio </a:t>
            </a:r>
            <a:r>
              <a:rPr lang="en-IN" sz="1800" dirty="0" err="1"/>
              <a:t>Adinolfi</a:t>
            </a:r>
            <a:r>
              <a:rPr lang="en-IN" sz="1800" dirty="0"/>
              <a:t> 1 and Ferdinando Carlo </a:t>
            </a:r>
            <a:r>
              <a:rPr lang="en-IN" sz="1800" dirty="0" err="1"/>
              <a:t>Sasso</a:t>
            </a:r>
            <a:r>
              <a:rPr lang="en-IN" sz="1800" dirty="0"/>
              <a:t> 1,* </a:t>
            </a:r>
          </a:p>
          <a:p>
            <a:pPr algn="l">
              <a:lnSpc>
                <a:spcPct val="100000"/>
              </a:lnSpc>
              <a:buFont typeface="Arial" panose="020B0604020202020204" pitchFamily="34" charset="0"/>
              <a:buChar char="•"/>
            </a:pPr>
            <a:r>
              <a:rPr lang="en-US" sz="1800" dirty="0"/>
              <a:t>Artificial Intelligence for Detecting and Quantifying Fatty Liver in Ultrasound Images: A Systematic </a:t>
            </a:r>
            <a:r>
              <a:rPr lang="en-US" sz="1800" dirty="0" err="1"/>
              <a:t>ReviewFahad</a:t>
            </a:r>
            <a:r>
              <a:rPr lang="en-US" sz="1800" dirty="0"/>
              <a:t> </a:t>
            </a:r>
            <a:r>
              <a:rPr lang="en-US" sz="1800" dirty="0" err="1"/>
              <a:t>Muflih</a:t>
            </a:r>
            <a:r>
              <a:rPr lang="en-US" sz="1800" dirty="0"/>
              <a:t> </a:t>
            </a:r>
            <a:r>
              <a:rPr lang="en-US" sz="1800" dirty="0" err="1"/>
              <a:t>Alshagathrh</a:t>
            </a:r>
            <a:r>
              <a:rPr lang="en-US" sz="1800" dirty="0"/>
              <a:t> and </a:t>
            </a:r>
            <a:r>
              <a:rPr lang="en-US" sz="1800" dirty="0" err="1"/>
              <a:t>Mowafa</a:t>
            </a:r>
            <a:r>
              <a:rPr lang="en-US" sz="1800" dirty="0"/>
              <a:t> Said </a:t>
            </a:r>
            <a:r>
              <a:rPr lang="en-US" sz="1800" dirty="0" err="1"/>
              <a:t>Househ</a:t>
            </a:r>
            <a:r>
              <a:rPr lang="en-US" sz="1800" dirty="0"/>
              <a:t>*</a:t>
            </a:r>
          </a:p>
          <a:p>
            <a:pPr algn="l">
              <a:lnSpc>
                <a:spcPct val="100000"/>
              </a:lnSpc>
              <a:buFont typeface="Arial" panose="020B0604020202020204" pitchFamily="34" charset="0"/>
              <a:buChar char="•"/>
            </a:pPr>
            <a:r>
              <a:rPr lang="en-US" sz="1800" dirty="0"/>
              <a:t>FITME: BODY MEASUREMENT ESTIMATIONS USING MACHINE LEARNING METHOD Sahar </a:t>
            </a:r>
            <a:r>
              <a:rPr lang="en-US" sz="1800" dirty="0" err="1"/>
              <a:t>Ashmawia</a:t>
            </a:r>
            <a:r>
              <a:rPr lang="en-US" sz="1800" dirty="0"/>
              <a:t>, </a:t>
            </a:r>
            <a:r>
              <a:rPr lang="en-US" sz="1800" dirty="0" err="1"/>
              <a:t>Maram</a:t>
            </a:r>
            <a:r>
              <a:rPr lang="en-US" sz="1800" dirty="0"/>
              <a:t> </a:t>
            </a:r>
            <a:r>
              <a:rPr lang="en-US" sz="1800" dirty="0" err="1"/>
              <a:t>Alharbia</a:t>
            </a:r>
            <a:r>
              <a:rPr lang="en-US" sz="1800" dirty="0"/>
              <a:t>, Ameerah </a:t>
            </a:r>
            <a:r>
              <a:rPr lang="en-US" sz="1800" dirty="0" err="1"/>
              <a:t>Almaghrabia</a:t>
            </a:r>
            <a:r>
              <a:rPr lang="en-US" sz="1800" dirty="0"/>
              <a:t>, Areej </a:t>
            </a:r>
            <a:r>
              <a:rPr lang="en-US" sz="1800" dirty="0" err="1"/>
              <a:t>Alhothali</a:t>
            </a:r>
            <a:endParaRPr lang="en-US" sz="1800" dirty="0"/>
          </a:p>
        </p:txBody>
      </p:sp>
      <p:sp>
        <p:nvSpPr>
          <p:cNvPr id="4" name="Rectangle 3">
            <a:extLst>
              <a:ext uri="{FF2B5EF4-FFF2-40B4-BE49-F238E27FC236}">
                <a16:creationId xmlns:a16="http://schemas.microsoft.com/office/drawing/2014/main" id="{88CEF6C5-667C-9DB4-30F6-1887411B36F7}"/>
              </a:ext>
            </a:extLst>
          </p:cNvPr>
          <p:cNvSpPr/>
          <p:nvPr/>
        </p:nvSpPr>
        <p:spPr>
          <a:xfrm>
            <a:off x="0" y="0"/>
            <a:ext cx="12192000" cy="232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1400" b="0" i="0" u="none" strike="noStrike" dirty="0">
                <a:solidFill>
                  <a:srgbClr val="F7F7F7"/>
                </a:solidFill>
                <a:effectLst/>
                <a:latin typeface="Arial" panose="020B0604020202020204" pitchFamily="34" charset="0"/>
              </a:rPr>
              <a:t>                                Screening for Non-Alcoholic Fatty Liver Disease Using Anthropometric Indices and Machine Learning </a:t>
            </a:r>
            <a:r>
              <a:rPr lang="en-US" sz="1400" dirty="0">
                <a:solidFill>
                  <a:srgbClr val="F7F7F7"/>
                </a:solidFill>
                <a:latin typeface="Arial" panose="020B0604020202020204" pitchFamily="34" charset="0"/>
              </a:rPr>
              <a:t>Techniques</a:t>
            </a:r>
            <a:endParaRPr lang="en-IN" sz="1400" dirty="0">
              <a:solidFill>
                <a:schemeClr val="bg1"/>
              </a:solidFill>
            </a:endParaRPr>
          </a:p>
        </p:txBody>
      </p:sp>
    </p:spTree>
    <p:extLst>
      <p:ext uri="{BB962C8B-B14F-4D97-AF65-F5344CB8AC3E}">
        <p14:creationId xmlns:p14="http://schemas.microsoft.com/office/powerpoint/2010/main" val="3294691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803B-1A05-E9D9-6017-112CE9D98255}"/>
              </a:ext>
            </a:extLst>
          </p:cNvPr>
          <p:cNvSpPr>
            <a:spLocks noGrp="1"/>
          </p:cNvSpPr>
          <p:nvPr>
            <p:ph type="title"/>
          </p:nvPr>
        </p:nvSpPr>
        <p:spPr/>
        <p:txBody>
          <a:bodyPr lIns="91440" tIns="45720" rIns="91440" bIns="45720" anchor="t"/>
          <a:lstStyle/>
          <a:p>
            <a:r>
              <a:rPr lang="en-US" dirty="0">
                <a:latin typeface="Times New Roman"/>
                <a:cs typeface="Times New Roman"/>
              </a:rPr>
              <a:t> References</a:t>
            </a:r>
            <a:endParaRPr lang="en-US" dirty="0"/>
          </a:p>
        </p:txBody>
      </p:sp>
      <p:sp>
        <p:nvSpPr>
          <p:cNvPr id="3" name="Content Placeholder 2">
            <a:extLst>
              <a:ext uri="{FF2B5EF4-FFF2-40B4-BE49-F238E27FC236}">
                <a16:creationId xmlns:a16="http://schemas.microsoft.com/office/drawing/2014/main" id="{BB225A81-FFA0-9408-DC3D-FE140004380F}"/>
              </a:ext>
            </a:extLst>
          </p:cNvPr>
          <p:cNvSpPr>
            <a:spLocks noGrp="1"/>
          </p:cNvSpPr>
          <p:nvPr>
            <p:ph idx="1"/>
          </p:nvPr>
        </p:nvSpPr>
        <p:spPr>
          <a:xfrm>
            <a:off x="206430" y="965303"/>
            <a:ext cx="11779135" cy="5394960"/>
          </a:xfrm>
        </p:spPr>
        <p:txBody>
          <a:bodyPr vert="horz" lIns="91440" tIns="45720" rIns="91440" bIns="45720" rtlCol="0" anchor="t">
            <a:normAutofit/>
          </a:bodyPr>
          <a:lstStyle/>
          <a:p>
            <a:pPr algn="l" rtl="0" fontAlgn="base"/>
            <a:r>
              <a:rPr lang="en-US" sz="1800" dirty="0">
                <a:solidFill>
                  <a:srgbClr val="000000"/>
                </a:solidFill>
                <a:latin typeface="Segoe UI" panose="020B0502040204020203" pitchFamily="34" charset="0"/>
              </a:rPr>
              <a:t>Research Papers:</a:t>
            </a:r>
          </a:p>
          <a:p>
            <a:pPr algn="l" fontAlgn="base">
              <a:buFont typeface="Arial" panose="020B0604020202020204" pitchFamily="34" charset="0"/>
              <a:buChar char="•"/>
            </a:pPr>
            <a:r>
              <a:rPr lang="en-IN" sz="1800" dirty="0"/>
              <a:t>The value of combining the simple anthropometric obesity parameters, Body Mass Index (BMI) and a Body Shape Index (ABSI), to assess the risk of non-alcoholic fatty liver disease </a:t>
            </a:r>
            <a:r>
              <a:rPr lang="en-IN" sz="1800" dirty="0" err="1"/>
              <a:t>Maobin</a:t>
            </a:r>
            <a:r>
              <a:rPr lang="en-IN" sz="1800" dirty="0"/>
              <a:t> Kuang1,2, </a:t>
            </a:r>
            <a:r>
              <a:rPr lang="en-IN" sz="1800" dirty="0" err="1"/>
              <a:t>Guotai</a:t>
            </a:r>
            <a:r>
              <a:rPr lang="en-IN" sz="1800" dirty="0"/>
              <a:t> Sheng2, Chong Hu3, Song Lu1,2, Nan Peng1,2 and Yang Zou4.</a:t>
            </a:r>
          </a:p>
          <a:p>
            <a:pPr algn="l" fontAlgn="base">
              <a:buFont typeface="Arial" panose="020B0604020202020204" pitchFamily="34" charset="0"/>
              <a:buChar char="•"/>
            </a:pPr>
            <a:r>
              <a:rPr lang="en-US" sz="1800" dirty="0"/>
              <a:t>Anthropometric Predictors and Artificial Neural Networks in the diagnosis of Hypertension. Krzysztof </a:t>
            </a:r>
            <a:r>
              <a:rPr lang="en-US" sz="1800" dirty="0" err="1"/>
              <a:t>Pytel</a:t>
            </a:r>
            <a:r>
              <a:rPr lang="en-US" sz="1800" dirty="0"/>
              <a:t> University of Lodz, Faculty of Physics and Applied Informatics, Lodz, Poland,</a:t>
            </a:r>
            <a:r>
              <a:rPr lang="en-IN" sz="1200" dirty="0"/>
              <a:t> </a:t>
            </a:r>
            <a:r>
              <a:rPr lang="en-IN" sz="1800" dirty="0"/>
              <a:t>Wojciech </a:t>
            </a:r>
            <a:r>
              <a:rPr lang="en-IN" sz="1800" dirty="0" err="1"/>
              <a:t>Drygas</a:t>
            </a:r>
            <a:r>
              <a:rPr lang="en-IN" sz="1800" dirty="0"/>
              <a:t> Tadeusz </a:t>
            </a:r>
            <a:r>
              <a:rPr lang="en-IN" sz="1800" dirty="0" err="1"/>
              <a:t>Nawarycz</a:t>
            </a:r>
            <a:r>
              <a:rPr lang="en-IN" sz="1800" dirty="0"/>
              <a:t>, Lidia </a:t>
            </a:r>
            <a:r>
              <a:rPr lang="en-IN" sz="1800" dirty="0" err="1"/>
              <a:t>Ostrowska-Nawarycz</a:t>
            </a:r>
            <a:r>
              <a:rPr lang="en-IN" sz="1800" dirty="0"/>
              <a:t> Medical University of Lodz, Department of Biophysics, Lodz, Poland Medical University of Lodz, Department of Epidemiology, Lodz, Poland.</a:t>
            </a:r>
          </a:p>
          <a:p>
            <a:pPr marL="0" indent="0" algn="l" rtl="0" fontAlgn="base">
              <a:buNone/>
            </a:pPr>
            <a:endParaRPr lang="en-US" sz="1800" b="0" i="0" dirty="0">
              <a:solidFill>
                <a:srgbClr val="000000"/>
              </a:solidFill>
              <a:effectLst/>
              <a:latin typeface="Segoe UI" panose="020B0502040204020203" pitchFamily="34" charset="0"/>
            </a:endParaRPr>
          </a:p>
        </p:txBody>
      </p:sp>
      <p:sp>
        <p:nvSpPr>
          <p:cNvPr id="4" name="Rectangle 3">
            <a:extLst>
              <a:ext uri="{FF2B5EF4-FFF2-40B4-BE49-F238E27FC236}">
                <a16:creationId xmlns:a16="http://schemas.microsoft.com/office/drawing/2014/main" id="{88CEF6C5-667C-9DB4-30F6-1887411B36F7}"/>
              </a:ext>
            </a:extLst>
          </p:cNvPr>
          <p:cNvSpPr/>
          <p:nvPr/>
        </p:nvSpPr>
        <p:spPr>
          <a:xfrm>
            <a:off x="-1" y="0"/>
            <a:ext cx="12195425" cy="24658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1400" b="0" i="0" u="none" strike="noStrike" dirty="0">
                <a:solidFill>
                  <a:srgbClr val="F7F7F7"/>
                </a:solidFill>
                <a:effectLst/>
                <a:latin typeface="Arial" panose="020B0604020202020204" pitchFamily="34" charset="0"/>
              </a:rPr>
              <a:t>                                Screening for Non-Alcoholic Fatty Liver Disease Using Anthropometric Indices and Machine Learning </a:t>
            </a:r>
            <a:r>
              <a:rPr lang="en-US" sz="1400" dirty="0">
                <a:solidFill>
                  <a:srgbClr val="F7F7F7"/>
                </a:solidFill>
                <a:latin typeface="Arial" panose="020B0604020202020204" pitchFamily="34" charset="0"/>
              </a:rPr>
              <a:t>Techniques</a:t>
            </a:r>
            <a:endParaRPr lang="en-IN" sz="1400" dirty="0">
              <a:solidFill>
                <a:schemeClr val="bg1"/>
              </a:solidFill>
            </a:endParaRPr>
          </a:p>
        </p:txBody>
      </p:sp>
    </p:spTree>
    <p:extLst>
      <p:ext uri="{BB962C8B-B14F-4D97-AF65-F5344CB8AC3E}">
        <p14:creationId xmlns:p14="http://schemas.microsoft.com/office/powerpoint/2010/main" val="1583884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926C1436-6B1F-3BF7-00B9-D51E2773A369}"/>
              </a:ext>
            </a:extLst>
          </p:cNvPr>
          <p:cNvSpPr/>
          <p:nvPr/>
        </p:nvSpPr>
        <p:spPr>
          <a:xfrm>
            <a:off x="0" y="0"/>
            <a:ext cx="12192000" cy="25685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a:solidFill>
                  <a:srgbClr val="F7F7F7"/>
                </a:solidFill>
                <a:effectLst/>
                <a:latin typeface="Arial" panose="020B0604020202020204" pitchFamily="34" charset="0"/>
              </a:rPr>
              <a:t>Screening for Non-Alcoholic Fatty Liver Disease Using Anthropometric Indices and Machine Learning </a:t>
            </a:r>
            <a:r>
              <a:rPr lang="en-US" sz="1400">
                <a:solidFill>
                  <a:srgbClr val="F7F7F7"/>
                </a:solidFill>
                <a:latin typeface="Arial" panose="020B0604020202020204" pitchFamily="34" charset="0"/>
              </a:rPr>
              <a:t>Techniques</a:t>
            </a:r>
            <a:endParaRPr lang="en-IN" sz="1400"/>
          </a:p>
        </p:txBody>
      </p:sp>
    </p:spTree>
    <p:extLst>
      <p:ext uri="{BB962C8B-B14F-4D97-AF65-F5344CB8AC3E}">
        <p14:creationId xmlns:p14="http://schemas.microsoft.com/office/powerpoint/2010/main" val="6249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Overview</a:t>
            </a:r>
            <a:endParaRPr lang="en-IN" dirty="0"/>
          </a:p>
        </p:txBody>
      </p:sp>
      <p:sp>
        <p:nvSpPr>
          <p:cNvPr id="3" name="Content Placeholder 2"/>
          <p:cNvSpPr>
            <a:spLocks noGrp="1"/>
          </p:cNvSpPr>
          <p:nvPr>
            <p:ph idx="1"/>
          </p:nvPr>
        </p:nvSpPr>
        <p:spPr>
          <a:xfrm>
            <a:off x="199505" y="1097279"/>
            <a:ext cx="11779135" cy="7122161"/>
          </a:xfrm>
        </p:spPr>
        <p:txBody>
          <a:bodyPr>
            <a:normAutofit/>
          </a:bodyPr>
          <a:lstStyle/>
          <a:p>
            <a:r>
              <a:rPr lang="en-US" sz="2400" dirty="0"/>
              <a:t>Introduction</a:t>
            </a:r>
          </a:p>
          <a:p>
            <a:r>
              <a:rPr lang="en-US" sz="2400" dirty="0"/>
              <a:t>Related Works</a:t>
            </a:r>
          </a:p>
          <a:p>
            <a:r>
              <a:rPr lang="en-US" sz="2400" dirty="0"/>
              <a:t>Proposed Algorithm</a:t>
            </a:r>
          </a:p>
          <a:p>
            <a:r>
              <a:rPr lang="en-US" sz="2400" dirty="0"/>
              <a:t>Conclusion</a:t>
            </a:r>
          </a:p>
          <a:p>
            <a:r>
              <a:rPr lang="en-US" sz="2400" dirty="0"/>
              <a:t>References</a:t>
            </a:r>
          </a:p>
        </p:txBody>
      </p:sp>
      <p:sp>
        <p:nvSpPr>
          <p:cNvPr id="6" name="Rectangle 5">
            <a:extLst>
              <a:ext uri="{FF2B5EF4-FFF2-40B4-BE49-F238E27FC236}">
                <a16:creationId xmlns:a16="http://schemas.microsoft.com/office/drawing/2014/main" id="{765322D5-7453-6783-F341-AB9E88EBD77C}"/>
              </a:ext>
            </a:extLst>
          </p:cNvPr>
          <p:cNvSpPr/>
          <p:nvPr/>
        </p:nvSpPr>
        <p:spPr>
          <a:xfrm>
            <a:off x="0" y="0"/>
            <a:ext cx="12192000" cy="232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a:solidFill>
                  <a:srgbClr val="F7F7F7"/>
                </a:solidFill>
                <a:effectLst/>
                <a:latin typeface="Arial" panose="020B0604020202020204" pitchFamily="34" charset="0"/>
              </a:rPr>
              <a:t>Screening for Non-Alcoholic Fatty Liver Disease Using Anthropometric Indices and Machine Learning </a:t>
            </a:r>
            <a:r>
              <a:rPr lang="en-US" sz="1400">
                <a:solidFill>
                  <a:srgbClr val="F7F7F7"/>
                </a:solidFill>
                <a:latin typeface="Arial" panose="020B0604020202020204" pitchFamily="34" charset="0"/>
              </a:rPr>
              <a:t>Techniques</a:t>
            </a:r>
            <a:endParaRPr lang="en-IN" sz="1400"/>
          </a:p>
        </p:txBody>
      </p:sp>
    </p:spTree>
    <p:extLst>
      <p:ext uri="{BB962C8B-B14F-4D97-AF65-F5344CB8AC3E}">
        <p14:creationId xmlns:p14="http://schemas.microsoft.com/office/powerpoint/2010/main" val="175112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a:t>
            </a:r>
            <a:endParaRPr lang="en-IN" dirty="0"/>
          </a:p>
        </p:txBody>
      </p:sp>
      <p:sp>
        <p:nvSpPr>
          <p:cNvPr id="5" name="Content Placeholder 4">
            <a:extLst>
              <a:ext uri="{FF2B5EF4-FFF2-40B4-BE49-F238E27FC236}">
                <a16:creationId xmlns:a16="http://schemas.microsoft.com/office/drawing/2014/main" id="{00918F4F-C5DB-9B63-5542-733D0989E8E7}"/>
              </a:ext>
            </a:extLst>
          </p:cNvPr>
          <p:cNvSpPr>
            <a:spLocks noGrp="1"/>
          </p:cNvSpPr>
          <p:nvPr>
            <p:ph idx="1"/>
          </p:nvPr>
        </p:nvSpPr>
        <p:spPr/>
        <p:txBody>
          <a:bodyPr>
            <a:normAutofit/>
          </a:bodyPr>
          <a:lstStyle/>
          <a:p>
            <a:r>
              <a:rPr lang="en-US" sz="2000" b="0" i="0" u="none" strike="noStrike" dirty="0">
                <a:solidFill>
                  <a:srgbClr val="000000"/>
                </a:solidFill>
                <a:effectLst/>
                <a:latin typeface="Times New Roman" panose="02020603050405020304" pitchFamily="18" charset="0"/>
              </a:rPr>
              <a:t>An overview of a study that explores the use of anthropometric indices and machine learning techniques to screen and predict stages of nonalcoholic fatty liver disease.</a:t>
            </a:r>
          </a:p>
          <a:p>
            <a:r>
              <a:rPr lang="en-US" sz="2000" dirty="0"/>
              <a:t>Non-Alcoholic</a:t>
            </a:r>
            <a:r>
              <a:rPr lang="en-US" sz="2000" dirty="0">
                <a:solidFill>
                  <a:srgbClr val="000000"/>
                </a:solidFill>
              </a:rPr>
              <a:t> Fatty Liver Disease (NAFLD) is a c</a:t>
            </a:r>
            <a:r>
              <a:rPr lang="en-US" sz="2000" b="0" i="0" u="none" strike="noStrike" dirty="0">
                <a:solidFill>
                  <a:srgbClr val="000000"/>
                </a:solidFill>
                <a:effectLst/>
              </a:rPr>
              <a:t>ondition characterized by the accumulation of fat in the liver, not caused by alcohol consumption</a:t>
            </a:r>
          </a:p>
          <a:p>
            <a:r>
              <a:rPr lang="en-US" sz="2000" b="0" i="0" u="none" strike="noStrike" dirty="0">
                <a:solidFill>
                  <a:srgbClr val="000000"/>
                </a:solidFill>
                <a:effectLst/>
                <a:latin typeface="Times New Roman" panose="02020603050405020304" pitchFamily="18" charset="0"/>
              </a:rPr>
              <a:t>Becoming increasingly prevalent worldwide and considered a common chronic liver disease.</a:t>
            </a:r>
          </a:p>
          <a:p>
            <a:r>
              <a:rPr lang="en-US" sz="2000" dirty="0">
                <a:solidFill>
                  <a:srgbClr val="000000"/>
                </a:solidFill>
              </a:rPr>
              <a:t>There are 3 Major Phases of NAFLD: Steatosis, Fibrosis and Cirrhosis.</a:t>
            </a:r>
          </a:p>
          <a:p>
            <a:pPr marL="0" indent="0">
              <a:buNone/>
            </a:pPr>
            <a:endParaRPr lang="en-US" sz="2000" dirty="0">
              <a:solidFill>
                <a:srgbClr val="000000"/>
              </a:solidFill>
            </a:endParaRPr>
          </a:p>
          <a:p>
            <a:r>
              <a:rPr lang="en-US" sz="2000" dirty="0">
                <a:solidFill>
                  <a:srgbClr val="000000"/>
                </a:solidFill>
              </a:rPr>
              <a:t> </a:t>
            </a:r>
            <a:r>
              <a:rPr lang="en-US" sz="1800" b="1" i="0" dirty="0">
                <a:effectLst/>
                <a:latin typeface="Söhne"/>
              </a:rPr>
              <a:t>Steatosis:</a:t>
            </a:r>
            <a:r>
              <a:rPr lang="en-US" sz="1800" b="0" i="0" dirty="0">
                <a:effectLst/>
                <a:latin typeface="Söhne"/>
              </a:rPr>
              <a:t> a condition characterized by the accumulation</a:t>
            </a:r>
          </a:p>
          <a:p>
            <a:pPr marL="0" indent="0">
              <a:buNone/>
            </a:pPr>
            <a:r>
              <a:rPr lang="en-US" sz="1800" dirty="0">
                <a:latin typeface="Söhne"/>
              </a:rPr>
              <a:t>    </a:t>
            </a:r>
            <a:r>
              <a:rPr lang="en-US" sz="1800" b="0" i="0" dirty="0">
                <a:effectLst/>
                <a:latin typeface="Söhne"/>
              </a:rPr>
              <a:t> of fat within liver cells.</a:t>
            </a:r>
          </a:p>
          <a:p>
            <a:pPr marL="0" indent="0">
              <a:buNone/>
            </a:pPr>
            <a:r>
              <a:rPr lang="en-US" sz="1800" b="1" i="0" dirty="0">
                <a:effectLst/>
                <a:latin typeface="Söhne"/>
              </a:rPr>
              <a:t>     Fibrosis</a:t>
            </a:r>
            <a:r>
              <a:rPr lang="en-US" sz="1800" b="0" i="0" dirty="0">
                <a:effectLst/>
                <a:latin typeface="Söhne"/>
              </a:rPr>
              <a:t>: the formation of excess connective tissue in an organ or</a:t>
            </a:r>
          </a:p>
          <a:p>
            <a:pPr marL="0" indent="0">
              <a:buNone/>
            </a:pPr>
            <a:r>
              <a:rPr lang="en-US" sz="1800" dirty="0">
                <a:latin typeface="Söhne"/>
              </a:rPr>
              <a:t>   </a:t>
            </a:r>
            <a:r>
              <a:rPr lang="en-US" sz="1800" b="0" i="0" dirty="0">
                <a:effectLst/>
                <a:latin typeface="Söhne"/>
              </a:rPr>
              <a:t>  tissue, often as a result of inflammation or injury.</a:t>
            </a:r>
          </a:p>
          <a:p>
            <a:pPr marL="0" indent="0">
              <a:buNone/>
            </a:pPr>
            <a:r>
              <a:rPr lang="en-US" sz="1800" b="1" dirty="0">
                <a:latin typeface="Söhne"/>
              </a:rPr>
              <a:t>     </a:t>
            </a:r>
            <a:r>
              <a:rPr lang="en-US" sz="1800" b="1" i="0" dirty="0">
                <a:effectLst/>
                <a:latin typeface="Söhne"/>
              </a:rPr>
              <a:t>Cirrhosis</a:t>
            </a:r>
            <a:r>
              <a:rPr lang="en-US" sz="1800" b="0" i="0" dirty="0">
                <a:effectLst/>
                <a:latin typeface="Söhne"/>
              </a:rPr>
              <a:t>: A late-stage liver disease in which healthy liver tissue is replaced </a:t>
            </a:r>
          </a:p>
          <a:p>
            <a:pPr marL="0" indent="0">
              <a:buNone/>
            </a:pPr>
            <a:r>
              <a:rPr lang="en-US" sz="1800" dirty="0">
                <a:latin typeface="Söhne"/>
              </a:rPr>
              <a:t>     </a:t>
            </a:r>
            <a:r>
              <a:rPr lang="en-US" sz="1800" b="0" i="0" dirty="0">
                <a:effectLst/>
                <a:latin typeface="Söhne"/>
              </a:rPr>
              <a:t>by scar tissue, leading to liver failure.</a:t>
            </a:r>
          </a:p>
          <a:p>
            <a:pPr marL="0" indent="0">
              <a:buNone/>
            </a:pPr>
            <a:endParaRPr lang="en-US" sz="1800" b="0" i="0" dirty="0">
              <a:effectLst/>
              <a:latin typeface="Söhne"/>
            </a:endParaRPr>
          </a:p>
          <a:p>
            <a:pPr marL="0" indent="0">
              <a:buNone/>
            </a:pPr>
            <a:endParaRPr lang="en-US" sz="1800" b="0" i="0" dirty="0">
              <a:effectLst/>
              <a:latin typeface="Söhne"/>
            </a:endParaRPr>
          </a:p>
          <a:p>
            <a:pPr marL="0" indent="0">
              <a:buNone/>
            </a:pPr>
            <a:endParaRPr lang="en-US" sz="1800" b="0" i="0" dirty="0">
              <a:effectLst/>
              <a:latin typeface="Söhne"/>
            </a:endParaRPr>
          </a:p>
          <a:p>
            <a:pPr marL="0" indent="0">
              <a:buNone/>
            </a:pPr>
            <a:endParaRPr lang="en-US" sz="2000" dirty="0">
              <a:solidFill>
                <a:srgbClr val="000000"/>
              </a:solidFill>
            </a:endParaRPr>
          </a:p>
          <a:p>
            <a:endParaRPr lang="en-US" sz="2000" b="0" i="0" u="none" strike="noStrike" dirty="0">
              <a:solidFill>
                <a:srgbClr val="000000"/>
              </a:solidFill>
              <a:effectLst/>
              <a:latin typeface="Times New Roman" panose="02020603050405020304" pitchFamily="18" charset="0"/>
            </a:endParaRPr>
          </a:p>
          <a:p>
            <a:pPr marL="0" indent="0">
              <a:buNone/>
            </a:pPr>
            <a:endParaRPr lang="en-US" sz="2000" b="0" i="0" u="none" strike="noStrike" dirty="0">
              <a:solidFill>
                <a:srgbClr val="000000"/>
              </a:solidFill>
              <a:effectLst/>
              <a:latin typeface="Times New Roman" panose="02020603050405020304" pitchFamily="18" charset="0"/>
            </a:endParaRPr>
          </a:p>
          <a:p>
            <a:endParaRPr lang="en-US" sz="2000" b="0" i="0" u="none" strike="noStrike" dirty="0">
              <a:solidFill>
                <a:srgbClr val="000000"/>
              </a:solidFill>
              <a:effectLst/>
              <a:latin typeface="Times New Roman" panose="02020603050405020304" pitchFamily="18" charset="0"/>
            </a:endParaRPr>
          </a:p>
          <a:p>
            <a:endParaRPr lang="en-US" sz="2000" b="0" i="0" u="none" strike="noStrike" dirty="0">
              <a:solidFill>
                <a:srgbClr val="000000"/>
              </a:solidFill>
              <a:effectLst/>
              <a:latin typeface="Times New Roman" panose="02020603050405020304" pitchFamily="18" charset="0"/>
            </a:endParaRPr>
          </a:p>
          <a:p>
            <a:endParaRPr lang="en-IN" sz="2000" dirty="0"/>
          </a:p>
        </p:txBody>
      </p:sp>
      <p:pic>
        <p:nvPicPr>
          <p:cNvPr id="4" name="Picture 3">
            <a:extLst>
              <a:ext uri="{FF2B5EF4-FFF2-40B4-BE49-F238E27FC236}">
                <a16:creationId xmlns:a16="http://schemas.microsoft.com/office/drawing/2014/main" id="{73071068-5491-467C-B310-088821EB68BD}"/>
              </a:ext>
            </a:extLst>
          </p:cNvPr>
          <p:cNvPicPr>
            <a:picLocks noChangeAspect="1"/>
          </p:cNvPicPr>
          <p:nvPr/>
        </p:nvPicPr>
        <p:blipFill>
          <a:blip r:embed="rId2"/>
          <a:stretch>
            <a:fillRect/>
          </a:stretch>
        </p:blipFill>
        <p:spPr>
          <a:xfrm>
            <a:off x="7923957" y="3429000"/>
            <a:ext cx="3638737" cy="2540131"/>
          </a:xfrm>
          <a:prstGeom prst="rect">
            <a:avLst/>
          </a:prstGeom>
        </p:spPr>
      </p:pic>
      <p:sp>
        <p:nvSpPr>
          <p:cNvPr id="6" name="Rectangle 5">
            <a:extLst>
              <a:ext uri="{FF2B5EF4-FFF2-40B4-BE49-F238E27FC236}">
                <a16:creationId xmlns:a16="http://schemas.microsoft.com/office/drawing/2014/main" id="{7B699622-65B5-F748-8B9F-0F5E3D20EAFF}"/>
              </a:ext>
            </a:extLst>
          </p:cNvPr>
          <p:cNvSpPr/>
          <p:nvPr/>
        </p:nvSpPr>
        <p:spPr>
          <a:xfrm>
            <a:off x="0" y="0"/>
            <a:ext cx="12191998" cy="232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dirty="0">
                <a:solidFill>
                  <a:srgbClr val="F7F7F7"/>
                </a:solidFill>
                <a:effectLst/>
                <a:latin typeface="Arial" panose="020B0604020202020204" pitchFamily="34" charset="0"/>
              </a:rPr>
              <a:t>Screening for Non-Alcoholic Fatty Liver Disease Using Anthropometric Indices and Machine Learning </a:t>
            </a:r>
            <a:r>
              <a:rPr lang="en-US" sz="1400" dirty="0">
                <a:solidFill>
                  <a:srgbClr val="F7F7F7"/>
                </a:solidFill>
                <a:latin typeface="Arial" panose="020B0604020202020204" pitchFamily="34" charset="0"/>
              </a:rPr>
              <a:t>Techniques</a:t>
            </a:r>
            <a:endParaRPr lang="en-IN" sz="1400" dirty="0"/>
          </a:p>
        </p:txBody>
      </p:sp>
    </p:spTree>
    <p:extLst>
      <p:ext uri="{BB962C8B-B14F-4D97-AF65-F5344CB8AC3E}">
        <p14:creationId xmlns:p14="http://schemas.microsoft.com/office/powerpoint/2010/main" val="63189027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E5A8-108A-4242-E0C3-6AEE9075122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83D4A99-2191-4AF4-7CB8-181ED47F2487}"/>
              </a:ext>
            </a:extLst>
          </p:cNvPr>
          <p:cNvSpPr>
            <a:spLocks noGrp="1"/>
          </p:cNvSpPr>
          <p:nvPr>
            <p:ph idx="1"/>
          </p:nvPr>
        </p:nvSpPr>
        <p:spPr/>
        <p:txBody>
          <a:bodyPr>
            <a:normAutofit/>
          </a:bodyPr>
          <a:lstStyle/>
          <a:p>
            <a:r>
              <a:rPr lang="en-US" sz="2400" b="0" i="0" dirty="0">
                <a:effectLst/>
                <a:latin typeface="Söhne"/>
              </a:rPr>
              <a:t>Non-alcoholic fatty liver disease (NAFLD) is a prevalent liver disorder characterized by the accumulation of excess fat in the liver of individuals who consume little to no alcohol. Early detection and prediction of NAFLD are crucial for timely intervention and prevention of disease progression. Anthropometric variables, which are measurements of the human body, have been identified as potential predictors of NAFLD. The problem at hand is to develop a predictive model that utilizes anthropometric variables to accurately predict the presence or likelihood of NAFLD in individuals.</a:t>
            </a:r>
          </a:p>
          <a:p>
            <a:pPr marL="0" indent="0">
              <a:buNone/>
            </a:pPr>
            <a:endParaRPr lang="en-US" sz="2400" b="0" i="0" dirty="0">
              <a:effectLst/>
              <a:latin typeface="Söhne"/>
            </a:endParaRPr>
          </a:p>
          <a:p>
            <a:r>
              <a:rPr lang="en-US" sz="2400" b="0" i="0" dirty="0">
                <a:effectLst/>
                <a:latin typeface="Söhne"/>
              </a:rPr>
              <a:t>Objective: The objective is to build a machine learning model that takes into account various anthropometric measurements and predicts the probability or presence of NAFLD in individuals. The model should provide a reliable and efficient means of early detection and risk assessment for NAFLD, facilitating timely intervention and preventive measures</a:t>
            </a:r>
            <a:r>
              <a:rPr lang="en-US" sz="1600" dirty="0">
                <a:solidFill>
                  <a:srgbClr val="D1D5DB"/>
                </a:solidFill>
                <a:latin typeface="Söhne"/>
              </a:rPr>
              <a:t>.</a:t>
            </a:r>
            <a:endParaRPr lang="en-IN" sz="2400" dirty="0"/>
          </a:p>
        </p:txBody>
      </p:sp>
      <p:sp>
        <p:nvSpPr>
          <p:cNvPr id="4" name="Rectangle 3">
            <a:extLst>
              <a:ext uri="{FF2B5EF4-FFF2-40B4-BE49-F238E27FC236}">
                <a16:creationId xmlns:a16="http://schemas.microsoft.com/office/drawing/2014/main" id="{7B699622-65B5-F748-8B9F-0F5E3D20EAFF}"/>
              </a:ext>
            </a:extLst>
          </p:cNvPr>
          <p:cNvSpPr/>
          <p:nvPr/>
        </p:nvSpPr>
        <p:spPr>
          <a:xfrm>
            <a:off x="0" y="0"/>
            <a:ext cx="12191998" cy="232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dirty="0">
                <a:solidFill>
                  <a:srgbClr val="F7F7F7"/>
                </a:solidFill>
                <a:effectLst/>
                <a:latin typeface="Arial" panose="020B0604020202020204" pitchFamily="34" charset="0"/>
              </a:rPr>
              <a:t>Screening for Non-Alcoholic Fatty Liver Disease Using Anthropometric Indices and Machine Learning </a:t>
            </a:r>
            <a:r>
              <a:rPr lang="en-US" sz="1400" dirty="0">
                <a:solidFill>
                  <a:srgbClr val="F7F7F7"/>
                </a:solidFill>
                <a:latin typeface="Arial" panose="020B0604020202020204" pitchFamily="34" charset="0"/>
              </a:rPr>
              <a:t>Techniques</a:t>
            </a:r>
            <a:endParaRPr lang="en-IN" sz="1400" dirty="0"/>
          </a:p>
        </p:txBody>
      </p:sp>
    </p:spTree>
    <p:extLst>
      <p:ext uri="{BB962C8B-B14F-4D97-AF65-F5344CB8AC3E}">
        <p14:creationId xmlns:p14="http://schemas.microsoft.com/office/powerpoint/2010/main" val="334097958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7281449"/>
              </p:ext>
            </p:extLst>
          </p:nvPr>
        </p:nvGraphicFramePr>
        <p:xfrm>
          <a:off x="-3" y="729673"/>
          <a:ext cx="12192000" cy="5902355"/>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375231510"/>
                    </a:ext>
                  </a:extLst>
                </a:gridCol>
                <a:gridCol w="2438400">
                  <a:extLst>
                    <a:ext uri="{9D8B030D-6E8A-4147-A177-3AD203B41FA5}">
                      <a16:colId xmlns:a16="http://schemas.microsoft.com/office/drawing/2014/main" val="3609398479"/>
                    </a:ext>
                  </a:extLst>
                </a:gridCol>
                <a:gridCol w="2438400">
                  <a:extLst>
                    <a:ext uri="{9D8B030D-6E8A-4147-A177-3AD203B41FA5}">
                      <a16:colId xmlns:a16="http://schemas.microsoft.com/office/drawing/2014/main" val="618226424"/>
                    </a:ext>
                  </a:extLst>
                </a:gridCol>
                <a:gridCol w="2438400">
                  <a:extLst>
                    <a:ext uri="{9D8B030D-6E8A-4147-A177-3AD203B41FA5}">
                      <a16:colId xmlns:a16="http://schemas.microsoft.com/office/drawing/2014/main" val="1363805941"/>
                    </a:ext>
                  </a:extLst>
                </a:gridCol>
                <a:gridCol w="2438400">
                  <a:extLst>
                    <a:ext uri="{9D8B030D-6E8A-4147-A177-3AD203B41FA5}">
                      <a16:colId xmlns:a16="http://schemas.microsoft.com/office/drawing/2014/main" val="3426787479"/>
                    </a:ext>
                  </a:extLst>
                </a:gridCol>
              </a:tblGrid>
              <a:tr h="670682">
                <a:tc>
                  <a:txBody>
                    <a:bodyPr/>
                    <a:lstStyle/>
                    <a:p>
                      <a:r>
                        <a:rPr lang="en-IN" dirty="0"/>
                        <a:t>No.</a:t>
                      </a:r>
                    </a:p>
                  </a:txBody>
                  <a:tcPr/>
                </a:tc>
                <a:tc>
                  <a:txBody>
                    <a:bodyPr/>
                    <a:lstStyle/>
                    <a:p>
                      <a:r>
                        <a:rPr lang="en-IN" dirty="0"/>
                        <a:t>Research Paper</a:t>
                      </a:r>
                    </a:p>
                  </a:txBody>
                  <a:tcPr/>
                </a:tc>
                <a:tc>
                  <a:txBody>
                    <a:bodyPr/>
                    <a:lstStyle/>
                    <a:p>
                      <a:r>
                        <a:rPr lang="en-IN" dirty="0"/>
                        <a:t>Year of publication</a:t>
                      </a:r>
                    </a:p>
                  </a:txBody>
                  <a:tcPr/>
                </a:tc>
                <a:tc>
                  <a:txBody>
                    <a:bodyPr/>
                    <a:lstStyle/>
                    <a:p>
                      <a:r>
                        <a:rPr lang="en-IN" dirty="0"/>
                        <a:t>Author name</a:t>
                      </a:r>
                    </a:p>
                  </a:txBody>
                  <a:tcPr/>
                </a:tc>
                <a:tc>
                  <a:txBody>
                    <a:bodyPr/>
                    <a:lstStyle/>
                    <a:p>
                      <a:r>
                        <a:rPr lang="en-IN" dirty="0"/>
                        <a:t>Observation and Conclusion</a:t>
                      </a:r>
                    </a:p>
                  </a:txBody>
                  <a:tcPr/>
                </a:tc>
                <a:extLst>
                  <a:ext uri="{0D108BD9-81ED-4DB2-BD59-A6C34878D82A}">
                    <a16:rowId xmlns:a16="http://schemas.microsoft.com/office/drawing/2014/main" val="1566249861"/>
                  </a:ext>
                </a:extLst>
              </a:tr>
              <a:tr h="2740567">
                <a:tc>
                  <a:txBody>
                    <a:bodyPr/>
                    <a:lstStyle/>
                    <a:p>
                      <a:r>
                        <a:rPr lang="en-IN" dirty="0"/>
                        <a:t>1</a:t>
                      </a:r>
                    </a:p>
                  </a:txBody>
                  <a:tcPr/>
                </a:tc>
                <a:tc>
                  <a:txBody>
                    <a:bodyPr/>
                    <a:lstStyle/>
                    <a:p>
                      <a:r>
                        <a:rPr lang="en-US" sz="1600" dirty="0"/>
                        <a:t>Application of machine learning in predicting non‑alcoholic fatty liver disease using anthropometric and body composition indices. </a:t>
                      </a:r>
                      <a:endParaRPr lang="en-IN" sz="1600" dirty="0"/>
                    </a:p>
                  </a:txBody>
                  <a:tcPr/>
                </a:tc>
                <a:tc>
                  <a:txBody>
                    <a:bodyPr/>
                    <a:lstStyle/>
                    <a:p>
                      <a:r>
                        <a:rPr lang="en-IN" dirty="0"/>
                        <a:t>2023</a:t>
                      </a:r>
                    </a:p>
                  </a:txBody>
                  <a:tcPr/>
                </a:tc>
                <a:tc>
                  <a:txBody>
                    <a:bodyPr/>
                    <a:lstStyle/>
                    <a:p>
                      <a:r>
                        <a:rPr lang="en-IN" sz="1400" dirty="0" err="1"/>
                        <a:t>Farkhondeh</a:t>
                      </a:r>
                      <a:r>
                        <a:rPr lang="en-IN" sz="1400" dirty="0"/>
                        <a:t> </a:t>
                      </a:r>
                      <a:r>
                        <a:rPr lang="en-IN" sz="1400" dirty="0" err="1"/>
                        <a:t>Razmpour</a:t>
                      </a:r>
                      <a:r>
                        <a:rPr lang="en-IN" sz="1400" dirty="0"/>
                        <a:t>, Reza </a:t>
                      </a:r>
                      <a:r>
                        <a:rPr lang="en-IN" sz="1400" dirty="0" err="1"/>
                        <a:t>Daryabeygi‑Khotbehsara</a:t>
                      </a:r>
                      <a:r>
                        <a:rPr lang="en-IN" sz="1400" dirty="0"/>
                        <a:t> , </a:t>
                      </a:r>
                      <a:r>
                        <a:rPr lang="en-IN" sz="1400" dirty="0" err="1"/>
                        <a:t>Davood</a:t>
                      </a:r>
                      <a:r>
                        <a:rPr lang="en-IN" sz="1400" dirty="0"/>
                        <a:t> </a:t>
                      </a:r>
                      <a:r>
                        <a:rPr lang="en-IN" sz="1400" dirty="0" err="1"/>
                        <a:t>Soleimani</a:t>
                      </a:r>
                      <a:r>
                        <a:rPr lang="en-IN" sz="1400" dirty="0"/>
                        <a:t> , </a:t>
                      </a:r>
                      <a:r>
                        <a:rPr lang="en-IN" sz="1400" dirty="0" err="1"/>
                        <a:t>HamzehAsgharnezhad</a:t>
                      </a:r>
                      <a:r>
                        <a:rPr lang="en-IN" sz="1400" dirty="0"/>
                        <a:t>, </a:t>
                      </a:r>
                      <a:r>
                        <a:rPr lang="en-IN" sz="1400" dirty="0" err="1"/>
                        <a:t>Afshar</a:t>
                      </a:r>
                      <a:r>
                        <a:rPr lang="en-IN" sz="1400" dirty="0"/>
                        <a:t> </a:t>
                      </a:r>
                      <a:r>
                        <a:rPr lang="en-IN" sz="1400" dirty="0" err="1"/>
                        <a:t>Shamsi</a:t>
                      </a:r>
                      <a:r>
                        <a:rPr lang="en-IN" sz="1400" dirty="0"/>
                        <a:t>, </a:t>
                      </a:r>
                      <a:r>
                        <a:rPr lang="en-IN" sz="1400" dirty="0" err="1"/>
                        <a:t>Ghasem</a:t>
                      </a:r>
                      <a:r>
                        <a:rPr lang="en-IN" sz="1400" dirty="0"/>
                        <a:t> </a:t>
                      </a:r>
                      <a:r>
                        <a:rPr lang="en-IN" sz="1400" dirty="0" err="1"/>
                        <a:t>Sadeghi</a:t>
                      </a:r>
                      <a:r>
                        <a:rPr lang="en-IN" sz="1400" dirty="0"/>
                        <a:t> </a:t>
                      </a:r>
                      <a:r>
                        <a:rPr lang="en-IN" sz="1400" dirty="0" err="1"/>
                        <a:t>Bajestani</a:t>
                      </a:r>
                      <a:r>
                        <a:rPr lang="en-IN" sz="1400" dirty="0"/>
                        <a:t>, Mohsen </a:t>
                      </a:r>
                      <a:r>
                        <a:rPr lang="en-IN" sz="1400" dirty="0" err="1"/>
                        <a:t>Nematy</a:t>
                      </a:r>
                      <a:r>
                        <a:rPr lang="en-IN" sz="1400" dirty="0"/>
                        <a:t>, </a:t>
                      </a:r>
                      <a:r>
                        <a:rPr lang="en-IN" sz="1400" dirty="0" err="1"/>
                        <a:t>Mahdiyeh</a:t>
                      </a:r>
                      <a:r>
                        <a:rPr lang="en-IN" sz="1400" dirty="0"/>
                        <a:t> </a:t>
                      </a:r>
                      <a:r>
                        <a:rPr lang="en-IN" sz="1400" dirty="0" err="1"/>
                        <a:t>Razm</a:t>
                      </a:r>
                      <a:r>
                        <a:rPr lang="en-IN" sz="1400" dirty="0"/>
                        <a:t> Pour , Ralph Maddison &amp; Sheikh Mohammed </a:t>
                      </a:r>
                      <a:r>
                        <a:rPr lang="en-IN" sz="1400" dirty="0" err="1"/>
                        <a:t>Shariful</a:t>
                      </a:r>
                      <a:r>
                        <a:rPr lang="en-IN" sz="1400" dirty="0"/>
                        <a:t> Islam</a:t>
                      </a:r>
                    </a:p>
                  </a:txBody>
                  <a:tcPr/>
                </a:tc>
                <a:tc>
                  <a:txBody>
                    <a:bodyPr/>
                    <a:lstStyle/>
                    <a:p>
                      <a:r>
                        <a:rPr lang="en-US" sz="1400" dirty="0"/>
                        <a:t>The main aim of this study was to apply machine </a:t>
                      </a:r>
                    </a:p>
                    <a:p>
                      <a:r>
                        <a:rPr lang="en-US" sz="1400" dirty="0"/>
                        <a:t>learning (ML) methods to identify </a:t>
                      </a:r>
                      <a:r>
                        <a:rPr lang="en-US" sz="1400" dirty="0" err="1"/>
                        <a:t>signifcant</a:t>
                      </a:r>
                      <a:r>
                        <a:rPr lang="en-US" sz="1400" dirty="0"/>
                        <a:t> </a:t>
                      </a:r>
                      <a:r>
                        <a:rPr lang="en-US" sz="1400" dirty="0" err="1"/>
                        <a:t>classifers</a:t>
                      </a:r>
                      <a:r>
                        <a:rPr lang="en-US" sz="1400" dirty="0"/>
                        <a:t> of NAFLD using body composition and </a:t>
                      </a:r>
                    </a:p>
                    <a:p>
                      <a:r>
                        <a:rPr lang="en-US" sz="1400" dirty="0"/>
                        <a:t>anthropometric variables. A cross-sectional study was carried out among 513 individuals aged 13 years </a:t>
                      </a:r>
                    </a:p>
                    <a:p>
                      <a:r>
                        <a:rPr lang="en-US" sz="1400" dirty="0"/>
                        <a:t>old or above in Iran.</a:t>
                      </a:r>
                      <a:endParaRPr lang="en-IN" sz="1400" dirty="0"/>
                    </a:p>
                  </a:txBody>
                  <a:tcPr/>
                </a:tc>
                <a:extLst>
                  <a:ext uri="{0D108BD9-81ED-4DB2-BD59-A6C34878D82A}">
                    <a16:rowId xmlns:a16="http://schemas.microsoft.com/office/drawing/2014/main" val="3762962651"/>
                  </a:ext>
                </a:extLst>
              </a:tr>
              <a:tr h="1628800">
                <a:tc>
                  <a:txBody>
                    <a:bodyPr/>
                    <a:lstStyle/>
                    <a:p>
                      <a:r>
                        <a:rPr lang="en-IN" dirty="0"/>
                        <a:t>2</a:t>
                      </a:r>
                    </a:p>
                  </a:txBody>
                  <a:tcPr/>
                </a:tc>
                <a:tc>
                  <a:txBody>
                    <a:bodyPr/>
                    <a:lstStyle/>
                    <a:p>
                      <a:r>
                        <a:rPr lang="en-US" sz="1600" dirty="0"/>
                        <a:t>Learning High-dimensional Associations for Nonalcoholic Fatty Liver Disease Diagnosis Prediction.</a:t>
                      </a:r>
                      <a:endParaRPr lang="en-IN" sz="1600" dirty="0"/>
                    </a:p>
                  </a:txBody>
                  <a:tcPr/>
                </a:tc>
                <a:tc>
                  <a:txBody>
                    <a:bodyPr/>
                    <a:lstStyle/>
                    <a:p>
                      <a:r>
                        <a:rPr lang="en-IN" dirty="0"/>
                        <a:t>2022</a:t>
                      </a:r>
                    </a:p>
                  </a:txBody>
                  <a:tcPr/>
                </a:tc>
                <a:tc>
                  <a:txBody>
                    <a:bodyPr/>
                    <a:lstStyle/>
                    <a:p>
                      <a:r>
                        <a:rPr lang="en-IN" sz="1400" dirty="0" err="1"/>
                        <a:t>Zhijin</a:t>
                      </a:r>
                      <a:r>
                        <a:rPr lang="en-IN" sz="1400" dirty="0"/>
                        <a:t> Wang College of Computer Engineering </a:t>
                      </a:r>
                      <a:r>
                        <a:rPr lang="en-IN" sz="1400" dirty="0" err="1"/>
                        <a:t>Jimei</a:t>
                      </a:r>
                      <a:r>
                        <a:rPr lang="en-IN" sz="1400" dirty="0"/>
                        <a:t> University Xiamen, China,</a:t>
                      </a:r>
                      <a:r>
                        <a:rPr lang="en-US" sz="1400" dirty="0"/>
                        <a:t> Bing </a:t>
                      </a:r>
                      <a:r>
                        <a:rPr lang="en-US" sz="1400" dirty="0" err="1"/>
                        <a:t>Cai</a:t>
                      </a:r>
                      <a:r>
                        <a:rPr lang="en-US" sz="1400" dirty="0"/>
                        <a:t> College of Computer Engineering </a:t>
                      </a:r>
                      <a:endParaRPr lang="en-IN" sz="1400" dirty="0"/>
                    </a:p>
                  </a:txBody>
                  <a:tcPr/>
                </a:tc>
                <a:tc>
                  <a:txBody>
                    <a:bodyPr/>
                    <a:lstStyle/>
                    <a:p>
                      <a:r>
                        <a:rPr lang="en-IN" sz="1400" dirty="0"/>
                        <a:t>This</a:t>
                      </a:r>
                      <a:r>
                        <a:rPr lang="en-IN" sz="1400" baseline="0" dirty="0"/>
                        <a:t> paper proposed a multi-scaled CNN diagnosis by solely using physical examination data.</a:t>
                      </a:r>
                      <a:endParaRPr lang="en-IN" sz="1400" dirty="0"/>
                    </a:p>
                  </a:txBody>
                  <a:tcPr/>
                </a:tc>
                <a:extLst>
                  <a:ext uri="{0D108BD9-81ED-4DB2-BD59-A6C34878D82A}">
                    <a16:rowId xmlns:a16="http://schemas.microsoft.com/office/drawing/2014/main" val="3729400020"/>
                  </a:ext>
                </a:extLst>
              </a:tr>
              <a:tr h="862306">
                <a:tc>
                  <a:txBody>
                    <a:bodyPr/>
                    <a:lstStyle/>
                    <a:p>
                      <a:r>
                        <a:rPr lang="en-IN" dirty="0"/>
                        <a:t>3</a:t>
                      </a:r>
                    </a:p>
                  </a:txBody>
                  <a:tcPr/>
                </a:tc>
                <a:tc>
                  <a:txBody>
                    <a:bodyPr/>
                    <a:lstStyle/>
                    <a:p>
                      <a:r>
                        <a:rPr lang="en-US" sz="1600" dirty="0"/>
                        <a:t>What’s new in non-alcoholic fatty liver disease</a:t>
                      </a:r>
                      <a:endParaRPr lang="en-IN" sz="1600" dirty="0"/>
                    </a:p>
                  </a:txBody>
                  <a:tcPr/>
                </a:tc>
                <a:tc>
                  <a:txBody>
                    <a:bodyPr/>
                    <a:lstStyle/>
                    <a:p>
                      <a:r>
                        <a:rPr lang="en-IN" dirty="0"/>
                        <a:t>2022</a:t>
                      </a:r>
                    </a:p>
                  </a:txBody>
                  <a:tcPr/>
                </a:tc>
                <a:tc>
                  <a:txBody>
                    <a:bodyPr/>
                    <a:lstStyle/>
                    <a:p>
                      <a:r>
                        <a:rPr lang="en-US" sz="1400" dirty="0"/>
                        <a:t>Jessica </a:t>
                      </a:r>
                      <a:r>
                        <a:rPr lang="en-US" sz="1400" dirty="0" err="1"/>
                        <a:t>Spiers</a:t>
                      </a:r>
                      <a:r>
                        <a:rPr lang="en-US" sz="1400" dirty="0"/>
                        <a:t>, James </a:t>
                      </a:r>
                      <a:r>
                        <a:rPr lang="en-US" sz="1400" dirty="0" err="1"/>
                        <a:t>Hallimond</a:t>
                      </a:r>
                      <a:r>
                        <a:rPr lang="en-US" sz="1400" dirty="0"/>
                        <a:t> Brindley, </a:t>
                      </a:r>
                      <a:r>
                        <a:rPr lang="en-US" sz="1400" dirty="0" err="1"/>
                        <a:t>Wenhao</a:t>
                      </a:r>
                      <a:r>
                        <a:rPr lang="en-US" sz="1400" dirty="0"/>
                        <a:t> Li, William </a:t>
                      </a:r>
                      <a:r>
                        <a:rPr lang="en-US" sz="1400" dirty="0" err="1"/>
                        <a:t>Alazavi</a:t>
                      </a:r>
                      <a:endParaRPr lang="en-IN" sz="1400" dirty="0"/>
                    </a:p>
                  </a:txBody>
                  <a:tcPr/>
                </a:tc>
                <a:tc>
                  <a:txBody>
                    <a:bodyPr/>
                    <a:lstStyle/>
                    <a:p>
                      <a:r>
                        <a:rPr lang="en-IN" sz="1400" dirty="0"/>
                        <a:t>This paper gave the gist of NAFLD and why is it caused and factors responsible for it.</a:t>
                      </a:r>
                    </a:p>
                  </a:txBody>
                  <a:tcPr/>
                </a:tc>
                <a:extLst>
                  <a:ext uri="{0D108BD9-81ED-4DB2-BD59-A6C34878D82A}">
                    <a16:rowId xmlns:a16="http://schemas.microsoft.com/office/drawing/2014/main" val="40499282"/>
                  </a:ext>
                </a:extLst>
              </a:tr>
            </a:tbl>
          </a:graphicData>
        </a:graphic>
      </p:graphicFrame>
      <p:sp>
        <p:nvSpPr>
          <p:cNvPr id="5" name="Rectangle 4">
            <a:extLst>
              <a:ext uri="{FF2B5EF4-FFF2-40B4-BE49-F238E27FC236}">
                <a16:creationId xmlns:a16="http://schemas.microsoft.com/office/drawing/2014/main" id="{7B699622-65B5-F748-8B9F-0F5E3D20EAFF}"/>
              </a:ext>
            </a:extLst>
          </p:cNvPr>
          <p:cNvSpPr/>
          <p:nvPr/>
        </p:nvSpPr>
        <p:spPr>
          <a:xfrm>
            <a:off x="0" y="0"/>
            <a:ext cx="12191998" cy="232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dirty="0">
                <a:solidFill>
                  <a:srgbClr val="F7F7F7"/>
                </a:solidFill>
                <a:effectLst/>
                <a:latin typeface="Arial" panose="020B0604020202020204" pitchFamily="34" charset="0"/>
              </a:rPr>
              <a:t>Screening for Non-Alcoholic Fatty Liver Disease Using Anthropometric Indices and Machine Learning </a:t>
            </a:r>
            <a:r>
              <a:rPr lang="en-US" sz="1400" dirty="0">
                <a:solidFill>
                  <a:srgbClr val="F7F7F7"/>
                </a:solidFill>
                <a:latin typeface="Arial" panose="020B0604020202020204" pitchFamily="34" charset="0"/>
              </a:rPr>
              <a:t>Techniques</a:t>
            </a:r>
            <a:endParaRPr lang="en-IN" sz="1400" dirty="0"/>
          </a:p>
        </p:txBody>
      </p:sp>
    </p:spTree>
    <p:extLst>
      <p:ext uri="{BB962C8B-B14F-4D97-AF65-F5344CB8AC3E}">
        <p14:creationId xmlns:p14="http://schemas.microsoft.com/office/powerpoint/2010/main" val="189305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4542856"/>
              </p:ext>
            </p:extLst>
          </p:nvPr>
        </p:nvGraphicFramePr>
        <p:xfrm>
          <a:off x="-1" y="729673"/>
          <a:ext cx="12559865" cy="6339460"/>
        </p:xfrm>
        <a:graphic>
          <a:graphicData uri="http://schemas.openxmlformats.org/drawingml/2006/table">
            <a:tbl>
              <a:tblPr firstRow="1" bandRow="1">
                <a:tableStyleId>{5C22544A-7EE6-4342-B048-85BDC9FD1C3A}</a:tableStyleId>
              </a:tblPr>
              <a:tblGrid>
                <a:gridCol w="2511973">
                  <a:extLst>
                    <a:ext uri="{9D8B030D-6E8A-4147-A177-3AD203B41FA5}">
                      <a16:colId xmlns:a16="http://schemas.microsoft.com/office/drawing/2014/main" val="1375231510"/>
                    </a:ext>
                  </a:extLst>
                </a:gridCol>
                <a:gridCol w="2511973">
                  <a:extLst>
                    <a:ext uri="{9D8B030D-6E8A-4147-A177-3AD203B41FA5}">
                      <a16:colId xmlns:a16="http://schemas.microsoft.com/office/drawing/2014/main" val="3609398479"/>
                    </a:ext>
                  </a:extLst>
                </a:gridCol>
                <a:gridCol w="2511973">
                  <a:extLst>
                    <a:ext uri="{9D8B030D-6E8A-4147-A177-3AD203B41FA5}">
                      <a16:colId xmlns:a16="http://schemas.microsoft.com/office/drawing/2014/main" val="618226424"/>
                    </a:ext>
                  </a:extLst>
                </a:gridCol>
                <a:gridCol w="2511973">
                  <a:extLst>
                    <a:ext uri="{9D8B030D-6E8A-4147-A177-3AD203B41FA5}">
                      <a16:colId xmlns:a16="http://schemas.microsoft.com/office/drawing/2014/main" val="1363805941"/>
                    </a:ext>
                  </a:extLst>
                </a:gridCol>
                <a:gridCol w="2511973">
                  <a:extLst>
                    <a:ext uri="{9D8B030D-6E8A-4147-A177-3AD203B41FA5}">
                      <a16:colId xmlns:a16="http://schemas.microsoft.com/office/drawing/2014/main" val="3426787479"/>
                    </a:ext>
                  </a:extLst>
                </a:gridCol>
              </a:tblGrid>
              <a:tr h="656914">
                <a:tc>
                  <a:txBody>
                    <a:bodyPr/>
                    <a:lstStyle/>
                    <a:p>
                      <a:r>
                        <a:rPr lang="en-IN" dirty="0"/>
                        <a:t>No.</a:t>
                      </a:r>
                    </a:p>
                  </a:txBody>
                  <a:tcPr/>
                </a:tc>
                <a:tc>
                  <a:txBody>
                    <a:bodyPr/>
                    <a:lstStyle/>
                    <a:p>
                      <a:r>
                        <a:rPr lang="en-IN" dirty="0"/>
                        <a:t>Research Paper</a:t>
                      </a:r>
                    </a:p>
                  </a:txBody>
                  <a:tcPr/>
                </a:tc>
                <a:tc>
                  <a:txBody>
                    <a:bodyPr/>
                    <a:lstStyle/>
                    <a:p>
                      <a:r>
                        <a:rPr lang="en-IN" dirty="0"/>
                        <a:t>Year of publication</a:t>
                      </a:r>
                    </a:p>
                  </a:txBody>
                  <a:tcPr/>
                </a:tc>
                <a:tc>
                  <a:txBody>
                    <a:bodyPr/>
                    <a:lstStyle/>
                    <a:p>
                      <a:r>
                        <a:rPr lang="en-IN" dirty="0"/>
                        <a:t>Author name</a:t>
                      </a:r>
                    </a:p>
                  </a:txBody>
                  <a:tcPr/>
                </a:tc>
                <a:tc>
                  <a:txBody>
                    <a:bodyPr/>
                    <a:lstStyle/>
                    <a:p>
                      <a:r>
                        <a:rPr lang="en-IN" dirty="0"/>
                        <a:t>Observation and Conclusion</a:t>
                      </a:r>
                    </a:p>
                  </a:txBody>
                  <a:tcPr/>
                </a:tc>
                <a:extLst>
                  <a:ext uri="{0D108BD9-81ED-4DB2-BD59-A6C34878D82A}">
                    <a16:rowId xmlns:a16="http://schemas.microsoft.com/office/drawing/2014/main" val="1566249861"/>
                  </a:ext>
                </a:extLst>
              </a:tr>
              <a:tr h="2684303">
                <a:tc>
                  <a:txBody>
                    <a:bodyPr/>
                    <a:lstStyle/>
                    <a:p>
                      <a:r>
                        <a:rPr lang="en-IN" dirty="0"/>
                        <a:t>4</a:t>
                      </a:r>
                    </a:p>
                  </a:txBody>
                  <a:tcPr/>
                </a:tc>
                <a:tc>
                  <a:txBody>
                    <a:bodyPr/>
                    <a:lstStyle/>
                    <a:p>
                      <a:r>
                        <a:rPr lang="en-US" sz="1600" dirty="0"/>
                        <a:t>Artificial Intelligence for Detecting and Quantifying Fatty Liver in Ultrasound Images</a:t>
                      </a:r>
                      <a:endParaRPr lang="en-IN" sz="1600" dirty="0"/>
                    </a:p>
                  </a:txBody>
                  <a:tcPr/>
                </a:tc>
                <a:tc>
                  <a:txBody>
                    <a:bodyPr/>
                    <a:lstStyle/>
                    <a:p>
                      <a:r>
                        <a:rPr lang="en-IN" dirty="0"/>
                        <a:t>2019</a:t>
                      </a:r>
                    </a:p>
                  </a:txBody>
                  <a:tcPr/>
                </a:tc>
                <a:tc>
                  <a:txBody>
                    <a:bodyPr/>
                    <a:lstStyle/>
                    <a:p>
                      <a:r>
                        <a:rPr lang="en-US" sz="1400" dirty="0"/>
                        <a:t>Fahad </a:t>
                      </a:r>
                      <a:r>
                        <a:rPr lang="en-US" sz="1400" dirty="0" err="1"/>
                        <a:t>Muflih</a:t>
                      </a:r>
                      <a:r>
                        <a:rPr lang="en-US" sz="1400" dirty="0"/>
                        <a:t> </a:t>
                      </a:r>
                      <a:r>
                        <a:rPr lang="en-US" sz="1400" dirty="0" err="1"/>
                        <a:t>Alshagathrh</a:t>
                      </a:r>
                      <a:r>
                        <a:rPr lang="en-US" sz="1400" dirty="0"/>
                        <a:t> and </a:t>
                      </a:r>
                      <a:r>
                        <a:rPr lang="en-US" sz="1400" dirty="0" err="1"/>
                        <a:t>Mowafa</a:t>
                      </a:r>
                      <a:r>
                        <a:rPr lang="en-US" sz="1400" dirty="0"/>
                        <a:t> Said </a:t>
                      </a:r>
                      <a:r>
                        <a:rPr lang="en-US" sz="1400" dirty="0" err="1"/>
                        <a:t>Househ</a:t>
                      </a:r>
                      <a:endParaRPr lang="en-IN" sz="1400" b="1" dirty="0"/>
                    </a:p>
                  </a:txBody>
                  <a:tcPr/>
                </a:tc>
                <a:tc>
                  <a:txBody>
                    <a:bodyPr/>
                    <a:lstStyle/>
                    <a:p>
                      <a:r>
                        <a:rPr lang="en-US" sz="1400" dirty="0"/>
                        <a:t>AI-supported systems show potential performance increases in detecting and quantifying steatosis, NASH, and liver fibrosis in NAFLD patients.</a:t>
                      </a:r>
                      <a:endParaRPr lang="en-IN" sz="1400" dirty="0"/>
                    </a:p>
                  </a:txBody>
                  <a:tcPr/>
                </a:tc>
                <a:extLst>
                  <a:ext uri="{0D108BD9-81ED-4DB2-BD59-A6C34878D82A}">
                    <a16:rowId xmlns:a16="http://schemas.microsoft.com/office/drawing/2014/main" val="3762962651"/>
                  </a:ext>
                </a:extLst>
              </a:tr>
              <a:tr h="1626643">
                <a:tc>
                  <a:txBody>
                    <a:bodyPr/>
                    <a:lstStyle/>
                    <a:p>
                      <a:r>
                        <a:rPr lang="en-IN" dirty="0"/>
                        <a:t>5</a:t>
                      </a:r>
                    </a:p>
                  </a:txBody>
                  <a:tcPr/>
                </a:tc>
                <a:tc>
                  <a:txBody>
                    <a:bodyPr/>
                    <a:lstStyle/>
                    <a:p>
                      <a:r>
                        <a:rPr lang="en-IN" sz="1400" dirty="0"/>
                        <a:t>The value of combining the simple anthropometric obesity parameters, Body Mass Index (BMI) and a Body Shape Index (ABSI), to assess the risk of non-alcoholic fatty liver disease </a:t>
                      </a:r>
                    </a:p>
                  </a:txBody>
                  <a:tcPr/>
                </a:tc>
                <a:tc>
                  <a:txBody>
                    <a:bodyPr/>
                    <a:lstStyle/>
                    <a:p>
                      <a:r>
                        <a:rPr lang="en-IN" dirty="0"/>
                        <a:t>2022</a:t>
                      </a:r>
                    </a:p>
                  </a:txBody>
                  <a:tcPr/>
                </a:tc>
                <a:tc>
                  <a:txBody>
                    <a:bodyPr/>
                    <a:lstStyle/>
                    <a:p>
                      <a:r>
                        <a:rPr lang="en-IN" sz="1400" dirty="0" err="1"/>
                        <a:t>Maobin</a:t>
                      </a:r>
                      <a:r>
                        <a:rPr lang="en-IN" sz="1400" dirty="0"/>
                        <a:t> Kuang1,2, </a:t>
                      </a:r>
                      <a:r>
                        <a:rPr lang="en-IN" sz="1400" dirty="0" err="1"/>
                        <a:t>Guotai</a:t>
                      </a:r>
                      <a:r>
                        <a:rPr lang="en-IN" sz="1400" dirty="0"/>
                        <a:t> Sheng2, Chong Hu3, Song Lu1,2, Nan Peng1,2 and Yang Zou4.</a:t>
                      </a:r>
                    </a:p>
                  </a:txBody>
                  <a:tcPr/>
                </a:tc>
                <a:tc>
                  <a:txBody>
                    <a:bodyPr/>
                    <a:lstStyle/>
                    <a:p>
                      <a:r>
                        <a:rPr lang="en-IN" sz="1400" dirty="0"/>
                        <a:t>This paper uses simple parameters</a:t>
                      </a:r>
                      <a:r>
                        <a:rPr lang="en-IN" sz="1400" baseline="0" dirty="0"/>
                        <a:t> like Body mass index and Body shape index to predict NAFLD in patients.</a:t>
                      </a:r>
                      <a:endParaRPr lang="en-IN" sz="1400" dirty="0"/>
                    </a:p>
                  </a:txBody>
                  <a:tcPr/>
                </a:tc>
                <a:extLst>
                  <a:ext uri="{0D108BD9-81ED-4DB2-BD59-A6C34878D82A}">
                    <a16:rowId xmlns:a16="http://schemas.microsoft.com/office/drawing/2014/main" val="3729400020"/>
                  </a:ext>
                </a:extLst>
              </a:tr>
              <a:tr h="1160466">
                <a:tc>
                  <a:txBody>
                    <a:bodyPr/>
                    <a:lstStyle/>
                    <a:p>
                      <a:r>
                        <a:rPr lang="en-IN" dirty="0"/>
                        <a:t>6</a:t>
                      </a:r>
                    </a:p>
                  </a:txBody>
                  <a:tcPr/>
                </a:tc>
                <a:tc>
                  <a:txBody>
                    <a:bodyPr/>
                    <a:lstStyle/>
                    <a:p>
                      <a:r>
                        <a:rPr lang="en-US" sz="1400" dirty="0"/>
                        <a:t>Anthropometric Predictors and Artificial Neural Networks in the diagnosis of Hypertension</a:t>
                      </a:r>
                      <a:endParaRPr lang="en-IN" sz="1400" dirty="0"/>
                    </a:p>
                  </a:txBody>
                  <a:tcPr/>
                </a:tc>
                <a:tc>
                  <a:txBody>
                    <a:bodyPr/>
                    <a:lstStyle/>
                    <a:p>
                      <a:r>
                        <a:rPr lang="en-IN" dirty="0"/>
                        <a:t>2022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Krzysztof </a:t>
                      </a:r>
                      <a:r>
                        <a:rPr lang="en-US" sz="1400" dirty="0" err="1"/>
                        <a:t>Pytel</a:t>
                      </a:r>
                      <a:r>
                        <a:rPr lang="en-US" sz="1400" dirty="0"/>
                        <a:t> University of Lodz, Faculty of Physics and Applied Informatics, Lodz, Poland,</a:t>
                      </a:r>
                      <a:r>
                        <a:rPr lang="en-IN" sz="1050" dirty="0"/>
                        <a:t> </a:t>
                      </a:r>
                      <a:r>
                        <a:rPr lang="en-IN" sz="1400" dirty="0" err="1"/>
                        <a:t>Wojciech</a:t>
                      </a:r>
                      <a:r>
                        <a:rPr lang="en-IN" sz="1400" dirty="0"/>
                        <a:t> </a:t>
                      </a:r>
                      <a:r>
                        <a:rPr lang="en-IN" sz="1400" dirty="0" err="1"/>
                        <a:t>Drygas</a:t>
                      </a:r>
                      <a:r>
                        <a:rPr lang="en-IN" sz="1400" dirty="0"/>
                        <a:t> Tadeusz </a:t>
                      </a:r>
                      <a:r>
                        <a:rPr lang="en-IN" sz="1400" dirty="0" err="1"/>
                        <a:t>Nawarycz</a:t>
                      </a:r>
                      <a:r>
                        <a:rPr lang="en-IN" sz="1400" dirty="0"/>
                        <a:t>.</a:t>
                      </a:r>
                    </a:p>
                  </a:txBody>
                  <a:tcPr/>
                </a:tc>
                <a:tc>
                  <a:txBody>
                    <a:bodyPr/>
                    <a:lstStyle/>
                    <a:p>
                      <a:r>
                        <a:rPr lang="en-IN" sz="1400" dirty="0"/>
                        <a:t>This paper uses anthropometric</a:t>
                      </a:r>
                      <a:r>
                        <a:rPr lang="en-IN" sz="1400" baseline="0" dirty="0"/>
                        <a:t> indices to predict whether a patient has hypertension using artificial tension. The dataset used had 2485 real cases of patients from city of Lodz.</a:t>
                      </a:r>
                      <a:endParaRPr lang="en-IN" sz="1400" dirty="0"/>
                    </a:p>
                  </a:txBody>
                  <a:tcPr/>
                </a:tc>
                <a:extLst>
                  <a:ext uri="{0D108BD9-81ED-4DB2-BD59-A6C34878D82A}">
                    <a16:rowId xmlns:a16="http://schemas.microsoft.com/office/drawing/2014/main" val="40499282"/>
                  </a:ext>
                </a:extLst>
              </a:tr>
            </a:tbl>
          </a:graphicData>
        </a:graphic>
      </p:graphicFrame>
      <p:sp>
        <p:nvSpPr>
          <p:cNvPr id="5" name="Rectangle 4">
            <a:extLst>
              <a:ext uri="{FF2B5EF4-FFF2-40B4-BE49-F238E27FC236}">
                <a16:creationId xmlns:a16="http://schemas.microsoft.com/office/drawing/2014/main" id="{7B699622-65B5-F748-8B9F-0F5E3D20EAFF}"/>
              </a:ext>
            </a:extLst>
          </p:cNvPr>
          <p:cNvSpPr/>
          <p:nvPr/>
        </p:nvSpPr>
        <p:spPr>
          <a:xfrm>
            <a:off x="0" y="0"/>
            <a:ext cx="12191998" cy="232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dirty="0">
                <a:solidFill>
                  <a:srgbClr val="F7F7F7"/>
                </a:solidFill>
                <a:effectLst/>
                <a:latin typeface="Arial" panose="020B0604020202020204" pitchFamily="34" charset="0"/>
              </a:rPr>
              <a:t>Screening for Non-Alcoholic Fatty Liver Disease Using Anthropometric Indices and Machine Learning </a:t>
            </a:r>
            <a:r>
              <a:rPr lang="en-US" sz="1400" dirty="0">
                <a:solidFill>
                  <a:srgbClr val="F7F7F7"/>
                </a:solidFill>
                <a:latin typeface="Arial" panose="020B0604020202020204" pitchFamily="34" charset="0"/>
              </a:rPr>
              <a:t>Techniques</a:t>
            </a:r>
            <a:endParaRPr lang="en-IN" sz="1400" dirty="0"/>
          </a:p>
        </p:txBody>
      </p:sp>
    </p:spTree>
    <p:extLst>
      <p:ext uri="{BB962C8B-B14F-4D97-AF65-F5344CB8AC3E}">
        <p14:creationId xmlns:p14="http://schemas.microsoft.com/office/powerpoint/2010/main" val="395575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Conventional and our proposed Method</a:t>
            </a:r>
            <a:endParaRPr lang="en-IN" dirty="0"/>
          </a:p>
        </p:txBody>
      </p:sp>
      <p:sp>
        <p:nvSpPr>
          <p:cNvPr id="5" name="Content Placeholder 4">
            <a:extLst>
              <a:ext uri="{FF2B5EF4-FFF2-40B4-BE49-F238E27FC236}">
                <a16:creationId xmlns:a16="http://schemas.microsoft.com/office/drawing/2014/main" id="{00918F4F-C5DB-9B63-5542-733D0989E8E7}"/>
              </a:ext>
            </a:extLst>
          </p:cNvPr>
          <p:cNvSpPr>
            <a:spLocks noGrp="1"/>
          </p:cNvSpPr>
          <p:nvPr>
            <p:ph idx="1"/>
          </p:nvPr>
        </p:nvSpPr>
        <p:spPr/>
        <p:txBody>
          <a:bodyPr>
            <a:normAutofit/>
          </a:bodyPr>
          <a:lstStyle/>
          <a:p>
            <a:r>
              <a:rPr lang="en-US" sz="2000" b="0" i="0" u="none" strike="noStrike" dirty="0">
                <a:solidFill>
                  <a:srgbClr val="000000"/>
                </a:solidFill>
                <a:effectLst/>
                <a:latin typeface="Times New Roman" panose="02020603050405020304" pitchFamily="18" charset="0"/>
              </a:rPr>
              <a:t>The conventional method  uses of biochemical variables in combination with other factors to predict likelihood of NAFLD like </a:t>
            </a:r>
            <a:r>
              <a:rPr lang="en-IN" sz="1800" dirty="0">
                <a:effectLst/>
                <a:latin typeface="Calibri" panose="020F0502020204030204" pitchFamily="34" charset="0"/>
                <a:ea typeface="Calibri" panose="020F0502020204030204" pitchFamily="34" charset="0"/>
                <a:cs typeface="Times New Roman" panose="02020603050405020304" pitchFamily="18" charset="0"/>
              </a:rPr>
              <a:t>Alanine transaminase (ALT) , Aspartate transaminase (AST) etc.</a:t>
            </a:r>
            <a:endParaRPr lang="en-US" sz="2000" b="0" i="0" u="none" strike="noStrike" dirty="0">
              <a:solidFill>
                <a:srgbClr val="000000"/>
              </a:solidFill>
              <a:effectLst/>
              <a:latin typeface="Times New Roman" panose="02020603050405020304" pitchFamily="18" charset="0"/>
            </a:endParaRPr>
          </a:p>
          <a:p>
            <a:r>
              <a:rPr lang="en-US" sz="2000" b="0" i="0" u="none" strike="noStrike" dirty="0">
                <a:solidFill>
                  <a:srgbClr val="000000"/>
                </a:solidFill>
                <a:effectLst/>
                <a:latin typeface="Times New Roman" panose="02020603050405020304" pitchFamily="18" charset="0"/>
              </a:rPr>
              <a:t> However, the conventional method is expensive and not accessible in rural areas.</a:t>
            </a:r>
          </a:p>
          <a:p>
            <a:endParaRPr lang="en-IN" sz="2000" dirty="0">
              <a:solidFill>
                <a:srgbClr val="000000"/>
              </a:solidFill>
            </a:endParaRPr>
          </a:p>
          <a:p>
            <a:pPr marL="0" indent="0">
              <a:buNone/>
            </a:pPr>
            <a:r>
              <a:rPr lang="en-IN" b="0" i="0" u="none" strike="noStrike" dirty="0">
                <a:solidFill>
                  <a:srgbClr val="000000"/>
                </a:solidFill>
                <a:effectLst/>
                <a:latin typeface="Arial" panose="020B0604020202020204" pitchFamily="34" charset="0"/>
              </a:rPr>
              <a:t>Anthropometric Indices as a Solution:</a:t>
            </a:r>
          </a:p>
          <a:p>
            <a:r>
              <a:rPr lang="en-US" sz="2000" b="0" i="0" u="none" strike="noStrike" dirty="0">
                <a:solidFill>
                  <a:srgbClr val="000000"/>
                </a:solidFill>
                <a:effectLst/>
                <a:latin typeface="Times New Roman" panose="02020603050405020304" pitchFamily="18" charset="0"/>
              </a:rPr>
              <a:t> Anthropometry is a lower cost and more feasible approach for primary screening of NAFLD.</a:t>
            </a:r>
          </a:p>
          <a:p>
            <a:r>
              <a:rPr lang="en-US" sz="2000" b="0" i="0" u="none" strike="noStrike" dirty="0">
                <a:solidFill>
                  <a:srgbClr val="000000"/>
                </a:solidFill>
                <a:effectLst/>
                <a:latin typeface="Times New Roman" panose="02020603050405020304" pitchFamily="18" charset="0"/>
              </a:rPr>
              <a:t>Anthropometric measurements include weight, height, body composition,</a:t>
            </a:r>
          </a:p>
          <a:p>
            <a:pPr marL="0" indent="0">
              <a:buNone/>
            </a:pPr>
            <a:r>
              <a:rPr lang="en-US" sz="2000" dirty="0">
                <a:solidFill>
                  <a:srgbClr val="000000"/>
                </a:solidFill>
              </a:rPr>
              <a:t>   </a:t>
            </a:r>
            <a:r>
              <a:rPr lang="en-US" sz="2000" b="0" i="0" u="none" strike="noStrike" dirty="0">
                <a:solidFill>
                  <a:srgbClr val="000000"/>
                </a:solidFill>
                <a:effectLst/>
                <a:latin typeface="Times New Roman" panose="02020603050405020304" pitchFamily="18" charset="0"/>
              </a:rPr>
              <a:t> circumferences, and subcutaneous fat.</a:t>
            </a:r>
          </a:p>
          <a:p>
            <a:r>
              <a:rPr lang="en-US" sz="2000" dirty="0">
                <a:solidFill>
                  <a:srgbClr val="000000"/>
                </a:solidFill>
              </a:rPr>
              <a:t> The s</a:t>
            </a:r>
            <a:r>
              <a:rPr lang="en-US" sz="2000" b="0" i="0" u="none" strike="noStrike" dirty="0">
                <a:solidFill>
                  <a:srgbClr val="000000"/>
                </a:solidFill>
                <a:effectLst/>
                <a:latin typeface="Times New Roman" panose="02020603050405020304" pitchFamily="18" charset="0"/>
              </a:rPr>
              <a:t>tages of NAFLD can be predicted using various machine learning techniques.</a:t>
            </a:r>
          </a:p>
          <a:p>
            <a:r>
              <a:rPr lang="en-US" sz="2000" dirty="0">
                <a:solidFill>
                  <a:srgbClr val="000000"/>
                </a:solidFill>
              </a:rPr>
              <a:t> The various ML techniques used are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k-Nearest Neighbour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kNN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Support Vector Machine (SVM),</a:t>
            </a:r>
          </a:p>
          <a:p>
            <a:pPr marL="0" indent="0">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Radial Basis Function (RBF) SVM, Gaussian Process (GP), Random Forest (RF), Neural Network (NN), </a:t>
            </a:r>
          </a:p>
          <a:p>
            <a:pPr marL="0" indent="0">
              <a:buNone/>
            </a:pPr>
            <a:r>
              <a:rPr lang="en-IN" sz="2000" kern="100" dirty="0">
                <a:latin typeface="Calibri" panose="020F0502020204030204" pitchFamily="34" charset="0"/>
                <a:ea typeface="Calibri" panose="020F0502020204030204" pitchFamily="34"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AdaBoost and Naïve Bayes.</a:t>
            </a:r>
          </a:p>
          <a:p>
            <a:endParaRPr lang="en-US" sz="2000" dirty="0">
              <a:solidFill>
                <a:srgbClr val="000000"/>
              </a:solidFill>
            </a:endParaRPr>
          </a:p>
        </p:txBody>
      </p:sp>
      <p:sp>
        <p:nvSpPr>
          <p:cNvPr id="3" name="Rectangle 2">
            <a:extLst>
              <a:ext uri="{FF2B5EF4-FFF2-40B4-BE49-F238E27FC236}">
                <a16:creationId xmlns:a16="http://schemas.microsoft.com/office/drawing/2014/main" id="{01D35258-FD9C-7560-9ED5-F9A2C9992B51}"/>
              </a:ext>
            </a:extLst>
          </p:cNvPr>
          <p:cNvSpPr/>
          <p:nvPr/>
        </p:nvSpPr>
        <p:spPr>
          <a:xfrm>
            <a:off x="0" y="0"/>
            <a:ext cx="12191998" cy="232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a:solidFill>
                  <a:srgbClr val="F7F7F7"/>
                </a:solidFill>
                <a:effectLst/>
                <a:latin typeface="Arial" panose="020B0604020202020204" pitchFamily="34" charset="0"/>
              </a:rPr>
              <a:t>Screening for Non-Alcoholic Fatty Liver Disease Using Anthropometric Indices and Machine Learning </a:t>
            </a:r>
            <a:r>
              <a:rPr lang="en-US" sz="1400">
                <a:solidFill>
                  <a:srgbClr val="F7F7F7"/>
                </a:solidFill>
                <a:latin typeface="Arial" panose="020B0604020202020204" pitchFamily="34" charset="0"/>
              </a:rPr>
              <a:t>Techniques</a:t>
            </a:r>
            <a:endParaRPr lang="en-IN" sz="1400"/>
          </a:p>
        </p:txBody>
      </p:sp>
    </p:spTree>
    <p:extLst>
      <p:ext uri="{BB962C8B-B14F-4D97-AF65-F5344CB8AC3E}">
        <p14:creationId xmlns:p14="http://schemas.microsoft.com/office/powerpoint/2010/main" val="910735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Demo</a:t>
            </a:r>
          </a:p>
        </p:txBody>
      </p:sp>
      <p:sp>
        <p:nvSpPr>
          <p:cNvPr id="8" name="Rectangle 7">
            <a:extLst>
              <a:ext uri="{FF2B5EF4-FFF2-40B4-BE49-F238E27FC236}">
                <a16:creationId xmlns:a16="http://schemas.microsoft.com/office/drawing/2014/main" id="{7B699622-65B5-F748-8B9F-0F5E3D20EAFF}"/>
              </a:ext>
            </a:extLst>
          </p:cNvPr>
          <p:cNvSpPr/>
          <p:nvPr/>
        </p:nvSpPr>
        <p:spPr>
          <a:xfrm>
            <a:off x="0" y="0"/>
            <a:ext cx="12191998" cy="232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dirty="0">
                <a:solidFill>
                  <a:srgbClr val="F7F7F7"/>
                </a:solidFill>
                <a:effectLst/>
                <a:latin typeface="Arial" panose="020B0604020202020204" pitchFamily="34" charset="0"/>
              </a:rPr>
              <a:t>Screening for Non-Alcoholic Fatty Liver Disease Using Anthropometric Indices and Machine Learning </a:t>
            </a:r>
            <a:r>
              <a:rPr lang="en-US" sz="1400" dirty="0">
                <a:solidFill>
                  <a:srgbClr val="F7F7F7"/>
                </a:solidFill>
                <a:latin typeface="Arial" panose="020B0604020202020204" pitchFamily="34" charset="0"/>
              </a:rPr>
              <a:t>Techniques</a:t>
            </a:r>
            <a:endParaRPr lang="en-IN" sz="1400" dirty="0"/>
          </a:p>
        </p:txBody>
      </p:sp>
      <p:pic>
        <p:nvPicPr>
          <p:cNvPr id="14" name="Picture 13">
            <a:extLst>
              <a:ext uri="{FF2B5EF4-FFF2-40B4-BE49-F238E27FC236}">
                <a16:creationId xmlns:a16="http://schemas.microsoft.com/office/drawing/2014/main" id="{B700D6AC-69D3-F970-26DF-DA9B07023D4C}"/>
              </a:ext>
            </a:extLst>
          </p:cNvPr>
          <p:cNvPicPr>
            <a:picLocks noChangeAspect="1"/>
          </p:cNvPicPr>
          <p:nvPr/>
        </p:nvPicPr>
        <p:blipFill>
          <a:blip r:embed="rId2"/>
          <a:stretch>
            <a:fillRect/>
          </a:stretch>
        </p:blipFill>
        <p:spPr>
          <a:xfrm>
            <a:off x="944545" y="3865820"/>
            <a:ext cx="4243100" cy="2584337"/>
          </a:xfrm>
          <a:prstGeom prst="rect">
            <a:avLst/>
          </a:prstGeom>
        </p:spPr>
      </p:pic>
      <p:pic>
        <p:nvPicPr>
          <p:cNvPr id="16" name="Picture 15">
            <a:extLst>
              <a:ext uri="{FF2B5EF4-FFF2-40B4-BE49-F238E27FC236}">
                <a16:creationId xmlns:a16="http://schemas.microsoft.com/office/drawing/2014/main" id="{8E735B54-9E63-617E-45B5-664BA1948BFD}"/>
              </a:ext>
            </a:extLst>
          </p:cNvPr>
          <p:cNvPicPr>
            <a:picLocks noChangeAspect="1"/>
          </p:cNvPicPr>
          <p:nvPr/>
        </p:nvPicPr>
        <p:blipFill>
          <a:blip r:embed="rId3"/>
          <a:stretch>
            <a:fillRect/>
          </a:stretch>
        </p:blipFill>
        <p:spPr>
          <a:xfrm>
            <a:off x="944545" y="911074"/>
            <a:ext cx="4243100" cy="2773345"/>
          </a:xfrm>
          <a:prstGeom prst="rect">
            <a:avLst/>
          </a:prstGeom>
        </p:spPr>
      </p:pic>
      <p:pic>
        <p:nvPicPr>
          <p:cNvPr id="18" name="Picture 17">
            <a:extLst>
              <a:ext uri="{FF2B5EF4-FFF2-40B4-BE49-F238E27FC236}">
                <a16:creationId xmlns:a16="http://schemas.microsoft.com/office/drawing/2014/main" id="{F709B4A4-A88C-E146-3E33-5CEB3168E3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8412" y="1910911"/>
            <a:ext cx="6592475" cy="3502467"/>
          </a:xfrm>
          <a:prstGeom prst="rect">
            <a:avLst/>
          </a:prstGeom>
        </p:spPr>
      </p:pic>
    </p:spTree>
    <p:extLst>
      <p:ext uri="{BB962C8B-B14F-4D97-AF65-F5344CB8AC3E}">
        <p14:creationId xmlns:p14="http://schemas.microsoft.com/office/powerpoint/2010/main" val="36004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3855-2960-0958-37F4-B09C04772CA2}"/>
              </a:ext>
            </a:extLst>
          </p:cNvPr>
          <p:cNvSpPr>
            <a:spLocks noGrp="1"/>
          </p:cNvSpPr>
          <p:nvPr>
            <p:ph type="title"/>
          </p:nvPr>
        </p:nvSpPr>
        <p:spPr/>
        <p:txBody>
          <a:bodyPr/>
          <a:lstStyle/>
          <a:p>
            <a:r>
              <a:rPr lang="en-IN" dirty="0"/>
              <a:t>Feature Variables </a:t>
            </a:r>
          </a:p>
        </p:txBody>
      </p:sp>
      <p:sp>
        <p:nvSpPr>
          <p:cNvPr id="3" name="Content Placeholder 2">
            <a:extLst>
              <a:ext uri="{FF2B5EF4-FFF2-40B4-BE49-F238E27FC236}">
                <a16:creationId xmlns:a16="http://schemas.microsoft.com/office/drawing/2014/main" id="{D4E34960-9A4B-96FF-F796-8A40DC9FCC75}"/>
              </a:ext>
            </a:extLst>
          </p:cNvPr>
          <p:cNvSpPr>
            <a:spLocks noGrp="1"/>
          </p:cNvSpPr>
          <p:nvPr>
            <p:ph idx="1"/>
          </p:nvPr>
        </p:nvSpPr>
        <p:spPr/>
        <p:txBody>
          <a:bodyPr>
            <a:normAutofit lnSpcReduction="10000"/>
          </a:bodyPr>
          <a:lstStyle/>
          <a:p>
            <a:r>
              <a:rPr lang="en-IN" sz="2000" dirty="0"/>
              <a:t>There are various feature variables used in this project. </a:t>
            </a:r>
          </a:p>
          <a:p>
            <a:pPr marL="0" indent="0">
              <a:buNone/>
            </a:pPr>
            <a:r>
              <a:rPr lang="en-IN" sz="2000" dirty="0"/>
              <a:t>   Some of them are Age, Weight, Height, BMI and various</a:t>
            </a:r>
          </a:p>
          <a:p>
            <a:pPr marL="0" indent="0">
              <a:buNone/>
            </a:pPr>
            <a:r>
              <a:rPr lang="en-IN" sz="2000" dirty="0"/>
              <a:t>   other anthropometric measurements(Refer Fig ).</a:t>
            </a:r>
          </a:p>
          <a:p>
            <a:r>
              <a:rPr lang="en-IN" sz="2000" dirty="0"/>
              <a:t>The following methods were used to calculate these </a:t>
            </a:r>
          </a:p>
          <a:p>
            <a:pPr marL="0" indent="0">
              <a:buNone/>
            </a:pPr>
            <a:r>
              <a:rPr lang="en-IN" sz="2000" dirty="0"/>
              <a:t>    measurements:</a:t>
            </a:r>
          </a:p>
          <a:p>
            <a:pPr>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Sex, age, education, disease history and medications- Questionnaire.</a:t>
            </a:r>
          </a:p>
          <a:p>
            <a:pPr>
              <a:buFont typeface="Arial" panose="020B0604020202020204" pitchFamily="34" charset="0"/>
              <a:buChar char="•"/>
            </a:pPr>
            <a:r>
              <a:rPr lang="en-IN" sz="1800" dirty="0">
                <a:latin typeface="Calibri" panose="020F0502020204030204" pitchFamily="34" charset="0"/>
              </a:rPr>
              <a:t>Weight-Digital Weighing Scale.</a:t>
            </a:r>
          </a:p>
          <a:p>
            <a:pPr>
              <a:buFont typeface="Arial" panose="020B0604020202020204" pitchFamily="34" charset="0"/>
              <a:buChar char="•"/>
            </a:pPr>
            <a:r>
              <a:rPr lang="en-IN" sz="1800" dirty="0">
                <a:latin typeface="Calibri" panose="020F0502020204030204" pitchFamily="34" charset="0"/>
              </a:rPr>
              <a:t>Height-Wall Height Chart.</a:t>
            </a:r>
          </a:p>
          <a:p>
            <a:pPr>
              <a:buFont typeface="Arial" panose="020B0604020202020204" pitchFamily="34" charset="0"/>
              <a:buChar char="•"/>
            </a:pPr>
            <a:r>
              <a:rPr lang="en-IN" sz="1800" dirty="0">
                <a:latin typeface="Calibri" panose="020F0502020204030204" pitchFamily="34" charset="0"/>
              </a:rPr>
              <a:t>Circumferences-Flexible Tape Measure.</a:t>
            </a:r>
          </a:p>
          <a:p>
            <a:pPr marL="0" indent="0">
              <a:buNone/>
            </a:pPr>
            <a:endParaRPr lang="en-IN" sz="1800" dirty="0">
              <a:latin typeface="Calibri" panose="020F0502020204030204" pitchFamily="34" charset="0"/>
            </a:endParaRPr>
          </a:p>
          <a:p>
            <a:pPr marL="0" indent="0">
              <a:buNone/>
            </a:pPr>
            <a:r>
              <a:rPr lang="en-IN" sz="2400" dirty="0">
                <a:latin typeface="Calibri" panose="020F0502020204030204" pitchFamily="34" charset="0"/>
              </a:rPr>
              <a:t>   MERITS: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Simple and cheap equipment.</a:t>
            </a:r>
          </a:p>
          <a:p>
            <a:r>
              <a:rPr lang="en-IN" sz="1800" dirty="0">
                <a:latin typeface="Calibri" panose="020F0502020204030204" pitchFamily="34" charset="0"/>
                <a:ea typeface="Calibri" panose="020F0502020204030204" pitchFamily="34" charset="0"/>
              </a:rPr>
              <a:t>N</a:t>
            </a:r>
            <a:r>
              <a:rPr lang="en-IN" sz="1800" dirty="0">
                <a:effectLst/>
                <a:latin typeface="Calibri" panose="020F0502020204030204" pitchFamily="34" charset="0"/>
                <a:ea typeface="Calibri" panose="020F0502020204030204" pitchFamily="34" charset="0"/>
                <a:cs typeface="Times New Roman" panose="02020603050405020304" pitchFamily="18" charset="0"/>
              </a:rPr>
              <a:t>eeds less specialty knowledge therefore can be implemented in several health centres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and also remote areas. </a:t>
            </a:r>
            <a:endParaRPr lang="en-IN" sz="2400" dirty="0"/>
          </a:p>
        </p:txBody>
      </p:sp>
      <p:pic>
        <p:nvPicPr>
          <p:cNvPr id="5" name="Picture 4">
            <a:extLst>
              <a:ext uri="{FF2B5EF4-FFF2-40B4-BE49-F238E27FC236}">
                <a16:creationId xmlns:a16="http://schemas.microsoft.com/office/drawing/2014/main" id="{A18327FC-4F6B-A608-8158-F6641A8E2C88}"/>
              </a:ext>
            </a:extLst>
          </p:cNvPr>
          <p:cNvPicPr>
            <a:picLocks noChangeAspect="1"/>
          </p:cNvPicPr>
          <p:nvPr/>
        </p:nvPicPr>
        <p:blipFill>
          <a:blip r:embed="rId2"/>
          <a:stretch>
            <a:fillRect/>
          </a:stretch>
        </p:blipFill>
        <p:spPr>
          <a:xfrm>
            <a:off x="9593663" y="863029"/>
            <a:ext cx="1632564" cy="5629210"/>
          </a:xfrm>
          <a:prstGeom prst="rect">
            <a:avLst/>
          </a:prstGeom>
        </p:spPr>
      </p:pic>
      <p:sp>
        <p:nvSpPr>
          <p:cNvPr id="6" name="Rectangle 5">
            <a:extLst>
              <a:ext uri="{FF2B5EF4-FFF2-40B4-BE49-F238E27FC236}">
                <a16:creationId xmlns:a16="http://schemas.microsoft.com/office/drawing/2014/main" id="{242E08EE-308C-2C49-5B04-C9BCF02FB420}"/>
              </a:ext>
            </a:extLst>
          </p:cNvPr>
          <p:cNvSpPr/>
          <p:nvPr/>
        </p:nvSpPr>
        <p:spPr>
          <a:xfrm>
            <a:off x="0" y="0"/>
            <a:ext cx="12191998" cy="2327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a:solidFill>
                  <a:srgbClr val="F7F7F7"/>
                </a:solidFill>
                <a:effectLst/>
                <a:latin typeface="Arial" panose="020B0604020202020204" pitchFamily="34" charset="0"/>
              </a:rPr>
              <a:t>Screening for Non-Alcoholic Fatty Liver Disease Using Anthropometric Indices and Machine Learning </a:t>
            </a:r>
            <a:r>
              <a:rPr lang="en-US" sz="1400">
                <a:solidFill>
                  <a:srgbClr val="F7F7F7"/>
                </a:solidFill>
                <a:latin typeface="Arial" panose="020B0604020202020204" pitchFamily="34" charset="0"/>
              </a:rPr>
              <a:t>Techniques</a:t>
            </a:r>
            <a:endParaRPr lang="en-IN" sz="1400"/>
          </a:p>
        </p:txBody>
      </p:sp>
    </p:spTree>
    <p:extLst>
      <p:ext uri="{BB962C8B-B14F-4D97-AF65-F5344CB8AC3E}">
        <p14:creationId xmlns:p14="http://schemas.microsoft.com/office/powerpoint/2010/main" val="1714990032"/>
      </p:ext>
    </p:extLst>
  </p:cSld>
  <p:clrMapOvr>
    <a:masterClrMapping/>
  </p:clrMapOvr>
  <p:transition spd="slow">
    <p:wipe/>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1CA8BB829C7A42B2F13D1EEEDCE24A" ma:contentTypeVersion="4" ma:contentTypeDescription="Create a new document." ma:contentTypeScope="" ma:versionID="0fb4b02acbe7837dacb825f18ae83a88">
  <xsd:schema xmlns:xsd="http://www.w3.org/2001/XMLSchema" xmlns:xs="http://www.w3.org/2001/XMLSchema" xmlns:p="http://schemas.microsoft.com/office/2006/metadata/properties" xmlns:ns2="d0d77eca-fb09-4c91-a0cf-c85fba2eb381" targetNamespace="http://schemas.microsoft.com/office/2006/metadata/properties" ma:root="true" ma:fieldsID="c46506f2f20c03c78ca8a17f3f0a99c3" ns2:_="">
    <xsd:import namespace="d0d77eca-fb09-4c91-a0cf-c85fba2eb38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d77eca-fb09-4c91-a0cf-c85fba2eb3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5CB319-5E8D-4BD8-A062-7020A752B0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d77eca-fb09-4c91-a0cf-c85fba2eb3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EFDC8E-1DB2-4422-A23C-D0C1E0F7E9FB}">
  <ds:schemaRefs>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d0d77eca-fb09-4c91-a0cf-c85fba2eb38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ACFFC79F-3034-494A-8CF0-1D711B5DF0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1667</TotalTime>
  <Words>2229</Words>
  <Application>Microsoft Office PowerPoint</Application>
  <PresentationFormat>Widescreen</PresentationFormat>
  <Paragraphs>235</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Courier New</vt:lpstr>
      <vt:lpstr>Noto Sans Symbols</vt:lpstr>
      <vt:lpstr>Segoe UI</vt:lpstr>
      <vt:lpstr>Söhne</vt:lpstr>
      <vt:lpstr>Times New Roman</vt:lpstr>
      <vt:lpstr>Wingdings</vt:lpstr>
      <vt:lpstr>Custom Design</vt:lpstr>
      <vt:lpstr>PowerPoint Presentation</vt:lpstr>
      <vt:lpstr>   Overview</vt:lpstr>
      <vt:lpstr>   Introduction</vt:lpstr>
      <vt:lpstr>Problem Statement</vt:lpstr>
      <vt:lpstr>Literature Review</vt:lpstr>
      <vt:lpstr>Literature Review</vt:lpstr>
      <vt:lpstr>   Conventional and our proposed Method</vt:lpstr>
      <vt:lpstr>Implementation Demo</vt:lpstr>
      <vt:lpstr>Feature Variables </vt:lpstr>
      <vt:lpstr>   Previous Algorithm</vt:lpstr>
      <vt:lpstr>Data Set Asked from Cooper Hospital</vt:lpstr>
      <vt:lpstr>Project Architecture </vt:lpstr>
      <vt:lpstr> Application Design</vt:lpstr>
      <vt:lpstr>Timeline of Project</vt:lpstr>
      <vt:lpstr> Future Scope and Datasets</vt:lpstr>
      <vt:lpstr> References</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SHIVAM.VORA@svkmmumbai.onmicrosoft.com</dc:creator>
  <cp:lastModifiedBy>Anupkumar Singh</cp:lastModifiedBy>
  <cp:revision>119</cp:revision>
  <dcterms:created xsi:type="dcterms:W3CDTF">2019-06-11T05:35:51Z</dcterms:created>
  <dcterms:modified xsi:type="dcterms:W3CDTF">2024-02-27T08:16:24Z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0x010100C01CA8BB829C7A42B2F13D1EEEDCE24A</vt:lpwstr>
  </property>
</Properties>
</file>