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8" r:id="rId3"/>
    <p:sldId id="259" r:id="rId4"/>
    <p:sldId id="257" r:id="rId5"/>
    <p:sldId id="285" r:id="rId6"/>
    <p:sldId id="286" r:id="rId7"/>
    <p:sldId id="268" r:id="rId8"/>
    <p:sldId id="290" r:id="rId9"/>
    <p:sldId id="287" r:id="rId10"/>
    <p:sldId id="262" r:id="rId11"/>
  </p:sldIdLst>
  <p:sldSz cx="9144000" cy="5143500" type="screen16x9"/>
  <p:notesSz cx="6858000" cy="9144000"/>
  <p:embeddedFontLst>
    <p:embeddedFont>
      <p:font typeface="Amatic SC" panose="020B0604020202020204" charset="-79"/>
      <p:regular r:id="rId13"/>
      <p:bold r:id="rId14"/>
    </p:embeddedFont>
    <p:embeddedFont>
      <p:font typeface="Bahnschrift Condensed" panose="020B0502040204020203" pitchFamily="34" charset="0"/>
      <p:regular r:id="rId15"/>
      <p:bold r:id="rId16"/>
    </p:embeddedFont>
    <p:embeddedFont>
      <p:font typeface="Bahnschrift SemiBold SemiConden" panose="020B0502040204020203" pitchFamily="34" charset="0"/>
      <p:bold r:id="rId17"/>
    </p:embeddedFont>
    <p:embeddedFont>
      <p:font typeface="Bahnschrift SemiLight SemiConde" panose="020B0502040204020203" pitchFamily="34" charset="0"/>
      <p:regular r:id="rId18"/>
    </p:embeddedFont>
    <p:embeddedFont>
      <p:font typeface="Bebas Neue" panose="020B0604020202020204" charset="0"/>
      <p:regular r:id="rId19"/>
    </p:embeddedFont>
    <p:embeddedFont>
      <p:font typeface="Calibri" panose="020F0502020204030204" pitchFamily="34" charset="0"/>
      <p:regular r:id="rId20"/>
      <p:bold r:id="rId21"/>
      <p:italic r:id="rId22"/>
      <p:boldItalic r:id="rId23"/>
    </p:embeddedFont>
    <p:embeddedFont>
      <p:font typeface="Cambria" panose="02040503050406030204" pitchFamily="18" charset="0"/>
      <p:regular r:id="rId24"/>
      <p:bold r:id="rId25"/>
      <p:italic r:id="rId26"/>
      <p:boldItalic r:id="rId27"/>
    </p:embeddedFont>
    <p:embeddedFont>
      <p:font typeface="IBM Plex Sans Condensed" panose="020B0604020202020204" charset="0"/>
      <p:regular r:id="rId28"/>
      <p:bold r:id="rId29"/>
      <p:italic r:id="rId30"/>
      <p:boldItalic r:id="rId31"/>
    </p:embeddedFont>
    <p:embeddedFont>
      <p:font typeface="Impact" panose="020B0806030902050204" pitchFamily="34" charset="0"/>
      <p:regular r:id="rId32"/>
    </p:embeddedFont>
    <p:embeddedFont>
      <p:font typeface="Merriweather"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00"/>
    <a:srgbClr val="CCFF33"/>
    <a:srgbClr val="F7F997"/>
    <a:srgbClr val="85DFFF"/>
    <a:srgbClr val="7EBDD2"/>
    <a:srgbClr val="B3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523F56-0D02-4175-A64D-45E582D6819D}">
  <a:tblStyle styleId="{80523F56-0D02-4175-A64D-45E582D6819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snapToGrid="0">
      <p:cViewPr varScale="1">
        <p:scale>
          <a:sx n="108" d="100"/>
          <a:sy n="108" d="100"/>
        </p:scale>
        <p:origin x="10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9"/>
        <p:cNvGrpSpPr/>
        <p:nvPr/>
      </p:nvGrpSpPr>
      <p:grpSpPr>
        <a:xfrm>
          <a:off x="0" y="0"/>
          <a:ext cx="0" cy="0"/>
          <a:chOff x="0" y="0"/>
          <a:chExt cx="0" cy="0"/>
        </a:xfrm>
      </p:grpSpPr>
      <p:sp>
        <p:nvSpPr>
          <p:cNvPr id="2690" name="Google Shape;2690;g7085f372ae_1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1" name="Google Shape;2691;g7085f372ae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9"/>
        <p:cNvGrpSpPr/>
        <p:nvPr/>
      </p:nvGrpSpPr>
      <p:grpSpPr>
        <a:xfrm>
          <a:off x="0" y="0"/>
          <a:ext cx="0" cy="0"/>
          <a:chOff x="0" y="0"/>
          <a:chExt cx="0" cy="0"/>
        </a:xfrm>
      </p:grpSpPr>
      <p:sp>
        <p:nvSpPr>
          <p:cNvPr id="2690" name="Google Shape;2690;g7085f372ae_1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1" name="Google Shape;2691;g7085f372ae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71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400" y="1515575"/>
            <a:ext cx="5995200" cy="1159800"/>
          </a:xfrm>
          <a:prstGeom prst="rect">
            <a:avLst/>
          </a:prstGeom>
        </p:spPr>
        <p:txBody>
          <a:bodyPr spcFirstLastPara="1" wrap="square" lIns="91425" tIns="91425" rIns="91425" bIns="91425" anchor="ctr" anchorCtr="0">
            <a:noAutofit/>
          </a:bodyPr>
          <a:lstStyle/>
          <a:p>
            <a:pPr>
              <a:lnSpc>
                <a:spcPct val="107000"/>
              </a:lnSpc>
              <a:spcAft>
                <a:spcPts val="800"/>
              </a:spcAft>
            </a:pPr>
            <a:r>
              <a:rPr lang="en-IN" sz="3600" b="1" dirty="0">
                <a:effectLst/>
                <a:latin typeface="Bahnschrift SemiLight SemiConde" panose="020B0502040204020203" pitchFamily="34" charset="0"/>
                <a:ea typeface="Calibri" panose="020F0502020204030204" pitchFamily="34" charset="0"/>
                <a:cs typeface="Tunga" panose="020B0502040204020203" pitchFamily="34" charset="0"/>
              </a:rPr>
              <a:t>RPA Design and Development</a:t>
            </a:r>
            <a:br>
              <a:rPr lang="en-IN" sz="3600" dirty="0">
                <a:effectLst/>
                <a:latin typeface="Bahnschrift SemiLight SemiConde" panose="020B0502040204020203" pitchFamily="34" charset="0"/>
                <a:ea typeface="Calibri" panose="020F0502020204030204" pitchFamily="34" charset="0"/>
                <a:cs typeface="Tunga" panose="020B0502040204020203" pitchFamily="34" charset="0"/>
              </a:rPr>
            </a:br>
            <a:r>
              <a:rPr lang="en-IN" sz="2800" dirty="0">
                <a:effectLst/>
                <a:latin typeface="Impact" panose="020B0806030902050204" pitchFamily="34" charset="0"/>
                <a:ea typeface="Calibri" panose="020F0502020204030204" pitchFamily="34" charset="0"/>
              </a:rPr>
              <a:t>SALARY SHEET GENERATOR</a:t>
            </a:r>
            <a:endParaRPr sz="11500" dirty="0">
              <a:latin typeface="Impact" panose="020B0806030902050204" pitchFamily="34" charset="0"/>
            </a:endParaRPr>
          </a:p>
        </p:txBody>
      </p:sp>
      <p:pic>
        <p:nvPicPr>
          <p:cNvPr id="3" name="Google Shape;90;p15">
            <a:extLst>
              <a:ext uri="{FF2B5EF4-FFF2-40B4-BE49-F238E27FC236}">
                <a16:creationId xmlns:a16="http://schemas.microsoft.com/office/drawing/2014/main" id="{D1F9FEE4-2464-40BA-A70F-C8742448A182}"/>
              </a:ext>
            </a:extLst>
          </p:cNvPr>
          <p:cNvPicPr preferRelativeResize="0"/>
          <p:nvPr/>
        </p:nvPicPr>
        <p:blipFill rotWithShape="1">
          <a:blip r:embed="rId3">
            <a:alphaModFix/>
          </a:blip>
          <a:srcRect r="20898" b="32619"/>
          <a:stretch/>
        </p:blipFill>
        <p:spPr>
          <a:xfrm>
            <a:off x="4926419" y="3189768"/>
            <a:ext cx="2055626" cy="1953732"/>
          </a:xfrm>
          <a:prstGeom prst="rect">
            <a:avLst/>
          </a:prstGeom>
          <a:noFill/>
          <a:ln>
            <a:noFill/>
          </a:ln>
        </p:spPr>
      </p:pic>
      <p:sp>
        <p:nvSpPr>
          <p:cNvPr id="2" name="TextBox 1">
            <a:extLst>
              <a:ext uri="{FF2B5EF4-FFF2-40B4-BE49-F238E27FC236}">
                <a16:creationId xmlns:a16="http://schemas.microsoft.com/office/drawing/2014/main" id="{A1FDDEE2-6959-45F3-A175-55C291AA33DA}"/>
              </a:ext>
            </a:extLst>
          </p:cNvPr>
          <p:cNvSpPr txBox="1"/>
          <p:nvPr/>
        </p:nvSpPr>
        <p:spPr>
          <a:xfrm>
            <a:off x="5840818" y="2826286"/>
            <a:ext cx="1878418" cy="307777"/>
          </a:xfrm>
          <a:prstGeom prst="rect">
            <a:avLst/>
          </a:prstGeom>
          <a:noFill/>
        </p:spPr>
        <p:txBody>
          <a:bodyPr wrap="square" rtlCol="0">
            <a:spAutoFit/>
          </a:bodyPr>
          <a:lstStyle/>
          <a:p>
            <a:r>
              <a:rPr lang="en-IN" b="1" i="1" dirty="0">
                <a:solidFill>
                  <a:schemeClr val="bg1"/>
                </a:solidFill>
                <a:latin typeface="Bahnschrift SemiLight SemiConde" panose="020B0502040204020203" pitchFamily="34" charset="0"/>
              </a:rPr>
              <a:t>- Anup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7" name="Google Shape;208;p23">
            <a:extLst>
              <a:ext uri="{FF2B5EF4-FFF2-40B4-BE49-F238E27FC236}">
                <a16:creationId xmlns:a16="http://schemas.microsoft.com/office/drawing/2014/main" id="{38FEE68A-881C-4436-BC52-F9BB637F0235}"/>
              </a:ext>
            </a:extLst>
          </p:cNvPr>
          <p:cNvGrpSpPr/>
          <p:nvPr/>
        </p:nvGrpSpPr>
        <p:grpSpPr>
          <a:xfrm>
            <a:off x="4824227" y="2287508"/>
            <a:ext cx="3442550" cy="2690001"/>
            <a:chOff x="5503605" y="983607"/>
            <a:chExt cx="3588232" cy="2803836"/>
          </a:xfrm>
        </p:grpSpPr>
        <p:pic>
          <p:nvPicPr>
            <p:cNvPr id="8" name="Google Shape;209;p23">
              <a:extLst>
                <a:ext uri="{FF2B5EF4-FFF2-40B4-BE49-F238E27FC236}">
                  <a16:creationId xmlns:a16="http://schemas.microsoft.com/office/drawing/2014/main" id="{52670391-9C96-4404-9EF8-9BBDB436E849}"/>
                </a:ext>
              </a:extLst>
            </p:cNvPr>
            <p:cNvPicPr preferRelativeResize="0"/>
            <p:nvPr/>
          </p:nvPicPr>
          <p:blipFill rotWithShape="1">
            <a:blip r:embed="rId3">
              <a:alphaModFix/>
            </a:blip>
            <a:srcRect b="41934"/>
            <a:stretch/>
          </p:blipFill>
          <p:spPr>
            <a:xfrm>
              <a:off x="5503605" y="983607"/>
              <a:ext cx="3588232" cy="2803836"/>
            </a:xfrm>
            <a:prstGeom prst="rect">
              <a:avLst/>
            </a:prstGeom>
            <a:noFill/>
            <a:ln>
              <a:noFill/>
            </a:ln>
          </p:spPr>
        </p:pic>
        <p:pic>
          <p:nvPicPr>
            <p:cNvPr id="9" name="Google Shape;210;p23">
              <a:extLst>
                <a:ext uri="{FF2B5EF4-FFF2-40B4-BE49-F238E27FC236}">
                  <a16:creationId xmlns:a16="http://schemas.microsoft.com/office/drawing/2014/main" id="{AF972C3D-16FA-43B3-9D1D-00F3FD55E6BC}"/>
                </a:ext>
              </a:extLst>
            </p:cNvPr>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2" name="TextBox 1">
            <a:extLst>
              <a:ext uri="{FF2B5EF4-FFF2-40B4-BE49-F238E27FC236}">
                <a16:creationId xmlns:a16="http://schemas.microsoft.com/office/drawing/2014/main" id="{2B987096-1012-405A-A681-89B45FB93189}"/>
              </a:ext>
            </a:extLst>
          </p:cNvPr>
          <p:cNvSpPr txBox="1"/>
          <p:nvPr/>
        </p:nvSpPr>
        <p:spPr>
          <a:xfrm flipH="1">
            <a:off x="1392510" y="1179512"/>
            <a:ext cx="4951584" cy="1107996"/>
          </a:xfrm>
          <a:prstGeom prst="rect">
            <a:avLst/>
          </a:prstGeom>
          <a:noFill/>
        </p:spPr>
        <p:txBody>
          <a:bodyPr wrap="square" rtlCol="0">
            <a:spAutoFit/>
          </a:bodyPr>
          <a:lstStyle/>
          <a:p>
            <a:r>
              <a:rPr lang="en-IN" sz="6600" dirty="0">
                <a:solidFill>
                  <a:schemeClr val="bg1"/>
                </a:solidFill>
                <a:latin typeface="Impact" panose="020B0806030902050204" pitchFamily="34" charset="0"/>
              </a:rPr>
              <a:t>THANK YOU</a:t>
            </a:r>
            <a:endParaRPr lang="en-IN" dirty="0">
              <a:solidFill>
                <a:schemeClr val="bg1"/>
              </a:solidFill>
              <a:latin typeface="Impact" panose="020B080603090205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5DFFF"/>
        </a:solidFill>
        <a:effectLst/>
      </p:bgPr>
    </p:bg>
    <p:spTree>
      <p:nvGrpSpPr>
        <p:cNvPr id="1" name="Shape 1904"/>
        <p:cNvGrpSpPr/>
        <p:nvPr/>
      </p:nvGrpSpPr>
      <p:grpSpPr>
        <a:xfrm>
          <a:off x="0" y="0"/>
          <a:ext cx="0" cy="0"/>
          <a:chOff x="0" y="0"/>
          <a:chExt cx="0" cy="0"/>
        </a:xfrm>
      </p:grpSpPr>
      <p:sp>
        <p:nvSpPr>
          <p:cNvPr id="1906" name="Google Shape;1906;p15"/>
          <p:cNvSpPr txBox="1">
            <a:spLocks noGrp="1"/>
          </p:cNvSpPr>
          <p:nvPr>
            <p:ph type="subTitle" idx="4294967295"/>
          </p:nvPr>
        </p:nvSpPr>
        <p:spPr>
          <a:xfrm>
            <a:off x="1827736" y="402650"/>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3200" dirty="0">
                <a:solidFill>
                  <a:schemeClr val="accent3">
                    <a:lumMod val="60000"/>
                    <a:lumOff val="40000"/>
                  </a:schemeClr>
                </a:solidFill>
                <a:latin typeface="Impact" panose="020B0806030902050204" pitchFamily="34" charset="0"/>
              </a:rPr>
              <a:t>DESCRIPTION</a:t>
            </a:r>
            <a:r>
              <a:rPr lang="en-IN" sz="2800" dirty="0">
                <a:latin typeface="Impact" panose="020B0806030902050204" pitchFamily="34" charset="0"/>
              </a:rPr>
              <a:t>:</a:t>
            </a:r>
            <a:endParaRPr sz="2800" dirty="0">
              <a:latin typeface="Impact" panose="020B0806030902050204" pitchFamily="34" charset="0"/>
            </a:endParaRPr>
          </a:p>
        </p:txBody>
      </p:sp>
      <p:sp>
        <p:nvSpPr>
          <p:cNvPr id="1907" name="Google Shape;1907;p15"/>
          <p:cNvSpPr txBox="1">
            <a:spLocks noGrp="1"/>
          </p:cNvSpPr>
          <p:nvPr>
            <p:ph type="body" idx="4294967295"/>
          </p:nvPr>
        </p:nvSpPr>
        <p:spPr>
          <a:xfrm>
            <a:off x="1357086" y="1187450"/>
            <a:ext cx="6654800" cy="2057400"/>
          </a:xfrm>
          <a:prstGeom prst="rect">
            <a:avLst/>
          </a:prstGeom>
        </p:spPr>
        <p:txBody>
          <a:bodyPr spcFirstLastPara="1" wrap="square" lIns="91425" tIns="91425" rIns="91425" bIns="91425" anchor="t" anchorCtr="0">
            <a:noAutofit/>
          </a:bodyPr>
          <a:lstStyle/>
          <a:p>
            <a:pPr marL="0" indent="0" algn="just">
              <a:buNone/>
            </a:pPr>
            <a:r>
              <a:rPr lang="en-IN" dirty="0">
                <a:effectLst/>
                <a:latin typeface="Bahnschrift Condensed" panose="020B0502040204020203" pitchFamily="34" charset="0"/>
                <a:ea typeface="Calibri" panose="020F0502020204030204" pitchFamily="34" charset="0"/>
                <a:cs typeface="Tunga" panose="020B0502040204020203" pitchFamily="34" charset="0"/>
              </a:rPr>
              <a:t>Large business organization have large number of employees and it is difficult to generate and maintain the salary sheet of each employee having the details of each employee in separate pdf files. Using RPA bot this process can be </a:t>
            </a:r>
            <a:r>
              <a:rPr lang="en-IN">
                <a:effectLst/>
                <a:latin typeface="Bahnschrift Condensed" panose="020B0502040204020203" pitchFamily="34" charset="0"/>
                <a:ea typeface="Calibri" panose="020F0502020204030204" pitchFamily="34" charset="0"/>
                <a:cs typeface="Tunga" panose="020B0502040204020203" pitchFamily="34" charset="0"/>
              </a:rPr>
              <a:t>easily automated. </a:t>
            </a:r>
            <a:r>
              <a:rPr lang="en-IN" dirty="0">
                <a:effectLst/>
                <a:latin typeface="Bahnschrift Condensed" panose="020B0502040204020203" pitchFamily="34" charset="0"/>
                <a:ea typeface="Calibri" panose="020F0502020204030204" pitchFamily="34" charset="0"/>
                <a:cs typeface="Tunga" panose="020B0502040204020203" pitchFamily="34" charset="0"/>
              </a:rPr>
              <a:t>The main aim of the automation is to extract the unstructured data from pdf and convert it to structured Excel workbook, perform required operations on the data and finally send the generated salary sheet to the employer through mail.</a:t>
            </a:r>
          </a:p>
          <a:p>
            <a:pPr marL="0" lvl="0" indent="0" rtl="0">
              <a:spcBef>
                <a:spcPts val="600"/>
              </a:spcBef>
              <a:spcAft>
                <a:spcPts val="0"/>
              </a:spcAft>
              <a:buNone/>
            </a:pPr>
            <a:endParaRPr sz="2000" dirty="0">
              <a:latin typeface="Bahnschrift Condensed" panose="020B0502040204020203" pitchFamily="34"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Shape 1913"/>
        <p:cNvGrpSpPr/>
        <p:nvPr/>
      </p:nvGrpSpPr>
      <p:grpSpPr>
        <a:xfrm>
          <a:off x="0" y="0"/>
          <a:ext cx="0" cy="0"/>
          <a:chOff x="0" y="0"/>
          <a:chExt cx="0" cy="0"/>
        </a:xfrm>
      </p:grpSpPr>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Subtitle 2">
            <a:extLst>
              <a:ext uri="{FF2B5EF4-FFF2-40B4-BE49-F238E27FC236}">
                <a16:creationId xmlns:a16="http://schemas.microsoft.com/office/drawing/2014/main" id="{7E91B576-F625-4048-9536-79BE6181D74B}"/>
              </a:ext>
            </a:extLst>
          </p:cNvPr>
          <p:cNvSpPr>
            <a:spLocks noGrp="1"/>
          </p:cNvSpPr>
          <p:nvPr>
            <p:ph type="subTitle" idx="1"/>
          </p:nvPr>
        </p:nvSpPr>
        <p:spPr>
          <a:xfrm>
            <a:off x="1557900" y="632078"/>
            <a:ext cx="6028200" cy="795900"/>
          </a:xfrm>
        </p:spPr>
        <p:txBody>
          <a:bodyPr/>
          <a:lstStyle/>
          <a:p>
            <a:pPr algn="l">
              <a:lnSpc>
                <a:spcPct val="107000"/>
              </a:lnSpc>
              <a:spcAft>
                <a:spcPts val="800"/>
              </a:spcAft>
            </a:pPr>
            <a:r>
              <a:rPr lang="en-IN" sz="2400" b="1" dirty="0">
                <a:solidFill>
                  <a:srgbClr val="002060"/>
                </a:solidFill>
                <a:effectLst/>
                <a:latin typeface="Times New Roman" panose="02020603050405020304" pitchFamily="18" charset="0"/>
                <a:ea typeface="Calibri" panose="020F0502020204030204" pitchFamily="34" charset="0"/>
                <a:cs typeface="Tunga" panose="020B0502040204020203" pitchFamily="34" charset="0"/>
              </a:rPr>
              <a:t>	</a:t>
            </a:r>
            <a:r>
              <a:rPr lang="en-IN" sz="2800" b="1" dirty="0">
                <a:solidFill>
                  <a:srgbClr val="C00000"/>
                </a:solidFill>
                <a:effectLst/>
                <a:latin typeface="Times New Roman" panose="02020603050405020304" pitchFamily="18" charset="0"/>
                <a:ea typeface="Calibri" panose="020F0502020204030204" pitchFamily="34" charset="0"/>
                <a:cs typeface="Tunga" panose="020B0502040204020203" pitchFamily="34" charset="0"/>
              </a:rPr>
              <a:t>AIM:</a:t>
            </a:r>
            <a:endParaRPr lang="en-IN" sz="2800" dirty="0">
              <a:solidFill>
                <a:srgbClr val="C00000"/>
              </a:solidFill>
              <a:effectLst/>
              <a:latin typeface="Calibri" panose="020F0502020204030204" pitchFamily="34" charset="0"/>
              <a:ea typeface="Calibri" panose="020F0502020204030204" pitchFamily="34" charset="0"/>
              <a:cs typeface="Tunga" panose="020B0502040204020203" pitchFamily="34"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r>
              <a:rPr lang="en-IN" sz="2000" dirty="0">
                <a:effectLst/>
                <a:latin typeface="Bahnschrift Condensed" panose="020B0502040204020203" pitchFamily="34" charset="0"/>
                <a:ea typeface="Calibri" panose="020F0502020204030204" pitchFamily="34" charset="0"/>
                <a:cs typeface="Tunga" panose="020B0502040204020203" pitchFamily="34" charset="0"/>
              </a:rPr>
              <a:t>Extracting data from these PDF forms and scanned documents into a usable format is probably one of the basic requirements of business organization.</a:t>
            </a:r>
          </a:p>
          <a:p>
            <a:pPr algn="just">
              <a:lnSpc>
                <a:spcPct val="107000"/>
              </a:lnSpc>
              <a:spcAft>
                <a:spcPts val="800"/>
              </a:spcAft>
            </a:pPr>
            <a:r>
              <a:rPr lang="en-IN" sz="2000" dirty="0">
                <a:latin typeface="Bahnschrift Condensed" panose="020B0502040204020203" pitchFamily="34" charset="0"/>
                <a:ea typeface="Calibri" panose="020F0502020204030204" pitchFamily="34" charset="0"/>
                <a:cs typeface="Tunga" panose="020B0502040204020203" pitchFamily="34" charset="0"/>
              </a:rPr>
              <a:t>		</a:t>
            </a:r>
            <a:r>
              <a:rPr lang="en-IN" sz="2000" dirty="0">
                <a:effectLst/>
                <a:latin typeface="Bahnschrift Condensed" panose="020B0502040204020203" pitchFamily="34" charset="0"/>
                <a:ea typeface="Calibri" panose="020F0502020204030204" pitchFamily="34" charset="0"/>
                <a:cs typeface="Tunga" panose="020B0502040204020203" pitchFamily="34" charset="0"/>
              </a:rPr>
              <a:t>The main aim of this bot is to extract unstructured data from pdf files and write it into structured excel workbook, perform required calculations followed by send automated mails.</a:t>
            </a:r>
          </a:p>
          <a:p>
            <a:pPr algn="l"/>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219860" y="877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3200" b="0" dirty="0">
                <a:effectLst/>
              </a:rPr>
            </a:br>
            <a:br>
              <a:rPr lang="en-US" sz="3200" b="0" dirty="0"/>
            </a:br>
            <a:r>
              <a:rPr lang="en" sz="4000" b="0" dirty="0">
                <a:latin typeface="Impact" panose="020B0806030902050204" pitchFamily="34" charset="0"/>
              </a:rPr>
              <a:t>WHAT WILL THE BOT DO?</a:t>
            </a:r>
            <a:endParaRPr sz="3200" b="0" dirty="0"/>
          </a:p>
        </p:txBody>
      </p:sp>
      <p:sp>
        <p:nvSpPr>
          <p:cNvPr id="1897" name="Google Shape;1897;p14"/>
          <p:cNvSpPr txBox="1"/>
          <p:nvPr/>
        </p:nvSpPr>
        <p:spPr>
          <a:xfrm>
            <a:off x="1307970" y="1459925"/>
            <a:ext cx="6704279" cy="3096287"/>
          </a:xfrm>
          <a:prstGeom prst="rect">
            <a:avLst/>
          </a:prstGeom>
          <a:noFill/>
          <a:ln>
            <a:noFill/>
          </a:ln>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IN" sz="2400" dirty="0">
                <a:effectLst/>
                <a:latin typeface="Bahnschrift Condensed" panose="020B0502040204020203" pitchFamily="34" charset="0"/>
                <a:ea typeface="Calibri" panose="020F0502020204030204" pitchFamily="34" charset="0"/>
                <a:cs typeface="Tunga" panose="020B0502040204020203" pitchFamily="34" charset="0"/>
              </a:rPr>
              <a:t>Automatically extract the data from the pdf files which are unstructured in nature.</a:t>
            </a:r>
          </a:p>
          <a:p>
            <a:pPr marL="342900" lvl="0" indent="-342900">
              <a:lnSpc>
                <a:spcPct val="107000"/>
              </a:lnSpc>
              <a:buFont typeface="Symbol" panose="05050102010706020507" pitchFamily="18" charset="2"/>
              <a:buChar char=""/>
            </a:pPr>
            <a:r>
              <a:rPr lang="en-IN" sz="2400" dirty="0">
                <a:effectLst/>
                <a:latin typeface="Bahnschrift Condensed" panose="020B0502040204020203" pitchFamily="34" charset="0"/>
                <a:ea typeface="Calibri" panose="020F0502020204030204" pitchFamily="34" charset="0"/>
                <a:cs typeface="Tunga" panose="020B0502040204020203" pitchFamily="34" charset="0"/>
              </a:rPr>
              <a:t>Write the extracted data into structured excel sheet.</a:t>
            </a:r>
          </a:p>
          <a:p>
            <a:pPr marL="342900" lvl="0" indent="-342900">
              <a:lnSpc>
                <a:spcPct val="107000"/>
              </a:lnSpc>
              <a:buFont typeface="Symbol" panose="05050102010706020507" pitchFamily="18" charset="2"/>
              <a:buChar char=""/>
            </a:pPr>
            <a:r>
              <a:rPr lang="en-IN" sz="2400" dirty="0">
                <a:effectLst/>
                <a:latin typeface="Bahnschrift Condensed" panose="020B0502040204020203" pitchFamily="34" charset="0"/>
                <a:ea typeface="Calibri" panose="020F0502020204030204" pitchFamily="34" charset="0"/>
                <a:cs typeface="Tunga" panose="020B0502040204020203" pitchFamily="34" charset="0"/>
              </a:rPr>
              <a:t>Perform the required operations and calculations on the data.</a:t>
            </a:r>
          </a:p>
          <a:p>
            <a:pPr marL="342900" lvl="0" indent="-342900">
              <a:lnSpc>
                <a:spcPct val="107000"/>
              </a:lnSpc>
              <a:spcAft>
                <a:spcPts val="800"/>
              </a:spcAft>
              <a:buFont typeface="Symbol" panose="05050102010706020507" pitchFamily="18" charset="2"/>
              <a:buChar char=""/>
            </a:pPr>
            <a:r>
              <a:rPr lang="en-IN" sz="2400" dirty="0">
                <a:effectLst/>
                <a:latin typeface="Bahnschrift Condensed" panose="020B0502040204020203" pitchFamily="34" charset="0"/>
                <a:ea typeface="Calibri" panose="020F0502020204030204" pitchFamily="34" charset="0"/>
                <a:cs typeface="Tunga" panose="020B0502040204020203" pitchFamily="34" charset="0"/>
              </a:rPr>
              <a:t>Send automated mail to the required recipient with the excel sheet attached.</a:t>
            </a:r>
          </a:p>
          <a:p>
            <a:pPr marL="0" lvl="0" indent="0" algn="l" rtl="0">
              <a:spcBef>
                <a:spcPts val="600"/>
              </a:spcBef>
              <a:spcAft>
                <a:spcPts val="0"/>
              </a:spcAft>
              <a:buClr>
                <a:schemeClr val="dk1"/>
              </a:buClr>
              <a:buSzPts val="1100"/>
              <a:buFont typeface="Arial"/>
              <a:buNone/>
            </a:pPr>
            <a:endParaRPr sz="1600" dirty="0">
              <a:solidFill>
                <a:srgbClr val="2C3E50"/>
              </a:solidFill>
              <a:latin typeface="Merriweather"/>
              <a:ea typeface="Merriweather"/>
              <a:cs typeface="Merriweather"/>
              <a:sym typeface="Merriweather"/>
            </a:endParaRPr>
          </a:p>
          <a:p>
            <a:pPr marL="0" lvl="0" indent="0" algn="l" rtl="0">
              <a:spcBef>
                <a:spcPts val="600"/>
              </a:spcBef>
              <a:spcAft>
                <a:spcPts val="0"/>
              </a:spcAft>
              <a:buNone/>
            </a:pPr>
            <a:endParaRPr sz="1200" dirty="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692"/>
        <p:cNvGrpSpPr/>
        <p:nvPr/>
      </p:nvGrpSpPr>
      <p:grpSpPr>
        <a:xfrm>
          <a:off x="0" y="0"/>
          <a:ext cx="0" cy="0"/>
          <a:chOff x="0" y="0"/>
          <a:chExt cx="0" cy="0"/>
        </a:xfrm>
      </p:grpSpPr>
      <p:sp>
        <p:nvSpPr>
          <p:cNvPr id="2694" name="Google Shape;2694;p42"/>
          <p:cNvSpPr txBox="1"/>
          <p:nvPr/>
        </p:nvSpPr>
        <p:spPr>
          <a:xfrm>
            <a:off x="1106100" y="501202"/>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IN" sz="3200" dirty="0">
                <a:solidFill>
                  <a:srgbClr val="434343"/>
                </a:solidFill>
                <a:latin typeface="Impact" panose="020B0806030902050204" pitchFamily="34" charset="0"/>
                <a:ea typeface="Montserrat"/>
                <a:cs typeface="Montserrat"/>
                <a:sym typeface="Montserrat"/>
              </a:rPr>
              <a:t>What kind of Bot ?</a:t>
            </a:r>
            <a:endParaRPr sz="3200" dirty="0">
              <a:solidFill>
                <a:srgbClr val="434343"/>
              </a:solidFill>
              <a:latin typeface="Impact" panose="020B0806030902050204" pitchFamily="34" charset="0"/>
              <a:ea typeface="Montserrat"/>
              <a:cs typeface="Montserrat"/>
              <a:sym typeface="Montserrat"/>
            </a:endParaRPr>
          </a:p>
        </p:txBody>
      </p:sp>
      <p:sp>
        <p:nvSpPr>
          <p:cNvPr id="2708" name="Google Shape;2708;p4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CA21EEE5-B8F1-4A33-A003-D5EBB3CE9C39}"/>
              </a:ext>
            </a:extLst>
          </p:cNvPr>
          <p:cNvSpPr txBox="1"/>
          <p:nvPr/>
        </p:nvSpPr>
        <p:spPr>
          <a:xfrm>
            <a:off x="1687032" y="1453116"/>
            <a:ext cx="5932968" cy="2893100"/>
          </a:xfrm>
          <a:prstGeom prst="rect">
            <a:avLst/>
          </a:prstGeom>
          <a:noFill/>
        </p:spPr>
        <p:txBody>
          <a:bodyPr wrap="square" rtlCol="0">
            <a:spAutoFit/>
          </a:bodyPr>
          <a:lstStyle/>
          <a:p>
            <a:pPr algn="l"/>
            <a:r>
              <a:rPr lang="en-US" sz="2400" b="1" i="0" dirty="0">
                <a:solidFill>
                  <a:srgbClr val="4C555A"/>
                </a:solidFill>
                <a:effectLst/>
                <a:latin typeface="proxima nova"/>
              </a:rPr>
              <a:t>      Unattended Bot/Automation</a:t>
            </a:r>
          </a:p>
          <a:p>
            <a:pPr algn="l"/>
            <a:endParaRPr lang="en-US" sz="2400" b="1" i="0" dirty="0">
              <a:solidFill>
                <a:srgbClr val="4C555A"/>
              </a:solidFill>
              <a:effectLst/>
              <a:latin typeface="proxima nova"/>
            </a:endParaRPr>
          </a:p>
          <a:p>
            <a:pPr algn="just"/>
            <a:r>
              <a:rPr lang="en-US" sz="2000" b="0" i="0" dirty="0">
                <a:solidFill>
                  <a:srgbClr val="4C555A"/>
                </a:solidFill>
                <a:effectLst/>
                <a:latin typeface="Bahnschrift SemiBold SemiConden" panose="020B0502040204020203" pitchFamily="34" charset="0"/>
              </a:rPr>
              <a:t>	This automation is intended for more complex and highly repetitive tasks, usually needing to be performed in batches, that can be decided based upon a predefined rule. Additionally, this unattended automation is suited to processes that perform privileged operations, requiring elevated permissions and credentials.</a:t>
            </a:r>
          </a:p>
          <a:p>
            <a:endParaRPr lang="en-IN" dirty="0"/>
          </a:p>
        </p:txBody>
      </p:sp>
      <p:sp>
        <p:nvSpPr>
          <p:cNvPr id="19" name="Google Shape;1937;p19">
            <a:extLst>
              <a:ext uri="{FF2B5EF4-FFF2-40B4-BE49-F238E27FC236}">
                <a16:creationId xmlns:a16="http://schemas.microsoft.com/office/drawing/2014/main" id="{E1E39E1F-590C-460B-B5E6-9D16385953F0}"/>
              </a:ext>
            </a:extLst>
          </p:cNvPr>
          <p:cNvSpPr/>
          <p:nvPr/>
        </p:nvSpPr>
        <p:spPr>
          <a:xfrm rot="19576517">
            <a:off x="976274" y="724264"/>
            <a:ext cx="1050041" cy="1036691"/>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1670700" y="356142"/>
            <a:ext cx="747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b="0" dirty="0">
                <a:solidFill>
                  <a:schemeClr val="tx1"/>
                </a:solidFill>
                <a:latin typeface="Impact" panose="020B0806030902050204" pitchFamily="34" charset="0"/>
              </a:rPr>
              <a:t>Simple FlowChart OF The BOT</a:t>
            </a:r>
            <a:endParaRPr sz="3600" b="0" dirty="0">
              <a:solidFill>
                <a:schemeClr val="tx1"/>
              </a:solidFill>
              <a:latin typeface="Impact" panose="020B0806030902050204" pitchFamily="34" charset="0"/>
            </a:endParaRPr>
          </a:p>
        </p:txBody>
      </p:sp>
      <p:sp>
        <p:nvSpPr>
          <p:cNvPr id="139" name="Google Shape;139;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140" name="Google Shape;140;p19"/>
          <p:cNvSpPr/>
          <p:nvPr/>
        </p:nvSpPr>
        <p:spPr>
          <a:xfrm>
            <a:off x="3869584" y="1098296"/>
            <a:ext cx="1856400" cy="702489"/>
          </a:xfrm>
          <a:prstGeom prst="roundRect">
            <a:avLst>
              <a:gd name="adj" fmla="val 50000"/>
            </a:avLst>
          </a:prstGeom>
          <a:solidFill>
            <a:srgbClr val="F7F997"/>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100" dirty="0">
                <a:latin typeface="Times New Roman" panose="02020603050405020304" pitchFamily="18" charset="0"/>
                <a:ea typeface="Calibri" panose="020F0502020204030204" pitchFamily="34" charset="0"/>
              </a:rPr>
              <a:t>Read and </a:t>
            </a:r>
            <a:r>
              <a:rPr lang="en-IN" sz="1100" dirty="0">
                <a:effectLst/>
                <a:latin typeface="Times New Roman" panose="02020603050405020304" pitchFamily="18" charset="0"/>
                <a:ea typeface="Calibri" panose="020F0502020204030204" pitchFamily="34" charset="0"/>
              </a:rPr>
              <a:t>extract the data from the pdf files which are unstructured in nature.</a:t>
            </a:r>
            <a:endParaRPr sz="900" dirty="0">
              <a:latin typeface="IBM Plex Sans Condensed"/>
              <a:ea typeface="IBM Plex Sans Condensed"/>
              <a:cs typeface="IBM Plex Sans Condensed"/>
              <a:sym typeface="IBM Plex Sans Condensed"/>
            </a:endParaRPr>
          </a:p>
        </p:txBody>
      </p:sp>
      <p:sp>
        <p:nvSpPr>
          <p:cNvPr id="141" name="Google Shape;141;p19"/>
          <p:cNvSpPr/>
          <p:nvPr/>
        </p:nvSpPr>
        <p:spPr>
          <a:xfrm>
            <a:off x="1972851" y="2121967"/>
            <a:ext cx="2153100" cy="659100"/>
          </a:xfrm>
          <a:prstGeom prst="roundRect">
            <a:avLst>
              <a:gd name="adj" fmla="val 50000"/>
            </a:avLst>
          </a:prstGeom>
          <a:solidFill>
            <a:srgbClr val="F7F997"/>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200" dirty="0">
                <a:effectLst/>
                <a:latin typeface="Times New Roman" panose="02020603050405020304" pitchFamily="18" charset="0"/>
                <a:ea typeface="Calibri" panose="020F0502020204030204" pitchFamily="34" charset="0"/>
              </a:rPr>
              <a:t>Write the extracted data into structured excel sheet</a:t>
            </a:r>
            <a:endParaRPr sz="1000" dirty="0">
              <a:latin typeface="IBM Plex Sans Condensed"/>
              <a:ea typeface="IBM Plex Sans Condensed"/>
              <a:cs typeface="IBM Plex Sans Condensed"/>
              <a:sym typeface="IBM Plex Sans Condensed"/>
            </a:endParaRPr>
          </a:p>
        </p:txBody>
      </p:sp>
      <p:sp>
        <p:nvSpPr>
          <p:cNvPr id="142" name="Google Shape;142;p19"/>
          <p:cNvSpPr/>
          <p:nvPr/>
        </p:nvSpPr>
        <p:spPr>
          <a:xfrm>
            <a:off x="3869584" y="3180790"/>
            <a:ext cx="1856400" cy="659100"/>
          </a:xfrm>
          <a:prstGeom prst="roundRect">
            <a:avLst>
              <a:gd name="adj" fmla="val 50000"/>
            </a:avLst>
          </a:prstGeom>
          <a:solidFill>
            <a:srgbClr val="F7F997"/>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algn="ctr"/>
            <a:endParaRPr lang="en-IN" sz="1100" dirty="0">
              <a:effectLst/>
              <a:latin typeface="Times New Roman" panose="02020603050405020304" pitchFamily="18" charset="0"/>
              <a:ea typeface="Calibri" panose="020F0502020204030204" pitchFamily="34" charset="0"/>
              <a:cs typeface="Tunga" panose="020B0502040204020203" pitchFamily="34" charset="0"/>
            </a:endParaRPr>
          </a:p>
          <a:p>
            <a:pPr algn="ctr"/>
            <a:r>
              <a:rPr lang="en-IN" sz="1200" dirty="0">
                <a:effectLst/>
                <a:latin typeface="Times New Roman" panose="02020603050405020304" pitchFamily="18" charset="0"/>
                <a:ea typeface="Calibri" panose="020F0502020204030204" pitchFamily="34" charset="0"/>
                <a:cs typeface="Tunga" panose="020B0502040204020203" pitchFamily="34" charset="0"/>
              </a:rPr>
              <a:t>Perform the required operations and calculations on the data.</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marL="0" marR="0" lvl="0" indent="0" algn="ctr" rtl="0">
              <a:lnSpc>
                <a:spcPct val="100000"/>
              </a:lnSpc>
              <a:spcBef>
                <a:spcPts val="0"/>
              </a:spcBef>
              <a:spcAft>
                <a:spcPts val="0"/>
              </a:spcAft>
              <a:buNone/>
            </a:pPr>
            <a:endParaRPr sz="500" dirty="0">
              <a:latin typeface="IBM Plex Sans Condensed"/>
              <a:ea typeface="IBM Plex Sans Condensed"/>
              <a:cs typeface="IBM Plex Sans Condensed"/>
              <a:sym typeface="IBM Plex Sans Condensed"/>
            </a:endParaRPr>
          </a:p>
        </p:txBody>
      </p:sp>
      <p:sp>
        <p:nvSpPr>
          <p:cNvPr id="143" name="Google Shape;143;p19"/>
          <p:cNvSpPr/>
          <p:nvPr/>
        </p:nvSpPr>
        <p:spPr>
          <a:xfrm>
            <a:off x="2064701" y="4145782"/>
            <a:ext cx="2153099" cy="585600"/>
          </a:xfrm>
          <a:prstGeom prst="roundRect">
            <a:avLst>
              <a:gd name="adj" fmla="val 50000"/>
            </a:avLst>
          </a:prstGeom>
          <a:solidFill>
            <a:srgbClr val="F7F997"/>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lvl="0"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unga" panose="020B0502040204020203" pitchFamily="34" charset="0"/>
              </a:rPr>
              <a:t>Send automated mail to the required recipient with the excel sheet attached.</a:t>
            </a:r>
            <a:endParaRPr lang="en-IN" sz="1200" dirty="0">
              <a:effectLst/>
              <a:latin typeface="Calibri" panose="020F0502020204030204" pitchFamily="34" charset="0"/>
              <a:ea typeface="Calibri" panose="020F0502020204030204" pitchFamily="34" charset="0"/>
              <a:cs typeface="Tunga" panose="020B0502040204020203" pitchFamily="34" charset="0"/>
            </a:endParaRPr>
          </a:p>
        </p:txBody>
      </p:sp>
      <p:cxnSp>
        <p:nvCxnSpPr>
          <p:cNvPr id="144" name="Google Shape;144;p19"/>
          <p:cNvCxnSpPr>
            <a:cxnSpLocks/>
            <a:stCxn id="141" idx="0"/>
            <a:endCxn id="140" idx="2"/>
          </p:cNvCxnSpPr>
          <p:nvPr/>
        </p:nvCxnSpPr>
        <p:spPr>
          <a:xfrm rot="5400000" flipH="1" flipV="1">
            <a:off x="3763001" y="1087185"/>
            <a:ext cx="321182" cy="1748383"/>
          </a:xfrm>
          <a:prstGeom prst="bentConnector3">
            <a:avLst>
              <a:gd name="adj1" fmla="val 50000"/>
            </a:avLst>
          </a:prstGeom>
          <a:noFill/>
          <a:ln w="9525" cap="flat" cmpd="sng">
            <a:solidFill>
              <a:schemeClr val="lt2"/>
            </a:solidFill>
            <a:prstDash val="solid"/>
            <a:round/>
            <a:headEnd type="none" w="med" len="med"/>
            <a:tailEnd type="none" w="med" len="med"/>
          </a:ln>
          <a:effectLst>
            <a:outerShdw blurRad="57150" dist="19050" dir="5400000" algn="bl" rotWithShape="0">
              <a:schemeClr val="dk1">
                <a:alpha val="30000"/>
              </a:schemeClr>
            </a:outerShdw>
          </a:effectLst>
        </p:spPr>
      </p:cxnSp>
      <p:cxnSp>
        <p:nvCxnSpPr>
          <p:cNvPr id="145" name="Google Shape;145;p19"/>
          <p:cNvCxnSpPr>
            <a:cxnSpLocks/>
            <a:stCxn id="142" idx="0"/>
            <a:endCxn id="141" idx="2"/>
          </p:cNvCxnSpPr>
          <p:nvPr/>
        </p:nvCxnSpPr>
        <p:spPr>
          <a:xfrm rot="16200000" flipV="1">
            <a:off x="3723732" y="2106737"/>
            <a:ext cx="399723" cy="1748383"/>
          </a:xfrm>
          <a:prstGeom prst="bentConnector3">
            <a:avLst>
              <a:gd name="adj1" fmla="val 50000"/>
            </a:avLst>
          </a:prstGeom>
          <a:noFill/>
          <a:ln w="9525" cap="flat" cmpd="sng">
            <a:solidFill>
              <a:schemeClr val="lt2"/>
            </a:solidFill>
            <a:prstDash val="solid"/>
            <a:round/>
            <a:headEnd type="none" w="med" len="med"/>
            <a:tailEnd type="none" w="med" len="med"/>
          </a:ln>
          <a:effectLst>
            <a:outerShdw blurRad="57150" dist="19050" dir="5400000" algn="bl" rotWithShape="0">
              <a:schemeClr val="dk1">
                <a:alpha val="30000"/>
              </a:schemeClr>
            </a:outerShdw>
          </a:effectLst>
        </p:spPr>
      </p:cxnSp>
      <p:grpSp>
        <p:nvGrpSpPr>
          <p:cNvPr id="146" name="Google Shape;146;p19"/>
          <p:cNvGrpSpPr/>
          <p:nvPr/>
        </p:nvGrpSpPr>
        <p:grpSpPr>
          <a:xfrm>
            <a:off x="6112849" y="668518"/>
            <a:ext cx="2840226" cy="3645025"/>
            <a:chOff x="5864288" y="1238675"/>
            <a:chExt cx="2840226" cy="3645025"/>
          </a:xfrm>
        </p:grpSpPr>
        <p:pic>
          <p:nvPicPr>
            <p:cNvPr id="147" name="Google Shape;147;p19"/>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48" name="Google Shape;148;p19"/>
            <p:cNvPicPr preferRelativeResize="0"/>
            <p:nvPr/>
          </p:nvPicPr>
          <p:blipFill>
            <a:blip r:embed="rId4">
              <a:alphaModFix/>
            </a:blip>
            <a:stretch>
              <a:fillRect/>
            </a:stretch>
          </p:blipFill>
          <p:spPr>
            <a:xfrm>
              <a:off x="7087476" y="1833431"/>
              <a:ext cx="241950" cy="170793"/>
            </a:xfrm>
            <a:prstGeom prst="rect">
              <a:avLst/>
            </a:prstGeom>
            <a:noFill/>
            <a:ln>
              <a:noFill/>
            </a:ln>
          </p:spPr>
        </p:pic>
      </p:grpSp>
      <p:cxnSp>
        <p:nvCxnSpPr>
          <p:cNvPr id="149" name="Google Shape;149;p19"/>
          <p:cNvCxnSpPr>
            <a:cxnSpLocks/>
            <a:endCxn id="143" idx="1"/>
          </p:cNvCxnSpPr>
          <p:nvPr/>
        </p:nvCxnSpPr>
        <p:spPr>
          <a:xfrm flipV="1">
            <a:off x="-655398" y="4438582"/>
            <a:ext cx="2720099" cy="4650"/>
          </a:xfrm>
          <a:prstGeom prst="straightConnector1">
            <a:avLst/>
          </a:prstGeom>
          <a:noFill/>
          <a:ln w="9525" cap="flat" cmpd="sng">
            <a:solidFill>
              <a:srgbClr val="F1C232"/>
            </a:solidFill>
            <a:prstDash val="solid"/>
            <a:round/>
            <a:headEnd type="none" w="med" len="med"/>
            <a:tailEnd type="none" w="med" len="med"/>
          </a:ln>
        </p:spPr>
      </p:cxnSp>
      <p:cxnSp>
        <p:nvCxnSpPr>
          <p:cNvPr id="26" name="Google Shape;145;p19">
            <a:extLst>
              <a:ext uri="{FF2B5EF4-FFF2-40B4-BE49-F238E27FC236}">
                <a16:creationId xmlns:a16="http://schemas.microsoft.com/office/drawing/2014/main" id="{754E8786-2862-4350-866A-F094854A3E52}"/>
              </a:ext>
            </a:extLst>
          </p:cNvPr>
          <p:cNvCxnSpPr>
            <a:cxnSpLocks/>
            <a:stCxn id="143" idx="0"/>
            <a:endCxn id="142" idx="2"/>
          </p:cNvCxnSpPr>
          <p:nvPr/>
        </p:nvCxnSpPr>
        <p:spPr>
          <a:xfrm rot="5400000" flipH="1" flipV="1">
            <a:off x="3816571" y="3164570"/>
            <a:ext cx="305892" cy="1656533"/>
          </a:xfrm>
          <a:prstGeom prst="bentConnector3">
            <a:avLst>
              <a:gd name="adj1" fmla="val 50000"/>
            </a:avLst>
          </a:prstGeom>
          <a:noFill/>
          <a:ln w="9525" cap="flat" cmpd="sng">
            <a:solidFill>
              <a:schemeClr val="lt2"/>
            </a:solidFill>
            <a:prstDash val="solid"/>
            <a:round/>
            <a:headEnd type="none" w="med" len="med"/>
            <a:tailEnd type="none" w="med" len="med"/>
          </a:ln>
          <a:effectLst>
            <a:outerShdw blurRad="57150" dist="19050" dir="5400000" algn="bl" rotWithShape="0">
              <a:schemeClr val="dk1">
                <a:alpha val="30000"/>
              </a:scheme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00">
            <a:alpha val="43922"/>
          </a:srgbClr>
        </a:solidFill>
        <a:effectLst/>
      </p:bgPr>
    </p:bg>
    <p:spTree>
      <p:nvGrpSpPr>
        <p:cNvPr id="1" name="Shape 1982"/>
        <p:cNvGrpSpPr/>
        <p:nvPr/>
      </p:nvGrpSpPr>
      <p:grpSpPr>
        <a:xfrm>
          <a:off x="0" y="0"/>
          <a:ext cx="0" cy="0"/>
          <a:chOff x="0" y="0"/>
          <a:chExt cx="0" cy="0"/>
        </a:xfrm>
      </p:grpSpPr>
      <p:sp>
        <p:nvSpPr>
          <p:cNvPr id="1983" name="Google Shape;1983;p25"/>
          <p:cNvSpPr txBox="1">
            <a:spLocks noGrp="1"/>
          </p:cNvSpPr>
          <p:nvPr>
            <p:ph type="title"/>
          </p:nvPr>
        </p:nvSpPr>
        <p:spPr>
          <a:xfrm>
            <a:off x="1868500" y="9132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b="1" dirty="0">
                <a:effectLst/>
                <a:latin typeface="Times New Roman" panose="02020603050405020304" pitchFamily="18" charset="0"/>
                <a:ea typeface="Calibri" panose="020F0502020204030204" pitchFamily="34" charset="0"/>
              </a:rPr>
              <a:t>Design and Implementation</a:t>
            </a:r>
            <a:endParaRPr sz="3200" dirty="0"/>
          </a:p>
        </p:txBody>
      </p:sp>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F9C3E836-FC07-448B-B5C9-A820C04491B9}"/>
              </a:ext>
            </a:extLst>
          </p:cNvPr>
          <p:cNvSpPr txBox="1"/>
          <p:nvPr/>
        </p:nvSpPr>
        <p:spPr>
          <a:xfrm>
            <a:off x="3196856" y="872771"/>
            <a:ext cx="5238305" cy="4331442"/>
          </a:xfrm>
          <a:prstGeom prst="rect">
            <a:avLst/>
          </a:prstGeom>
          <a:noFill/>
        </p:spPr>
        <p:txBody>
          <a:bodyPr wrap="square" rtlCol="0">
            <a:spAutoFit/>
          </a:bodyPr>
          <a:lstStyle/>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1</a:t>
            </a:r>
            <a:r>
              <a:rPr lang="en-IN" sz="1200" dirty="0">
                <a:effectLst/>
                <a:latin typeface="Times New Roman" panose="02020603050405020304" pitchFamily="18" charset="0"/>
                <a:ea typeface="Calibri" panose="020F0502020204030204" pitchFamily="34" charset="0"/>
                <a:cs typeface="Tunga" panose="020B0502040204020203" pitchFamily="34" charset="0"/>
              </a:rPr>
              <a:t>: Start by selecting Sequence in your process.</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2</a:t>
            </a:r>
            <a:r>
              <a:rPr lang="en-IN" sz="1200" dirty="0">
                <a:effectLst/>
                <a:latin typeface="Times New Roman" panose="02020603050405020304" pitchFamily="18" charset="0"/>
                <a:ea typeface="Calibri" panose="020F0502020204030204" pitchFamily="34" charset="0"/>
                <a:cs typeface="Tunga" panose="020B0502040204020203" pitchFamily="34" charset="0"/>
              </a:rPr>
              <a:t>: Use “Build Data Table” activity.</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3</a:t>
            </a:r>
            <a:r>
              <a:rPr lang="en-IN" sz="1200" dirty="0">
                <a:effectLst/>
                <a:latin typeface="Times New Roman" panose="02020603050405020304" pitchFamily="18" charset="0"/>
                <a:ea typeface="Calibri" panose="020F0502020204030204" pitchFamily="34" charset="0"/>
                <a:cs typeface="Tunga" panose="020B0502040204020203" pitchFamily="34" charset="0"/>
              </a:rPr>
              <a:t>: Use “For Each” activity and in its body use “Read pdf text” activity and “Assign” activity to loop through all the pdf files and read the data from all the pdfs and store it in the data table.</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4</a:t>
            </a:r>
            <a:r>
              <a:rPr lang="en-IN" sz="1200" dirty="0">
                <a:effectLst/>
                <a:latin typeface="Times New Roman" panose="02020603050405020304" pitchFamily="18" charset="0"/>
                <a:ea typeface="Calibri" panose="020F0502020204030204" pitchFamily="34" charset="0"/>
                <a:cs typeface="Tunga" panose="020B0502040204020203" pitchFamily="34" charset="0"/>
              </a:rPr>
              <a:t>: Use “Write Range” activity to write the data in the data table to the specified Excel Sheet.</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5</a:t>
            </a:r>
            <a:r>
              <a:rPr lang="en-IN" sz="1200" dirty="0">
                <a:effectLst/>
                <a:latin typeface="Times New Roman" panose="02020603050405020304" pitchFamily="18" charset="0"/>
                <a:ea typeface="Calibri" panose="020F0502020204030204" pitchFamily="34" charset="0"/>
                <a:cs typeface="Tunga" panose="020B0502040204020203" pitchFamily="34" charset="0"/>
              </a:rPr>
              <a:t>: Use “Add Data Column” activity to add new columns to the existing data table ‘Write Range’ activity to add the fields in the excel sheet.</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6</a:t>
            </a:r>
            <a:r>
              <a:rPr lang="en-IN" sz="1200" dirty="0">
                <a:effectLst/>
                <a:latin typeface="Times New Roman" panose="02020603050405020304" pitchFamily="18" charset="0"/>
                <a:ea typeface="Calibri" panose="020F0502020204030204" pitchFamily="34" charset="0"/>
                <a:cs typeface="Tunga" panose="020B0502040204020203" pitchFamily="34" charset="0"/>
              </a:rPr>
              <a:t>: Use “Excel Application Scope” activity and ‘write cell’ activity to perform certain calculation and enter the result in the excel sheet.</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7</a:t>
            </a:r>
            <a:r>
              <a:rPr lang="en-IN" sz="1200" dirty="0">
                <a:effectLst/>
                <a:latin typeface="Times New Roman" panose="02020603050405020304" pitchFamily="18" charset="0"/>
                <a:ea typeface="Calibri" panose="020F0502020204030204" pitchFamily="34" charset="0"/>
                <a:cs typeface="Tunga" panose="020B0502040204020203" pitchFamily="34" charset="0"/>
              </a:rPr>
              <a:t>: Use “Send SMTP Mail Message” activity and enter port number and server.</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8</a:t>
            </a:r>
            <a:r>
              <a:rPr lang="en-IN" sz="1200" dirty="0">
                <a:effectLst/>
                <a:latin typeface="Times New Roman" panose="02020603050405020304" pitchFamily="18" charset="0"/>
                <a:ea typeface="Calibri" panose="020F0502020204030204" pitchFamily="34" charset="0"/>
                <a:cs typeface="Tunga" panose="020B0502040204020203" pitchFamily="34" charset="0"/>
              </a:rPr>
              <a:t>: Enter email and password in properties tab. In To field, enter the email id of the recipient. In Body Field write the email which you have to send.</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b="1" u="sng" dirty="0">
                <a:effectLst/>
                <a:latin typeface="Times New Roman" panose="02020603050405020304" pitchFamily="18" charset="0"/>
                <a:ea typeface="Calibri" panose="020F0502020204030204" pitchFamily="34" charset="0"/>
                <a:cs typeface="Tunga" panose="020B0502040204020203" pitchFamily="34" charset="0"/>
              </a:rPr>
              <a:t>Step 9</a:t>
            </a:r>
            <a:r>
              <a:rPr lang="en-IN" sz="1200" dirty="0">
                <a:effectLst/>
                <a:latin typeface="Times New Roman" panose="02020603050405020304" pitchFamily="18" charset="0"/>
                <a:ea typeface="Calibri" panose="020F0502020204030204" pitchFamily="34" charset="0"/>
                <a:cs typeface="Tunga" panose="020B0502040204020203" pitchFamily="34" charset="0"/>
              </a:rPr>
              <a:t>: END</a:t>
            </a:r>
            <a:endParaRPr lang="en-IN" sz="1200" dirty="0">
              <a:effectLst/>
              <a:latin typeface="Calibri" panose="020F0502020204030204" pitchFamily="34" charset="0"/>
              <a:ea typeface="Calibri" panose="020F0502020204030204" pitchFamily="34" charset="0"/>
              <a:cs typeface="Tunga" panose="020B0502040204020203" pitchFamily="34" charset="0"/>
            </a:endParaRPr>
          </a:p>
          <a:p>
            <a:endParaRPr lang="en-IN" sz="1050" dirty="0"/>
          </a:p>
        </p:txBody>
      </p:sp>
      <p:pic>
        <p:nvPicPr>
          <p:cNvPr id="18" name="Picture 17">
            <a:extLst>
              <a:ext uri="{FF2B5EF4-FFF2-40B4-BE49-F238E27FC236}">
                <a16:creationId xmlns:a16="http://schemas.microsoft.com/office/drawing/2014/main" id="{47138EF5-1A17-4DFC-AC9D-B719840C6915}"/>
              </a:ext>
            </a:extLst>
          </p:cNvPr>
          <p:cNvPicPr/>
          <p:nvPr/>
        </p:nvPicPr>
        <p:blipFill rotWithShape="1">
          <a:blip r:embed="rId3">
            <a:extLst>
              <a:ext uri="{28A0092B-C50C-407E-A947-70E740481C1C}">
                <a14:useLocalDpi xmlns:a14="http://schemas.microsoft.com/office/drawing/2010/main" val="0"/>
              </a:ext>
            </a:extLst>
          </a:blip>
          <a:srcRect l="158" t="4655" r="3255" b="2394"/>
          <a:stretch/>
        </p:blipFill>
        <p:spPr bwMode="auto">
          <a:xfrm>
            <a:off x="538716" y="170121"/>
            <a:ext cx="2083981" cy="4805915"/>
          </a:xfrm>
          <a:prstGeom prst="rect">
            <a:avLst/>
          </a:prstGeom>
          <a:noFill/>
          <a:ln>
            <a:noFill/>
          </a:ln>
          <a:effectLst>
            <a:outerShdw blurRad="406400" dist="50800" dir="5160000" sx="104000" sy="104000" algn="ctr" rotWithShape="0">
              <a:srgbClr val="000000">
                <a:alpha val="51000"/>
              </a:srgbClr>
            </a:outerShdw>
          </a:effectLst>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692"/>
        <p:cNvGrpSpPr/>
        <p:nvPr/>
      </p:nvGrpSpPr>
      <p:grpSpPr>
        <a:xfrm>
          <a:off x="0" y="0"/>
          <a:ext cx="0" cy="0"/>
          <a:chOff x="0" y="0"/>
          <a:chExt cx="0" cy="0"/>
        </a:xfrm>
      </p:grpSpPr>
      <p:sp>
        <p:nvSpPr>
          <p:cNvPr id="2694" name="Google Shape;2694;p42"/>
          <p:cNvSpPr txBox="1"/>
          <p:nvPr/>
        </p:nvSpPr>
        <p:spPr>
          <a:xfrm>
            <a:off x="1106100" y="501202"/>
            <a:ext cx="6931800" cy="267300"/>
          </a:xfrm>
          <a:prstGeom prst="rect">
            <a:avLst/>
          </a:prstGeom>
          <a:noFill/>
          <a:ln>
            <a:noFill/>
          </a:ln>
        </p:spPr>
        <p:txBody>
          <a:bodyPr spcFirstLastPara="1" wrap="square" lIns="0" tIns="0" rIns="0" bIns="0" anchor="t" anchorCtr="0">
            <a:noAutofit/>
          </a:bodyPr>
          <a:lstStyle/>
          <a:p>
            <a:pPr algn="ctr"/>
            <a:r>
              <a:rPr lang="en-IN" sz="3200" dirty="0">
                <a:effectLst/>
                <a:latin typeface="Impact" panose="020B0806030902050204" pitchFamily="34" charset="0"/>
                <a:ea typeface="Calibri" panose="020F0502020204030204" pitchFamily="34" charset="0"/>
                <a:cs typeface="Tunga" panose="020B0502040204020203" pitchFamily="34" charset="0"/>
              </a:rPr>
              <a:t>Activities Used:</a:t>
            </a:r>
            <a:endParaRPr lang="en-IN" sz="2400" dirty="0">
              <a:effectLst/>
              <a:latin typeface="Impact" panose="020B0806030902050204" pitchFamily="34" charset="0"/>
              <a:ea typeface="Calibri" panose="020F0502020204030204" pitchFamily="34" charset="0"/>
              <a:cs typeface="Tunga" panose="020B0502040204020203" pitchFamily="34" charset="0"/>
            </a:endParaRPr>
          </a:p>
          <a:p>
            <a:pPr marL="0" lvl="0" indent="0" algn="ctr" rtl="0">
              <a:spcBef>
                <a:spcPts val="0"/>
              </a:spcBef>
              <a:spcAft>
                <a:spcPts val="0"/>
              </a:spcAft>
              <a:buNone/>
            </a:pPr>
            <a:endParaRPr sz="3200" dirty="0">
              <a:solidFill>
                <a:srgbClr val="434343"/>
              </a:solidFill>
              <a:latin typeface="Impact" panose="020B0806030902050204" pitchFamily="34" charset="0"/>
              <a:ea typeface="Montserrat"/>
              <a:cs typeface="Montserrat"/>
              <a:sym typeface="Montserrat"/>
            </a:endParaRPr>
          </a:p>
        </p:txBody>
      </p:sp>
      <p:sp>
        <p:nvSpPr>
          <p:cNvPr id="2708" name="Google Shape;2708;p4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CA21EEE5-B8F1-4A33-A003-D5EBB3CE9C39}"/>
              </a:ext>
            </a:extLst>
          </p:cNvPr>
          <p:cNvSpPr txBox="1"/>
          <p:nvPr/>
        </p:nvSpPr>
        <p:spPr>
          <a:xfrm>
            <a:off x="2013097" y="1183758"/>
            <a:ext cx="5932968" cy="3525837"/>
          </a:xfrm>
          <a:prstGeom prst="rect">
            <a:avLst/>
          </a:prstGeom>
          <a:noFill/>
        </p:spPr>
        <p:txBody>
          <a:bodyPr wrap="square" rtlCol="0">
            <a:spAutoFit/>
          </a:bodyPr>
          <a:lstStyle/>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Sequence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Build Data Table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For Each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Read PDF Text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Assign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Add Data Row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Output Data Table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Write Range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Add Data Column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Excel Application Scope Activity</a:t>
            </a:r>
          </a:p>
          <a:p>
            <a:pPr marL="342900" lvl="0" indent="-342900">
              <a:lnSpc>
                <a:spcPct val="107000"/>
              </a:lnSpc>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Write Cell Activity</a:t>
            </a:r>
          </a:p>
          <a:p>
            <a:pPr marL="342900" lvl="0" indent="-342900">
              <a:lnSpc>
                <a:spcPct val="107000"/>
              </a:lnSpc>
              <a:spcAft>
                <a:spcPts val="800"/>
              </a:spcAft>
              <a:buFont typeface="+mj-lt"/>
              <a:buAutoNum type="arabicPeriod"/>
            </a:pPr>
            <a:r>
              <a:rPr lang="en-IN" sz="1600" dirty="0">
                <a:effectLst/>
                <a:latin typeface="Bahnschrift SemiBold SemiConden" panose="020B0502040204020203" pitchFamily="34" charset="0"/>
                <a:ea typeface="Calibri" panose="020F0502020204030204" pitchFamily="34" charset="0"/>
                <a:cs typeface="Tunga" panose="020B0502040204020203" pitchFamily="34" charset="0"/>
              </a:rPr>
              <a:t>Send SMTP Mail Message Activity</a:t>
            </a:r>
          </a:p>
          <a:p>
            <a:endParaRPr lang="en-IN" sz="1200" dirty="0">
              <a:latin typeface="Bahnschrift SemiBold SemiConden" panose="020B0502040204020203" pitchFamily="34" charset="0"/>
            </a:endParaRPr>
          </a:p>
        </p:txBody>
      </p:sp>
    </p:spTree>
    <p:extLst>
      <p:ext uri="{BB962C8B-B14F-4D97-AF65-F5344CB8AC3E}">
        <p14:creationId xmlns:p14="http://schemas.microsoft.com/office/powerpoint/2010/main" val="30992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Shape 162"/>
        <p:cNvGrpSpPr/>
        <p:nvPr/>
      </p:nvGrpSpPr>
      <p:grpSpPr>
        <a:xfrm>
          <a:off x="0" y="0"/>
          <a:ext cx="0" cy="0"/>
          <a:chOff x="0" y="0"/>
          <a:chExt cx="0" cy="0"/>
        </a:xfrm>
      </p:grpSpPr>
      <p:grpSp>
        <p:nvGrpSpPr>
          <p:cNvPr id="163" name="Google Shape;163;p21"/>
          <p:cNvGrpSpPr/>
          <p:nvPr/>
        </p:nvGrpSpPr>
        <p:grpSpPr>
          <a:xfrm>
            <a:off x="5209838" y="1136550"/>
            <a:ext cx="3610650" cy="1289700"/>
            <a:chOff x="5209838" y="1060350"/>
            <a:chExt cx="3610650" cy="1289700"/>
          </a:xfrm>
        </p:grpSpPr>
        <p:sp>
          <p:nvSpPr>
            <p:cNvPr id="164" name="Google Shape;164;p21"/>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1"/>
                  </a:solidFill>
                  <a:latin typeface="IBM Plex Sans Condensed"/>
                  <a:ea typeface="IBM Plex Sans Condensed"/>
                  <a:cs typeface="IBM Plex Sans Condensed"/>
                  <a:sym typeface="IBM Plex Sans Condensed"/>
                </a:rPr>
                <a:t>Complexity is reduce</a:t>
              </a:r>
            </a:p>
            <a:p>
              <a:pPr marL="0" lvl="0" indent="0" algn="l" rtl="0">
                <a:spcBef>
                  <a:spcPts val="0"/>
                </a:spcBef>
                <a:spcAft>
                  <a:spcPts val="0"/>
                </a:spcAft>
                <a:buNone/>
              </a:pPr>
              <a:r>
                <a:rPr lang="en" sz="1050" i="1" dirty="0">
                  <a:solidFill>
                    <a:schemeClr val="dk1"/>
                  </a:solidFill>
                  <a:latin typeface="Cambria" panose="02040503050406030204" pitchFamily="18" charset="0"/>
                  <a:ea typeface="Cambria" panose="02040503050406030204" pitchFamily="18" charset="0"/>
                  <a:cs typeface="IBM Plex Sans Condensed"/>
                  <a:sym typeface="IBM Plex Sans Condensed"/>
                </a:rPr>
                <a:t>The person incharge need not keep reading all the pdf files manually and feed it in the excel sheet. All the organized data is kept in a single excel sheet and also processing becomes aesy</a:t>
              </a:r>
              <a:endParaRPr sz="1050" i="1" dirty="0">
                <a:solidFill>
                  <a:schemeClr val="dk1"/>
                </a:solidFill>
                <a:latin typeface="Cambria" panose="02040503050406030204" pitchFamily="18" charset="0"/>
                <a:ea typeface="Cambria" panose="02040503050406030204" pitchFamily="18" charset="0"/>
                <a:cs typeface="IBM Plex Sans Condensed"/>
                <a:sym typeface="IBM Plex Sans Condensed"/>
              </a:endParaRPr>
            </a:p>
          </p:txBody>
        </p:sp>
        <p:cxnSp>
          <p:nvCxnSpPr>
            <p:cNvPr id="165" name="Google Shape;165;p21"/>
            <p:cNvCxnSpPr/>
            <p:nvPr/>
          </p:nvCxnSpPr>
          <p:spPr>
            <a:xfrm>
              <a:off x="5209838" y="1705200"/>
              <a:ext cx="1286700" cy="0"/>
            </a:xfrm>
            <a:prstGeom prst="straightConnector1">
              <a:avLst/>
            </a:prstGeom>
            <a:noFill/>
            <a:ln w="9525" cap="flat" cmpd="sng">
              <a:solidFill>
                <a:schemeClr val="lt1"/>
              </a:solidFill>
              <a:prstDash val="solid"/>
              <a:round/>
              <a:headEnd type="none" w="sm" len="sm"/>
              <a:tailEnd type="oval" w="med" len="med"/>
            </a:ln>
          </p:spPr>
        </p:cxnSp>
      </p:grpSp>
      <p:sp>
        <p:nvSpPr>
          <p:cNvPr id="166" name="Google Shape;166;p21"/>
          <p:cNvSpPr/>
          <p:nvPr/>
        </p:nvSpPr>
        <p:spPr>
          <a:xfrm rot="3600185">
            <a:off x="3169983" y="1312831"/>
            <a:ext cx="2774659" cy="2774659"/>
          </a:xfrm>
          <a:prstGeom prst="blockArc">
            <a:avLst>
              <a:gd name="adj1" fmla="val 12622480"/>
              <a:gd name="adj2" fmla="val 19781569"/>
              <a:gd name="adj3" fmla="val 207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21"/>
          <p:cNvPicPr preferRelativeResize="0"/>
          <p:nvPr/>
        </p:nvPicPr>
        <p:blipFill rotWithShape="1">
          <a:blip r:embed="rId3">
            <a:alphaModFix/>
          </a:blip>
          <a:srcRect r="-4679" b="-3874"/>
          <a:stretch/>
        </p:blipFill>
        <p:spPr>
          <a:xfrm flipH="1">
            <a:off x="3309201" y="1812650"/>
            <a:ext cx="2405799" cy="3190201"/>
          </a:xfrm>
          <a:prstGeom prst="rect">
            <a:avLst/>
          </a:prstGeom>
          <a:noFill/>
          <a:ln>
            <a:noFill/>
          </a:ln>
        </p:spPr>
      </p:pic>
      <p:sp>
        <p:nvSpPr>
          <p:cNvPr id="168" name="Google Shape;168;p21"/>
          <p:cNvSpPr txBox="1">
            <a:spLocks noGrp="1"/>
          </p:cNvSpPr>
          <p:nvPr>
            <p:ph type="title"/>
          </p:nvPr>
        </p:nvSpPr>
        <p:spPr>
          <a:xfrm>
            <a:off x="2774814" y="309338"/>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0" dirty="0">
                <a:latin typeface="Impact" panose="020B0806030902050204" pitchFamily="34" charset="0"/>
              </a:rPr>
              <a:t>Advantages of this bot</a:t>
            </a:r>
            <a:endParaRPr sz="3200" b="0" dirty="0">
              <a:latin typeface="Impact" panose="020B0806030902050204" pitchFamily="34" charset="0"/>
            </a:endParaRPr>
          </a:p>
        </p:txBody>
      </p:sp>
      <p:sp>
        <p:nvSpPr>
          <p:cNvPr id="169" name="Google Shape;169;p2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70" name="Google Shape;170;p21"/>
          <p:cNvGrpSpPr/>
          <p:nvPr/>
        </p:nvGrpSpPr>
        <p:grpSpPr>
          <a:xfrm>
            <a:off x="323512" y="2063000"/>
            <a:ext cx="2952125" cy="1289700"/>
            <a:chOff x="323513" y="1986800"/>
            <a:chExt cx="2952125" cy="1289700"/>
          </a:xfrm>
        </p:grpSpPr>
        <p:sp>
          <p:nvSpPr>
            <p:cNvPr id="171" name="Google Shape;171;p21"/>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solidFill>
                    <a:schemeClr val="dk1"/>
                  </a:solidFill>
                  <a:latin typeface="IBM Plex Sans Condensed"/>
                  <a:ea typeface="IBM Plex Sans Condensed"/>
                  <a:cs typeface="IBM Plex Sans Condensed"/>
                  <a:sym typeface="IBM Plex Sans Condensed"/>
                </a:rPr>
                <a:t>Drastic amount of time is saved,</a:t>
              </a:r>
              <a:endParaRPr sz="1200" b="1" dirty="0">
                <a:solidFill>
                  <a:schemeClr val="dk1"/>
                </a:solidFill>
                <a:latin typeface="IBM Plex Sans Condensed"/>
                <a:ea typeface="IBM Plex Sans Condensed"/>
                <a:cs typeface="IBM Plex Sans Condensed"/>
                <a:sym typeface="IBM Plex Sans Condensed"/>
              </a:endParaRPr>
            </a:p>
            <a:p>
              <a:pPr marL="0" lvl="0" indent="0" algn="r" rtl="0">
                <a:spcBef>
                  <a:spcPts val="0"/>
                </a:spcBef>
                <a:spcAft>
                  <a:spcPts val="0"/>
                </a:spcAft>
                <a:buNone/>
              </a:pPr>
              <a:endParaRPr sz="800" b="1" dirty="0">
                <a:solidFill>
                  <a:schemeClr val="dk1"/>
                </a:solidFill>
                <a:latin typeface="IBM Plex Sans Condensed"/>
                <a:ea typeface="IBM Plex Sans Condensed"/>
                <a:cs typeface="IBM Plex Sans Condensed"/>
                <a:sym typeface="IBM Plex Sans Condensed"/>
              </a:endParaRPr>
            </a:p>
            <a:p>
              <a:pPr marL="0" lvl="0" indent="0" algn="r" rtl="0">
                <a:spcBef>
                  <a:spcPts val="0"/>
                </a:spcBef>
                <a:spcAft>
                  <a:spcPts val="1600"/>
                </a:spcAft>
                <a:buNone/>
              </a:pPr>
              <a:r>
                <a:rPr lang="en" sz="1050" i="1" dirty="0">
                  <a:solidFill>
                    <a:schemeClr val="dk1"/>
                  </a:solidFill>
                  <a:latin typeface="Cambria" panose="02040503050406030204" pitchFamily="18" charset="0"/>
                  <a:ea typeface="Cambria" panose="02040503050406030204" pitchFamily="18" charset="0"/>
                  <a:cs typeface="IBM Plex Sans Condensed"/>
                  <a:sym typeface="IBM Plex Sans Condensed"/>
                </a:rPr>
                <a:t>As the number of employees increases,the amount of time taken by incharge to do this job increases therefore this bot will help in saving time</a:t>
              </a:r>
              <a:r>
                <a:rPr lang="en" sz="800" dirty="0">
                  <a:solidFill>
                    <a:schemeClr val="dk1"/>
                  </a:solidFill>
                  <a:latin typeface="IBM Plex Sans Condensed"/>
                  <a:ea typeface="IBM Plex Sans Condensed"/>
                  <a:cs typeface="IBM Plex Sans Condensed"/>
                  <a:sym typeface="IBM Plex Sans Condensed"/>
                </a:rPr>
                <a:t>.</a:t>
              </a:r>
              <a:endParaRPr sz="800" b="1" dirty="0">
                <a:solidFill>
                  <a:schemeClr val="dk1"/>
                </a:solidFill>
                <a:latin typeface="IBM Plex Sans Condensed"/>
                <a:ea typeface="IBM Plex Sans Condensed"/>
                <a:cs typeface="IBM Plex Sans Condensed"/>
                <a:sym typeface="IBM Plex Sans Condensed"/>
              </a:endParaRPr>
            </a:p>
          </p:txBody>
        </p:sp>
        <p:cxnSp>
          <p:nvCxnSpPr>
            <p:cNvPr id="172" name="Google Shape;172;p21"/>
            <p:cNvCxnSpPr/>
            <p:nvPr/>
          </p:nvCxnSpPr>
          <p:spPr>
            <a:xfrm rot="10800000">
              <a:off x="2642038" y="2647950"/>
              <a:ext cx="633600" cy="0"/>
            </a:xfrm>
            <a:prstGeom prst="straightConnector1">
              <a:avLst/>
            </a:prstGeom>
            <a:noFill/>
            <a:ln w="9525" cap="flat" cmpd="sng">
              <a:solidFill>
                <a:schemeClr val="lt1"/>
              </a:solidFill>
              <a:prstDash val="solid"/>
              <a:round/>
              <a:headEnd type="none" w="sm" len="sm"/>
              <a:tailEnd type="oval" w="med" len="med"/>
            </a:ln>
          </p:spPr>
        </p:cxnSp>
      </p:grpSp>
      <p:grpSp>
        <p:nvGrpSpPr>
          <p:cNvPr id="173" name="Google Shape;173;p21"/>
          <p:cNvGrpSpPr/>
          <p:nvPr/>
        </p:nvGrpSpPr>
        <p:grpSpPr>
          <a:xfrm>
            <a:off x="5209838" y="3096650"/>
            <a:ext cx="3610650" cy="1289700"/>
            <a:chOff x="5209838" y="3020450"/>
            <a:chExt cx="3610650" cy="1289700"/>
          </a:xfrm>
        </p:grpSpPr>
        <p:sp>
          <p:nvSpPr>
            <p:cNvPr id="174" name="Google Shape;174;p21"/>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1"/>
                  </a:solidFill>
                  <a:latin typeface="IBM Plex Sans Condensed"/>
                  <a:ea typeface="IBM Plex Sans Condensed"/>
                  <a:cs typeface="IBM Plex Sans Condensed"/>
                  <a:sym typeface="IBM Plex Sans Condensed"/>
                </a:rPr>
                <a:t>Productivity Increases</a:t>
              </a:r>
              <a:endParaRPr sz="1200" b="1" dirty="0">
                <a:solidFill>
                  <a:schemeClr val="dk1"/>
                </a:solidFill>
                <a:latin typeface="IBM Plex Sans Condensed"/>
                <a:ea typeface="IBM Plex Sans Condensed"/>
                <a:cs typeface="IBM Plex Sans Condensed"/>
                <a:sym typeface="IBM Plex Sans Condensed"/>
              </a:endParaRPr>
            </a:p>
            <a:p>
              <a:pPr marL="0" lvl="0" indent="0" algn="l" rtl="0">
                <a:spcBef>
                  <a:spcPts val="0"/>
                </a:spcBef>
                <a:spcAft>
                  <a:spcPts val="1600"/>
                </a:spcAft>
                <a:buNone/>
              </a:pPr>
              <a:r>
                <a:rPr lang="en" sz="1050" i="1" dirty="0">
                  <a:solidFill>
                    <a:schemeClr val="dk1"/>
                  </a:solidFill>
                  <a:latin typeface="Cambria" panose="02040503050406030204" pitchFamily="18" charset="0"/>
                  <a:ea typeface="Cambria" panose="02040503050406030204" pitchFamily="18" charset="0"/>
                  <a:cs typeface="IBM Plex Sans Condensed"/>
                  <a:sym typeface="IBM Plex Sans Condensed"/>
                </a:rPr>
                <a:t>Bot will be doing its job and perform all the required task without needing any human intervention. Now the time saved can be used in a more productive manner.</a:t>
              </a:r>
              <a:endParaRPr sz="1050" i="1" dirty="0">
                <a:solidFill>
                  <a:schemeClr val="dk1"/>
                </a:solidFill>
                <a:latin typeface="Cambria" panose="02040503050406030204" pitchFamily="18" charset="0"/>
                <a:ea typeface="Cambria" panose="02040503050406030204" pitchFamily="18" charset="0"/>
                <a:cs typeface="IBM Plex Sans Condensed"/>
                <a:sym typeface="IBM Plex Sans Condensed"/>
              </a:endParaRPr>
            </a:p>
          </p:txBody>
        </p:sp>
        <p:cxnSp>
          <p:nvCxnSpPr>
            <p:cNvPr id="175" name="Google Shape;175;p21"/>
            <p:cNvCxnSpPr/>
            <p:nvPr/>
          </p:nvCxnSpPr>
          <p:spPr>
            <a:xfrm>
              <a:off x="5209838" y="3648300"/>
              <a:ext cx="1286700" cy="0"/>
            </a:xfrm>
            <a:prstGeom prst="straightConnector1">
              <a:avLst/>
            </a:prstGeom>
            <a:noFill/>
            <a:ln w="9525" cap="flat" cmpd="sng">
              <a:solidFill>
                <a:schemeClr val="lt1"/>
              </a:solidFill>
              <a:prstDash val="solid"/>
              <a:round/>
              <a:headEnd type="none" w="sm" len="sm"/>
              <a:tailEnd type="oval" w="med" len="med"/>
            </a:ln>
          </p:spPr>
        </p:cxnSp>
      </p:grpSp>
      <p:sp>
        <p:nvSpPr>
          <p:cNvPr id="176" name="Google Shape;176;p21"/>
          <p:cNvSpPr/>
          <p:nvPr/>
        </p:nvSpPr>
        <p:spPr>
          <a:xfrm rot="10800000">
            <a:off x="3183490" y="1291549"/>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rot="-3600185">
            <a:off x="3194618" y="131243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1"/>
          <p:cNvGrpSpPr/>
          <p:nvPr/>
        </p:nvGrpSpPr>
        <p:grpSpPr>
          <a:xfrm rot="-7200165">
            <a:off x="3337679" y="2955105"/>
            <a:ext cx="585011" cy="585536"/>
            <a:chOff x="1967628" y="812211"/>
            <a:chExt cx="588000" cy="588000"/>
          </a:xfrm>
        </p:grpSpPr>
        <p:sp>
          <p:nvSpPr>
            <p:cNvPr id="179" name="Google Shape;179;p21"/>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1"/>
          <p:cNvGrpSpPr/>
          <p:nvPr/>
        </p:nvGrpSpPr>
        <p:grpSpPr>
          <a:xfrm>
            <a:off x="4264097" y="1308651"/>
            <a:ext cx="585001" cy="585530"/>
            <a:chOff x="1970048" y="811613"/>
            <a:chExt cx="588000" cy="588000"/>
          </a:xfrm>
        </p:grpSpPr>
        <p:sp>
          <p:nvSpPr>
            <p:cNvPr id="182" name="Google Shape;182;p21"/>
            <p:cNvSpPr/>
            <p:nvPr/>
          </p:nvSpPr>
          <p:spPr>
            <a:xfrm rot="39023">
              <a:off x="1973329" y="814894"/>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rot="10800000">
              <a:off x="1973295" y="814927"/>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21"/>
          <p:cNvGrpSpPr/>
          <p:nvPr/>
        </p:nvGrpSpPr>
        <p:grpSpPr>
          <a:xfrm rot="7200165">
            <a:off x="5229930" y="2933036"/>
            <a:ext cx="585011" cy="585536"/>
            <a:chOff x="1977085" y="811649"/>
            <a:chExt cx="588000" cy="588000"/>
          </a:xfrm>
        </p:grpSpPr>
        <p:sp>
          <p:nvSpPr>
            <p:cNvPr id="185" name="Google Shape;185;p21"/>
            <p:cNvSpPr/>
            <p:nvPr/>
          </p:nvSpPr>
          <p:spPr>
            <a:xfrm rot="39023">
              <a:off x="1980366" y="814930"/>
              <a:ext cx="581437" cy="581437"/>
            </a:xfrm>
            <a:prstGeom prst="pie">
              <a:avLst>
                <a:gd name="adj1" fmla="val 6190354"/>
                <a:gd name="adj2" fmla="val 14996165"/>
              </a:avLst>
            </a:prstGeom>
            <a:solidFill>
              <a:schemeClr val="dk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ebas Neue"/>
                <a:ea typeface="Bebas Neue"/>
                <a:cs typeface="Bebas Neue"/>
                <a:sym typeface="Bebas Neue"/>
              </a:endParaRPr>
            </a:p>
          </p:txBody>
        </p:sp>
        <p:sp>
          <p:nvSpPr>
            <p:cNvPr id="186" name="Google Shape;186;p21"/>
            <p:cNvSpPr/>
            <p:nvPr/>
          </p:nvSpPr>
          <p:spPr>
            <a:xfrm rot="10800000">
              <a:off x="1980332" y="814963"/>
              <a:ext cx="581400" cy="581400"/>
            </a:xfrm>
            <a:prstGeom prst="pie">
              <a:avLst>
                <a:gd name="adj1" fmla="val 4028252"/>
                <a:gd name="adj2" fmla="val 171836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ebas Neue"/>
                <a:ea typeface="Bebas Neue"/>
                <a:cs typeface="Bebas Neue"/>
                <a:sym typeface="Bebas Neue"/>
              </a:endParaRPr>
            </a:p>
          </p:txBody>
        </p:sp>
      </p:grpSp>
      <p:sp>
        <p:nvSpPr>
          <p:cNvPr id="187" name="Google Shape;187;p21"/>
          <p:cNvSpPr txBox="1"/>
          <p:nvPr/>
        </p:nvSpPr>
        <p:spPr>
          <a:xfrm>
            <a:off x="4334550" y="138363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03 </a:t>
            </a:r>
            <a:endParaRPr sz="1600">
              <a:solidFill>
                <a:srgbClr val="FFFFFF"/>
              </a:solidFill>
              <a:latin typeface="Bebas Neue"/>
              <a:ea typeface="Bebas Neue"/>
              <a:cs typeface="Bebas Neue"/>
              <a:sym typeface="Bebas Neue"/>
            </a:endParaRPr>
          </a:p>
        </p:txBody>
      </p:sp>
      <p:sp>
        <p:nvSpPr>
          <p:cNvPr id="188" name="Google Shape;188;p21"/>
          <p:cNvSpPr txBox="1"/>
          <p:nvPr/>
        </p:nvSpPr>
        <p:spPr>
          <a:xfrm>
            <a:off x="3375648" y="301576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01 </a:t>
            </a:r>
            <a:endParaRPr sz="1600">
              <a:solidFill>
                <a:srgbClr val="FFFFFF"/>
              </a:solidFill>
              <a:latin typeface="Bebas Neue"/>
              <a:ea typeface="Bebas Neue"/>
              <a:cs typeface="Bebas Neue"/>
              <a:sym typeface="Bebas Neue"/>
            </a:endParaRPr>
          </a:p>
        </p:txBody>
      </p:sp>
      <p:sp>
        <p:nvSpPr>
          <p:cNvPr id="189" name="Google Shape;189;p21"/>
          <p:cNvSpPr txBox="1"/>
          <p:nvPr/>
        </p:nvSpPr>
        <p:spPr>
          <a:xfrm>
            <a:off x="5281877" y="298618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02 </a:t>
            </a:r>
            <a:endParaRPr sz="1600">
              <a:solidFill>
                <a:srgbClr val="FFFFFF"/>
              </a:solidFill>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709</Words>
  <Application>Microsoft Office PowerPoint</Application>
  <PresentationFormat>On-screen Show (16:9)</PresentationFormat>
  <Paragraphs>66</Paragraphs>
  <Slides>10</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Impact</vt:lpstr>
      <vt:lpstr>Bahnschrift Condensed</vt:lpstr>
      <vt:lpstr>Bahnschrift SemiLight SemiConde</vt:lpstr>
      <vt:lpstr>Merriweather</vt:lpstr>
      <vt:lpstr>proxima nova</vt:lpstr>
      <vt:lpstr>Arial</vt:lpstr>
      <vt:lpstr>Amatic SC</vt:lpstr>
      <vt:lpstr>Times New Roman</vt:lpstr>
      <vt:lpstr>IBM Plex Sans Condensed</vt:lpstr>
      <vt:lpstr>Cambria</vt:lpstr>
      <vt:lpstr>Bebas Neue</vt:lpstr>
      <vt:lpstr>Symbol</vt:lpstr>
      <vt:lpstr>Calibri</vt:lpstr>
      <vt:lpstr>Bahnschrift SemiBold SemiConden</vt:lpstr>
      <vt:lpstr>Nathaniel template</vt:lpstr>
      <vt:lpstr>RPA Design and Development SALARY SHEET GENERATOR</vt:lpstr>
      <vt:lpstr>PowerPoint Presentation</vt:lpstr>
      <vt:lpstr>PowerPoint Presentation</vt:lpstr>
      <vt:lpstr>  WHAT WILL THE BOT DO?</vt:lpstr>
      <vt:lpstr>PowerPoint Presentation</vt:lpstr>
      <vt:lpstr>Simple FlowChart OF The BOT</vt:lpstr>
      <vt:lpstr>Design and Implementation</vt:lpstr>
      <vt:lpstr>PowerPoint Presentation</vt:lpstr>
      <vt:lpstr>Advantages of this bot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Design and Development SALARY SHEET GENERATOR</dc:title>
  <cp:lastModifiedBy>Anup Vernekar</cp:lastModifiedBy>
  <cp:revision>16</cp:revision>
  <dcterms:modified xsi:type="dcterms:W3CDTF">2020-12-23T06:47:06Z</dcterms:modified>
</cp:coreProperties>
</file>