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6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</p:sldIdLst>
  <p:sldSz cx="9144000" cy="6858000" type="screen4x3"/>
  <p:notesSz cx="6858000" cy="9144000"/>
  <p:embeddedFontLst>
    <p:embeddedFont>
      <p:font typeface="Tahoma" pitchFamily="34" charset="0"/>
      <p:regular r:id="rId64"/>
      <p:bold r:id="rId65"/>
    </p:embeddedFont>
    <p:embeddedFont>
      <p:font typeface="Constantia" pitchFamily="18" charset="0"/>
      <p:regular r:id="rId66"/>
      <p:bold r:id="rId67"/>
      <p:italic r:id="rId68"/>
      <p:boldItalic r:id="rId69"/>
    </p:embeddedFont>
    <p:embeddedFont>
      <p:font typeface="Calibri" pitchFamily="34" charset="0"/>
      <p:regular r:id="rId70"/>
      <p:bold r:id="rId71"/>
      <p:italic r:id="rId72"/>
      <p:boldItalic r:id="rId73"/>
    </p:embeddedFont>
    <p:embeddedFont>
      <p:font typeface="Microsoft JhengHei" pitchFamily="34" charset="-120"/>
      <p:regular r:id="rId74"/>
      <p:bold r:id="rId7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-135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font" Target="fonts/font5.fntdata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font" Target="fonts/font3.fntdata"/><Relationship Id="rId74" Type="http://schemas.openxmlformats.org/officeDocument/2006/relationships/font" Target="fonts/font11.fntdata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font" Target="fonts/font2.fntdata"/><Relationship Id="rId73" Type="http://schemas.openxmlformats.org/officeDocument/2006/relationships/font" Target="fonts/font10.fntdata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1.fntdata"/><Relationship Id="rId69" Type="http://schemas.openxmlformats.org/officeDocument/2006/relationships/font" Target="fonts/font6.fntdata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9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font" Target="fonts/font4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font" Target="fonts/font7.fntdata"/><Relationship Id="rId75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95883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sz="5600" b="1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9" name="Google Shape;89;p12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2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2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7" name="Google Shape;97;p12"/>
          <p:cNvSpPr/>
          <p:nvPr/>
        </p:nvSpPr>
        <p:spPr>
          <a:xfrm rot="10800000" flipH="1">
            <a:off x="4381500" y="6219825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 rot="5400000">
            <a:off x="5052219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2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sz="5600" b="1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sz="5600" b="1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sz="26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9525" y="-7144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381500" y="-7144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1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8" name="Google Shape;18;p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l" t="t" r="r" b="b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l" t="t" r="r" b="b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65000" sy="65000" flip="none" algn="tl"/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-9525" y="-7144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4381500" y="-7144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4" name="Google Shape;34;p3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35" name="Google Shape;35;p3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l" t="t" r="r" b="b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l" t="t" r="r" b="b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ctrTitle"/>
          </p:nvPr>
        </p:nvSpPr>
        <p:spPr>
          <a:xfrm>
            <a:off x="533400" y="18288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6400"/>
              <a:buFont typeface="Calibri"/>
              <a:buNone/>
            </a:pPr>
            <a:r>
              <a:rPr lang="en-US" sz="6400"/>
              <a:t>Graphs</a:t>
            </a:r>
            <a:endParaRPr sz="6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/>
        </p:nvSpPr>
        <p:spPr>
          <a:xfrm>
            <a:off x="228600" y="457200"/>
            <a:ext cx="868680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vertex of degree zero is called </a:t>
            </a: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isolated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isolated vertex is not adjacent to any vertex.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vertex is </a:t>
            </a: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pendant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if it has degree one.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pendant vertex is adjacent to exactly one other vertex. </a:t>
            </a:r>
            <a:endParaRPr sz="2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71" name="Google Shape;171;p24" descr="C:\Users\sony\Desktop\Graph\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8400" y="2971800"/>
            <a:ext cx="3581401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 txBox="1"/>
          <p:nvPr/>
        </p:nvSpPr>
        <p:spPr>
          <a:xfrm>
            <a:off x="228600" y="5486400"/>
            <a:ext cx="86106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Ex.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vertex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are isolated and vertex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pendant vertex.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/>
        </p:nvSpPr>
        <p:spPr>
          <a:xfrm>
            <a:off x="228600" y="457200"/>
            <a:ext cx="87630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Regular Graph </a:t>
            </a:r>
            <a:r>
              <a:rPr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graph in which all vertices are of equal degree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degree of all vertices in a regular graph is k, then graph is called </a:t>
            </a: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k-regular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8" name="Google Shape;178;p25" descr="C:\Users\sony\Desktop\Graph\Regular graph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2590800"/>
            <a:ext cx="8229599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 txBox="1"/>
          <p:nvPr/>
        </p:nvSpPr>
        <p:spPr>
          <a:xfrm>
            <a:off x="304800" y="4724400"/>
            <a:ext cx="518160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Null Graph :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graph G = (V, E) is null if  E = φ.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Every vertex in a null graph is isolated.</a:t>
            </a:r>
            <a:endParaRPr sz="280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80" name="Google Shape;180;p25" descr="C:\Users\sony\Desktop\Graph\null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1200" y="4876800"/>
            <a:ext cx="2590800" cy="1583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/>
        </p:nvSpPr>
        <p:spPr>
          <a:xfrm>
            <a:off x="228600" y="304800"/>
            <a:ext cx="8763000" cy="409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Bipartite Graph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simple graph G is called bipartite if its vertex set V can be partitioned into two disjoint sets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such that every edge in the graph connects a vertex in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a vertex in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i.e., no edge in G connects either two vertices in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or two vertices in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represented as G = (V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E). 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pair (V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is called a bipartition of the vertex set V of G.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86" name="Google Shape;186;p26" descr="C:\Users\sony\Desktop\Graph\bipartit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600" y="4222806"/>
            <a:ext cx="2762839" cy="2330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/>
        </p:nvSpPr>
        <p:spPr>
          <a:xfrm>
            <a:off x="228600" y="609600"/>
            <a:ext cx="868680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Complete Bipartite Graph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complete bipartite graph K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m,n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the bipartite graph G = (V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E) with m vertices in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n vertices in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 which there is an edge between every vertex in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every vertex in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92" name="Google Shape;192;p27" descr="compl bipar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3429000"/>
            <a:ext cx="44958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/>
        </p:nvSpPr>
        <p:spPr>
          <a:xfrm>
            <a:off x="381000" y="533400"/>
            <a:ext cx="8534400" cy="6124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Q.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Find the number of edges in the complete graph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with n vertices.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Sol. 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Let K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be a complete graph with n vertices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Let V = {1, 2, 3,…,n} be the vertex set of the graph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A vertex i can be selected in n ways.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There are exactly (n-1) edges between vertex i and the remaining (n-1) vertices.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Total number of edges = n(n-1)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Also, the edge joining vertices i and j is same as the edge joining j and i.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Hence, the number of edges in K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n(n-1)/2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Theorem :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Prove that the maximum number of edges in a simple graph with n vertices is n(n-1)/2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/>
        </p:nvSpPr>
        <p:spPr>
          <a:xfrm>
            <a:off x="228600" y="152400"/>
            <a:ext cx="8686800" cy="6678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Handshaking Theorem 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sum of the degrees of all vertices of a graph is twice the number of edges in it.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Proof :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 edge that is not a loop contributes to the degrees of two distinct vertices.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loop at a vertex contributes twice to the degree of that vertex.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∴ when the degrees of the vertices are added, each edge (whether it is a loop or not) is counted exactly two times.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Thus, the sum of the degrees is twice the number of edges.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Ex.  d(v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+ d(v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+ d(v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+ d(v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+ d(v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= 3 + 4 + 3 + 3 + 1 = 14 = 2 x 7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/>
        </p:nvSpPr>
        <p:spPr>
          <a:xfrm>
            <a:off x="304800" y="457200"/>
            <a:ext cx="8686800" cy="618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Theorem</a:t>
            </a: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Every graph has an even number of odd vertices.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       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or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number of vertices of odd degree in a graph is always even.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Proof :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Let the sum of degrees of odd vertices = x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Let the sum of degrees of even vertices = y,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which is even.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US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∵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sum of degrees of all vertices of a graph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= 2 . (number of edges), which is even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⇒  x + y is even   ⇒  x is even     [∵ y is even]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If p is the number of odd vertices,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then sum of p odd numbers = x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⇒  p is also even    [</a:t>
            </a:r>
            <a:r>
              <a:rPr lang="en-US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∵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 is even]</a:t>
            </a:r>
            <a:endParaRPr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4800" y="3321050"/>
            <a:ext cx="914400" cy="2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/>
        </p:nvSpPr>
        <p:spPr>
          <a:xfrm>
            <a:off x="304800" y="609600"/>
            <a:ext cx="86106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Cycles 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cycle C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n ≥ 3, consists of n vertices 1, 2, …, n and edges {1, 2}, {2, 3}, …, {n-1, n}, and {n, 1}</a:t>
            </a:r>
            <a:endParaRPr/>
          </a:p>
        </p:txBody>
      </p:sp>
      <p:pic>
        <p:nvPicPr>
          <p:cNvPr id="215" name="Google Shape;215;p31" descr="C:\Users\sony\Desktop\Graph\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1828800"/>
            <a:ext cx="4876800" cy="130991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1"/>
          <p:cNvSpPr txBox="1"/>
          <p:nvPr/>
        </p:nvSpPr>
        <p:spPr>
          <a:xfrm>
            <a:off x="381000" y="3429000"/>
            <a:ext cx="84582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Wheels 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Obtain a wheel W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by adding a new vertex to the cycle C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and connect this vertex to each vertex in Cycle</a:t>
            </a:r>
            <a:endParaRPr/>
          </a:p>
        </p:txBody>
      </p:sp>
      <p:pic>
        <p:nvPicPr>
          <p:cNvPr id="217" name="Google Shape;217;p31" descr="C:\Users\sony\Desktop\Graph\10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600" y="4495800"/>
            <a:ext cx="5867400" cy="1601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/>
        </p:nvSpPr>
        <p:spPr>
          <a:xfrm>
            <a:off x="228600" y="533400"/>
            <a:ext cx="8686800" cy="323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N-Cubes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n-dimensional </a:t>
            </a:r>
            <a:r>
              <a:rPr lang="en-US" sz="2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hypercube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or </a:t>
            </a:r>
            <a:r>
              <a:rPr lang="en-US" sz="2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n-cube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denoted by Q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is the graph that has vertices representing the 2</a:t>
            </a:r>
            <a:r>
              <a:rPr lang="en-US" sz="2800" baseline="30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bit strings of length 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vertices are adjacent if and only if the bit strings that they represent differ in exactly one bit position.</a:t>
            </a:r>
            <a:endParaRPr/>
          </a:p>
        </p:txBody>
      </p:sp>
      <p:pic>
        <p:nvPicPr>
          <p:cNvPr id="223" name="Google Shape;223;p32" descr="C:\Users\sony\Desktop\Graph\7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3810000"/>
            <a:ext cx="70866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/>
        </p:nvSpPr>
        <p:spPr>
          <a:xfrm>
            <a:off x="457200" y="6211669"/>
            <a:ext cx="6096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</a:t>
            </a:r>
            <a:r>
              <a:rPr lang="en-US" sz="2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an be constructed from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Q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</a:t>
            </a:r>
            <a:endParaRPr sz="2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/>
        </p:nvSpPr>
        <p:spPr>
          <a:xfrm>
            <a:off x="228600" y="533400"/>
            <a:ext cx="8610600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Representation of Graphs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Adjacency Matrix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Let G = (V, E) be a simple graph where |V| = n.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The adjacency matrix  A = [aij]  of G is  n x n zero-one matrix where</a:t>
            </a:r>
            <a:endParaRPr/>
          </a:p>
        </p:txBody>
      </p:sp>
      <p:pic>
        <p:nvPicPr>
          <p:cNvPr id="230" name="Google Shape;23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3429000"/>
            <a:ext cx="5334000" cy="1204452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3"/>
          <p:cNvSpPr txBox="1"/>
          <p:nvPr/>
        </p:nvSpPr>
        <p:spPr>
          <a:xfrm>
            <a:off x="304800" y="4953000"/>
            <a:ext cx="47244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Ex.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an adjacency matrix to represent the graph </a:t>
            </a:r>
            <a:endParaRPr/>
          </a:p>
        </p:txBody>
      </p:sp>
      <p:pic>
        <p:nvPicPr>
          <p:cNvPr id="232" name="Google Shape;232;p33" descr="C:\Users\sony\Desktop\Graph\finite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0600" y="4585855"/>
            <a:ext cx="4038600" cy="2272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/>
        </p:nvSpPr>
        <p:spPr>
          <a:xfrm>
            <a:off x="457200" y="1225689"/>
            <a:ext cx="8305800" cy="517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Many structures involving real world situations can be conveniently represented on a paper by means of a diagram consisting of a set of points together with lines or curves joining some or all pairs of these points. Structures, thus defined are called </a:t>
            </a:r>
            <a:r>
              <a:rPr lang="en-US" sz="30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graphs</a:t>
            </a:r>
            <a:r>
              <a:rPr lang="en-US" sz="3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because they can be represented graphically on paper.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Ex.  </a:t>
            </a:r>
            <a:r>
              <a:rPr lang="en-US" sz="3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points in a diagram could represent different cities in a country and a line joining two points indicate that there is a direct air service between two cities. </a:t>
            </a:r>
            <a:endParaRPr sz="3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533400" y="533400"/>
            <a:ext cx="294965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 sz="40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/>
        </p:nvSpPr>
        <p:spPr>
          <a:xfrm>
            <a:off x="457200" y="457200"/>
            <a:ext cx="83058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Incidence Matrix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Let G = (V, E) be a graph. Let  1, 2, …, n are the vertices and e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e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…, e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are the edges of G.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Then the incidence matrix is the  n x m  matrix   M = [m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ij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] where 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38" name="Google Shape;23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2743200"/>
            <a:ext cx="6858000" cy="1251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4" descr="C:\Users\sony\Desktop\Graph\graph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86400" y="3810000"/>
            <a:ext cx="2400300" cy="251460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4"/>
          <p:cNvSpPr txBox="1"/>
          <p:nvPr/>
        </p:nvSpPr>
        <p:spPr>
          <a:xfrm>
            <a:off x="609600" y="4495800"/>
            <a:ext cx="44196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Ex.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Represent the graph with an incidence matrix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228600" y="685800"/>
            <a:ext cx="8534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ahoma"/>
              <a:buNone/>
            </a:pPr>
            <a:r>
              <a:rPr lang="en-US" sz="36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Homomorphism &amp; Isomorphism of Graphs</a:t>
            </a:r>
            <a:endParaRPr sz="36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256319" y="1847195"/>
            <a:ext cx="8582881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graph</a:t>
            </a:r>
            <a:r>
              <a:rPr lang="en-US" sz="2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homomorphism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 from a graph G = (V, E) to a graph G’ = (V’, E’) written as f : G → G’, is a mapping f : V → V’ such that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{u, v} ∈ E   ⇒  {f(u), f(v)} ∈ E’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simple graphs G = (V, E) and G’ = (V’, E’) are </a:t>
            </a:r>
            <a:r>
              <a:rPr lang="en-US" sz="2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isomorphic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if there is a one-to-one and onto function f from V to V’ with the property that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and b are adjacent in G iif f(a) and f(b) are adjacent in G’, for all a, b ∈ V. 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/>
        </p:nvSpPr>
        <p:spPr>
          <a:xfrm>
            <a:off x="228600" y="228600"/>
            <a:ext cx="868680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Isomorphism of Graphs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graphs G and G’ are said to be isomorphic if there is a one-to-one correspondence between their vertices and between their edges such that the incidence relationship is preserved.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Suppose that edge e is incident on vertices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 G; then the corresponding edge e’ in G’ must be incident on the vertices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′ and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′ that correspond to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respectively.</a:t>
            </a:r>
            <a:endParaRPr/>
          </a:p>
        </p:txBody>
      </p:sp>
      <p:pic>
        <p:nvPicPr>
          <p:cNvPr id="252" name="Google Shape;252;p36" descr="C:\Users\sony\Desktop\Graph\isomorphic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4801837"/>
            <a:ext cx="6324600" cy="1827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/>
        </p:nvSpPr>
        <p:spPr>
          <a:xfrm>
            <a:off x="304800" y="762000"/>
            <a:ext cx="8610600" cy="569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Except the labels of their vertices and edges, isomorphic graphs are the same graph, just drawn differently.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isomorphic graphs must have :</a:t>
            </a:r>
            <a:endParaRPr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AutoNum type="arabicParenR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same number of vertices</a:t>
            </a:r>
            <a:endParaRPr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AutoNum type="arabicParenR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same number of edges</a:t>
            </a:r>
            <a:endParaRPr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AutoNum type="arabicParenR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equal number of vertices with a given degree.</a:t>
            </a:r>
            <a:endParaRPr/>
          </a:p>
          <a:p>
            <a:pPr marL="514350" marR="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tantia"/>
              <a:buNone/>
            </a:pP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any of the above three conditions is not satisfied,</a:t>
            </a:r>
            <a:endParaRPr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then the graph will be not isomorphic.</a:t>
            </a:r>
            <a:endParaRPr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But if above conditions are satisfied, it is not </a:t>
            </a:r>
            <a:endParaRPr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necessary that graphs are isomorphic.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/>
        </p:nvSpPr>
        <p:spPr>
          <a:xfrm>
            <a:off x="228600" y="914400"/>
            <a:ext cx="37338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Ex.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Show that the graphs are isomorphic to each other or not</a:t>
            </a:r>
            <a:endParaRPr/>
          </a:p>
        </p:txBody>
      </p:sp>
      <p:pic>
        <p:nvPicPr>
          <p:cNvPr id="263" name="Google Shape;263;p38" descr="Isomorphism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2400" y="457201"/>
            <a:ext cx="49530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8"/>
          <p:cNvSpPr txBox="1"/>
          <p:nvPr/>
        </p:nvSpPr>
        <p:spPr>
          <a:xfrm>
            <a:off x="228600" y="2667000"/>
            <a:ext cx="8686800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1) 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No. of vertices in G &amp; H = 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2) 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No. of edges in G &amp; H = 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3) 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graph G : 4 vertices have degree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2 vertices have degree 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In graph H : 4 vertices have degree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2 vertices have degree 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These conditions are necessary but not sufficient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f(u1)=v6, f(u2) =v3, f(u3) =v4, f(u4)=v5, f(u5)=v1, f(u6)=v2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check whether f preserves edges, use adjacency matrix 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/>
        </p:nvSpPr>
        <p:spPr>
          <a:xfrm>
            <a:off x="533400" y="914400"/>
            <a:ext cx="80772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the two graphs satisfy all the three conditions, yet they are not isomorphic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0" name="Google Shape;270;p39"/>
          <p:cNvSpPr txBox="1"/>
          <p:nvPr/>
        </p:nvSpPr>
        <p:spPr>
          <a:xfrm>
            <a:off x="533401" y="3886200"/>
            <a:ext cx="8153400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Vertex x must correspond to vertex y, because there is no other vertex of degree three.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Also, there is only one pendant vertex w adjacent to y, while there are two pendant vertices u and v adjacent to x.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71" name="Google Shape;271;p39" descr="Untitled-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975697"/>
            <a:ext cx="7696200" cy="1605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/>
        </p:nvSpPr>
        <p:spPr>
          <a:xfrm>
            <a:off x="228600" y="304800"/>
            <a:ext cx="86868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Ex.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Show that following graphs are isomorphic or not.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77" name="Google Shape;277;p40" descr="C:\Users\sony\Desktop\Graph\img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838200"/>
            <a:ext cx="7183438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0" descr="C:\Users\sony\Desktop\Graph\gtqz3p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400" y="3048000"/>
            <a:ext cx="5791200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0" descr="C:\Users\sony\Desktop\Graph\09_3_10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3000" y="4730750"/>
            <a:ext cx="5334000" cy="197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0"/>
          <p:cNvSpPr txBox="1"/>
          <p:nvPr/>
        </p:nvSpPr>
        <p:spPr>
          <a:xfrm>
            <a:off x="304800" y="1447800"/>
            <a:ext cx="51809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1)</a:t>
            </a:r>
            <a:endParaRPr sz="280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1" name="Google Shape;281;p40"/>
          <p:cNvSpPr txBox="1"/>
          <p:nvPr/>
        </p:nvSpPr>
        <p:spPr>
          <a:xfrm>
            <a:off x="304800" y="3505200"/>
            <a:ext cx="51809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2)</a:t>
            </a:r>
            <a:endParaRPr sz="280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2" name="Google Shape;282;p40"/>
          <p:cNvSpPr txBox="1"/>
          <p:nvPr/>
        </p:nvSpPr>
        <p:spPr>
          <a:xfrm>
            <a:off x="228600" y="5334000"/>
            <a:ext cx="51809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3)</a:t>
            </a:r>
            <a:endParaRPr sz="280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/>
        </p:nvSpPr>
        <p:spPr>
          <a:xfrm>
            <a:off x="228601" y="381000"/>
            <a:ext cx="868680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Subgraph</a:t>
            </a:r>
            <a:endParaRPr sz="360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graph g is said to be a subgraph of a graph G if all the vertices and all the edges of g are in G and each edge of g has the same end vertices as in G.</a:t>
            </a:r>
            <a:endParaRPr sz="280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Every graph is its own subgraph.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 subgraph of a subgraph of G is a subgraph of G.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 single vertex in a graph G is a subgraph of G. 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 single edge in G, together with its end vertices, is also a subgraph of G</a:t>
            </a:r>
            <a:endParaRPr/>
          </a:p>
        </p:txBody>
      </p:sp>
      <p:pic>
        <p:nvPicPr>
          <p:cNvPr id="288" name="Google Shape;288;p41" descr="C:\Users\sony\Desktop\Graph\imag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3400" y="4800600"/>
            <a:ext cx="4724400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1"/>
          <p:cNvSpPr txBox="1"/>
          <p:nvPr/>
        </p:nvSpPr>
        <p:spPr>
          <a:xfrm>
            <a:off x="5410200" y="6096000"/>
            <a:ext cx="4251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0" name="Google Shape;290;p41"/>
          <p:cNvSpPr txBox="1"/>
          <p:nvPr/>
        </p:nvSpPr>
        <p:spPr>
          <a:xfrm>
            <a:off x="7693762" y="6019800"/>
            <a:ext cx="3834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1" name="Google Shape;291;p41"/>
          <p:cNvSpPr txBox="1"/>
          <p:nvPr/>
        </p:nvSpPr>
        <p:spPr>
          <a:xfrm>
            <a:off x="457200" y="5181600"/>
            <a:ext cx="3505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g is subgraph of G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/>
        </p:nvSpPr>
        <p:spPr>
          <a:xfrm>
            <a:off x="228600" y="457200"/>
            <a:ext cx="8915400" cy="594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Walk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Let v and w be two vertices in a graph.  A walk between v and w is a finite alternating sequence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v = v</a:t>
            </a:r>
            <a:r>
              <a:rPr lang="en-US" sz="2800" baseline="-25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e</a:t>
            </a:r>
            <a:r>
              <a:rPr lang="en-US" sz="2800" baseline="-25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v</a:t>
            </a:r>
            <a:r>
              <a:rPr lang="en-US" sz="2800" baseline="-25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e</a:t>
            </a:r>
            <a:r>
              <a:rPr lang="en-US" sz="2800" baseline="-25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v</a:t>
            </a:r>
            <a:r>
              <a:rPr lang="en-US" sz="2800" baseline="-25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e</a:t>
            </a:r>
            <a:r>
              <a:rPr lang="en-US" sz="2800" baseline="-25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…, e</a:t>
            </a:r>
            <a:r>
              <a:rPr lang="en-US" sz="2800" baseline="-25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</a:t>
            </a:r>
            <a:r>
              <a:rPr lang="en-US" sz="2800" baseline="-250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2800" baseline="-25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w   of vertices and edges such that each edge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r>
              <a:rPr lang="en-US" sz="2800" baseline="-250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 the sequence joins vertices v</a:t>
            </a:r>
            <a:r>
              <a:rPr lang="en-US" sz="2800" baseline="-25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i-1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v</a:t>
            </a:r>
            <a:r>
              <a:rPr lang="en-US" sz="2800" baseline="-25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 </a:t>
            </a:r>
            <a:r>
              <a:rPr lang="en-US" sz="2800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The vertices and edges in a walk need not be distinct.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the graph is simple, walk can be written as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v</a:t>
            </a:r>
            <a:r>
              <a:rPr lang="en-US" sz="2800" baseline="-25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- v</a:t>
            </a:r>
            <a:r>
              <a:rPr lang="en-US" sz="2800" baseline="-25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v</a:t>
            </a:r>
            <a:r>
              <a:rPr lang="en-US" sz="2800" baseline="-25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- ..…-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</a:t>
            </a:r>
            <a:r>
              <a:rPr lang="en-US" sz="2800" baseline="-250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Two walks  v</a:t>
            </a:r>
            <a:r>
              <a:rPr lang="en-US" sz="2800" baseline="-25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e</a:t>
            </a:r>
            <a:r>
              <a:rPr lang="en-US" sz="2800" baseline="-25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v</a:t>
            </a:r>
            <a:r>
              <a:rPr lang="en-US" sz="2800" baseline="-25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e</a:t>
            </a:r>
            <a:r>
              <a:rPr lang="en-US" sz="2800" baseline="-25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v</a:t>
            </a:r>
            <a:r>
              <a:rPr lang="en-US" sz="2800" baseline="-25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e</a:t>
            </a:r>
            <a:r>
              <a:rPr lang="en-US" sz="2800" baseline="-25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…, e</a:t>
            </a:r>
            <a:r>
              <a:rPr lang="en-US" sz="2800" baseline="-25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</a:t>
            </a:r>
            <a:r>
              <a:rPr lang="en-US" sz="2800" baseline="-250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2800" baseline="-25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u</a:t>
            </a:r>
            <a:r>
              <a:rPr lang="en-US" sz="2800" baseline="-25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f</a:t>
            </a:r>
            <a:r>
              <a:rPr lang="en-US" sz="2800" baseline="-25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u</a:t>
            </a:r>
            <a:r>
              <a:rPr lang="en-US" sz="2800" baseline="-25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f</a:t>
            </a:r>
            <a:r>
              <a:rPr lang="en-US" sz="2800" baseline="-25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u</a:t>
            </a:r>
            <a:r>
              <a:rPr lang="en-US" sz="2800" baseline="-25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f</a:t>
            </a:r>
            <a:r>
              <a:rPr lang="en-US" sz="2800" baseline="-25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…,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r>
              <a:rPr lang="en-US" sz="2800" baseline="-250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u</a:t>
            </a:r>
            <a:r>
              <a:rPr lang="en-US" sz="2800" baseline="-25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are </a:t>
            </a:r>
            <a:r>
              <a:rPr lang="en-US" sz="2800" dirty="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equal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if n = m,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v</a:t>
            </a:r>
            <a:r>
              <a:rPr lang="en-US" sz="2800" baseline="-25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</a:t>
            </a:r>
            <a:r>
              <a:rPr lang="en-US" sz="2800" baseline="-250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US" sz="2800" baseline="-25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and 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r>
              <a:rPr lang="en-US" sz="2800" baseline="-250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f</a:t>
            </a:r>
            <a:r>
              <a:rPr lang="en-US" sz="2800" baseline="-25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for  0 ≤ i ≤ 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Number of edges in a walk is called </a:t>
            </a:r>
            <a:r>
              <a:rPr lang="en-US" sz="2800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length 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 the walk </a:t>
            </a:r>
            <a:r>
              <a:rPr lang="en-US" sz="36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endParaRPr sz="36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/>
        </p:nvSpPr>
        <p:spPr>
          <a:xfrm>
            <a:off x="228600" y="457200"/>
            <a:ext cx="8686800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lang="en-US" sz="2800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walk, in which no edge is repeated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is called a </a:t>
            </a:r>
            <a:r>
              <a:rPr lang="en-US" sz="2800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trail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Any walk in a graph G is a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subgraph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G.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lang="en-US" sz="2800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closed walk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 a graph is a walk between a vertex and itself, i.e. </a:t>
            </a:r>
            <a:r>
              <a:rPr lang="en-US" sz="2800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terminal vertices are same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walk which is not closed is called an </a:t>
            </a:r>
            <a:r>
              <a:rPr lang="en-US" sz="2800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open walk.</a:t>
            </a:r>
            <a:endParaRPr dirty="0"/>
          </a:p>
        </p:txBody>
      </p:sp>
      <p:pic>
        <p:nvPicPr>
          <p:cNvPr id="302" name="Google Shape;302;p43" descr="C:\Users\sony\Desktop\Graph\2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6400" y="3718169"/>
            <a:ext cx="3505200" cy="260643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3"/>
          <p:cNvSpPr txBox="1"/>
          <p:nvPr/>
        </p:nvSpPr>
        <p:spPr>
          <a:xfrm>
            <a:off x="381000" y="3810000"/>
            <a:ext cx="5029200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v2, e1, v2, e2, v4, e7, v5, e7, v4, e6, v3  is a walk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v2, e3, v1, e4, v3, e5, v1 is a trail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/>
        </p:nvSpPr>
        <p:spPr>
          <a:xfrm>
            <a:off x="228600" y="609600"/>
            <a:ext cx="8534400" cy="323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Graph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graph  G = (V, E)  consists of a set of objects    V = {v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,…,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 called </a:t>
            </a: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vertices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(or nodes) and another set E = {e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e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,…, e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 of unordered pairs of vertices, called </a:t>
            </a: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edges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a graph, vertices are represented by small circles or dots. Edges are represented by lines or curves.</a:t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228600" y="4038600"/>
            <a:ext cx="502920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are the </a:t>
            </a:r>
            <a:r>
              <a:rPr lang="en-US" sz="2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end vertices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 e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edge having same vertex as both its end vertices is called a </a:t>
            </a:r>
            <a:r>
              <a:rPr lang="en-US" sz="2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loop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</a:t>
            </a:r>
            <a:r>
              <a:rPr lang="en-US" sz="2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self-loop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Edge e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self loop.  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8" name="Google Shape;128;p17" descr="2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0200" y="3886200"/>
            <a:ext cx="35052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/>
        </p:nvSpPr>
        <p:spPr>
          <a:xfrm>
            <a:off x="304800" y="304800"/>
            <a:ext cx="8686800" cy="624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Path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walk v = v</a:t>
            </a:r>
            <a:r>
              <a:rPr lang="en-US" sz="2800" baseline="-25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e</a:t>
            </a:r>
            <a:r>
              <a:rPr lang="en-US" sz="2800" baseline="-25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v</a:t>
            </a:r>
            <a:r>
              <a:rPr lang="en-US" sz="2800" baseline="-25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e</a:t>
            </a:r>
            <a:r>
              <a:rPr lang="en-US" sz="2800" baseline="-25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v</a:t>
            </a:r>
            <a:r>
              <a:rPr lang="en-US" sz="2800" baseline="-25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e</a:t>
            </a:r>
            <a:r>
              <a:rPr lang="en-US" sz="2800" baseline="-25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…, e</a:t>
            </a:r>
            <a:r>
              <a:rPr lang="en-US" sz="2800" baseline="-25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</a:t>
            </a:r>
            <a:r>
              <a:rPr lang="en-US" sz="2800" baseline="-250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2800" baseline="-25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w in which </a:t>
            </a:r>
            <a:r>
              <a:rPr lang="en-US" sz="2800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the vertices v</a:t>
            </a:r>
            <a:r>
              <a:rPr lang="en-US" sz="2800" baseline="-25000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(0 ≤ i ≤ n) are all distinct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is called a </a:t>
            </a:r>
            <a:r>
              <a:rPr lang="en-US" sz="2800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path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between v and w.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v2, e3, v1, e4, v3, e6, v4 is a path between v2 &amp; v4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Vertices v and w are the terminal vertices and the other (n-1) vertices v</a:t>
            </a:r>
            <a:r>
              <a:rPr lang="en-US" sz="2800" baseline="-25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(0 &lt; i &lt; n) are called the </a:t>
            </a:r>
            <a:r>
              <a:rPr lang="en-US" sz="2800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intermediate vertices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Number of edges in a path is called </a:t>
            </a:r>
            <a:r>
              <a:rPr lang="en-US" sz="2800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length of path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edge which is not a self-loop is a path of length 1 A self-loop can be included in a walk but not in a path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/>
          <p:nvPr/>
        </p:nvSpPr>
        <p:spPr>
          <a:xfrm>
            <a:off x="304800" y="457200"/>
            <a:ext cx="8534400" cy="5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Circuit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closed walk in which </a:t>
            </a:r>
            <a:r>
              <a:rPr lang="en-US" sz="2800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no edges repeat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is called a circuit.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v2, e3, v1, e4, v3, e6, v4, e2, v2 is a circuit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circuit with no repeated vertices is called a </a:t>
            </a:r>
            <a:r>
              <a:rPr lang="en-US" sz="2800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cycle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Ex. The closed walk v, e1, w, e2, v is a cycle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Ex. The closed walk v, e1, w, e1, v with no repeated intermediate vertices is not a cycle since it a not a circuit.</a:t>
            </a:r>
            <a:r>
              <a:rPr lang="en-US" sz="36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/>
        </p:nvSpPr>
        <p:spPr>
          <a:xfrm>
            <a:off x="228600" y="457200"/>
            <a:ext cx="868680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Connected &amp; Disconnected Graph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graph G is said to be connected if there is at least one path between every pair of vertices in G.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Otherwise, graph G is called disconnected.   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19" name="Google Shape;319;p46" descr="C:\Users\sony\Desktop\Graph\Connected &amp; disconnecte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3048000"/>
            <a:ext cx="8305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6"/>
          <p:cNvSpPr txBox="1"/>
          <p:nvPr/>
        </p:nvSpPr>
        <p:spPr>
          <a:xfrm>
            <a:off x="1219200" y="5791200"/>
            <a:ext cx="13789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Connected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1" name="Google Shape;321;p46"/>
          <p:cNvSpPr txBox="1"/>
          <p:nvPr/>
        </p:nvSpPr>
        <p:spPr>
          <a:xfrm>
            <a:off x="5562600" y="5791200"/>
            <a:ext cx="169148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Disconnected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/>
        </p:nvSpPr>
        <p:spPr>
          <a:xfrm>
            <a:off x="228600" y="533400"/>
            <a:ext cx="876300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Components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disconnected graph consists of two or more connected graphs. Each of these connected graphs is called a component.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graph is connected if number of components is one.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27" name="Google Shape;327;p47" descr="C:\Users\sony\Desktop\Graph\disconnecte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1400" y="4953000"/>
            <a:ext cx="5305425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7" descr="C:\Users\sony\Desktop\Graph\disconnecte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7600" y="2895600"/>
            <a:ext cx="40386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7"/>
          <p:cNvSpPr txBox="1"/>
          <p:nvPr/>
        </p:nvSpPr>
        <p:spPr>
          <a:xfrm>
            <a:off x="533400" y="3263205"/>
            <a:ext cx="3048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Disconnected graph with two components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0" name="Google Shape;330;p47"/>
          <p:cNvSpPr txBox="1"/>
          <p:nvPr/>
        </p:nvSpPr>
        <p:spPr>
          <a:xfrm>
            <a:off x="533400" y="5092005"/>
            <a:ext cx="2895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Disconnected graph with four components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295401"/>
            <a:ext cx="8686800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8"/>
          <p:cNvSpPr txBox="1"/>
          <p:nvPr/>
        </p:nvSpPr>
        <p:spPr>
          <a:xfrm>
            <a:off x="304800" y="152400"/>
            <a:ext cx="86868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Theorem : Prove that a simple graph with n vertices and k components can have at most (n-k)(n-k+1)/2 edges.</a:t>
            </a:r>
            <a:endParaRPr sz="2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450" y="1304925"/>
            <a:ext cx="803910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0"/>
          <p:cNvSpPr txBox="1"/>
          <p:nvPr/>
        </p:nvSpPr>
        <p:spPr>
          <a:xfrm>
            <a:off x="457200" y="457200"/>
            <a:ext cx="8229600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Now, the maximum number of edges in the ith component of G is n</a:t>
            </a:r>
            <a:r>
              <a:rPr lang="en-US" sz="2400" baseline="-25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 </a:t>
            </a:r>
            <a:r>
              <a:rPr lang="en-US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(n</a:t>
            </a:r>
            <a:r>
              <a:rPr lang="en-US" sz="2400" baseline="-25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 </a:t>
            </a:r>
            <a:r>
              <a:rPr lang="en-US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- 1)/2. Since the maximum number of edges in a simple graph with n vertices is n(n-1)/2 therefore, the maximum number of edges in G is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347" name="Google Shape;347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667001"/>
            <a:ext cx="76962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1"/>
          <p:cNvSpPr txBox="1"/>
          <p:nvPr/>
        </p:nvSpPr>
        <p:spPr>
          <a:xfrm>
            <a:off x="304800" y="381000"/>
            <a:ext cx="8686800" cy="581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Euler Graph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closed walk running through every edge of a graph G exactly once, is called an </a:t>
            </a: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Euler Line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                         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circuit that contains all the edges of a graph is an </a:t>
            </a: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Euler Circuit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graph that consists of an Euler line or an Euler circuit is called an </a:t>
            </a: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Euler graph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Since the Euler line contains all the edges of the graph, an Euler graph is always connected.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2"/>
          <p:cNvSpPr txBox="1"/>
          <p:nvPr/>
        </p:nvSpPr>
        <p:spPr>
          <a:xfrm>
            <a:off x="228600" y="533400"/>
            <a:ext cx="8667836" cy="5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Euler Path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Euler path is a path that visits every edge of a graph exactly once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Euler path starts and ends at different vertices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Also called </a:t>
            </a: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Euler Trail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 </a:t>
            </a: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unicursal line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or </a:t>
            </a: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open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Euler line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graph is said to be </a:t>
            </a: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semi-Euler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or </a:t>
            </a: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unicursal graph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if it has an Euler path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we add an edge between the initial and final vertices of an Euler path, we will get an Euler circuit 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3"/>
          <p:cNvSpPr txBox="1"/>
          <p:nvPr/>
        </p:nvSpPr>
        <p:spPr>
          <a:xfrm>
            <a:off x="304800" y="1371600"/>
            <a:ext cx="8610600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 connected graph is an Euler graph iff all vertices are of even degree.</a:t>
            </a:r>
            <a:endParaRPr sz="280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Proof :  Necessary Condition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Suppose that a connected graph G is an Euler Graph 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⇒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It contains an Euler line which is a closed walk tracing every edge exactly once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⇒  At every vertex v, this walk goes through two “new” edges incident on v – with one it ‘entered’  v and with the other ‘exited’.  It is also true for the terminal vertex, as it ‘exited’ and ‘entered’ the same vertex at the beginning and end of the walk respectively.</a:t>
            </a:r>
            <a:endParaRPr/>
          </a:p>
        </p:txBody>
      </p:sp>
      <p:sp>
        <p:nvSpPr>
          <p:cNvPr id="363" name="Google Shape;363;p53"/>
          <p:cNvSpPr txBox="1">
            <a:spLocks noGrp="1"/>
          </p:cNvSpPr>
          <p:nvPr>
            <p:ph type="title"/>
          </p:nvPr>
        </p:nvSpPr>
        <p:spPr>
          <a:xfrm>
            <a:off x="228600" y="210312"/>
            <a:ext cx="8610600" cy="932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Euler-Hierholzer Theorem</a:t>
            </a:r>
            <a:endParaRPr sz="40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152400" y="457200"/>
            <a:ext cx="8839200" cy="6124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more than one edges are associated with a given pair of vertices, such edges are referred to as </a:t>
            </a: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parallel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edges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figure, there is a graph with 5 vertices and seven edges. e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the loop. e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e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are the parallel edges.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Incidence</a:t>
            </a:r>
            <a:endParaRPr sz="280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e is an edge between two vertices u and v of a graph, then the vertices u and v are said to be </a:t>
            </a: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incident on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 and e is </a:t>
            </a: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incident to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both u and v.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given graph edge e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e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e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are incident to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Vertex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are incident on e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order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a graph is the number of its vertices and its </a:t>
            </a: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size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the number of its edges.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given graph, Order = 5 and Size = 7.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4"/>
          <p:cNvSpPr txBox="1"/>
          <p:nvPr/>
        </p:nvSpPr>
        <p:spPr>
          <a:xfrm>
            <a:off x="228600" y="762000"/>
            <a:ext cx="8686800" cy="569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⇒  The degree of each vertex is even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Sufficient Condition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Suppose that all the vertices are of even degree.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prove that the connected graph G is Euler graph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Choose an arbitrary vertex v in graph G.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Now, we construct a walk starting at v and going through the edges of G such that no edge is traced more than once.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Since every vertex is of even degree, we can exit from every vertex we enter; the tracing can not stop at any vertex but at v.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5"/>
          <p:cNvSpPr txBox="1"/>
          <p:nvPr/>
        </p:nvSpPr>
        <p:spPr>
          <a:xfrm>
            <a:off x="228600" y="685800"/>
            <a:ext cx="8763000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Since v is also of even degree, we shall reach v when the tracing comes to an end.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this closed walk h just traced, includes all the edges of G, then G is an Euler graph.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not, remove all the edges of h from G and obtain a subgraph H of G formed by remaining edges.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Since all the vertices of G are of even degree, so the vertices of H are also of even degree.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Also, H must touch the closed walk h atleast at one vertex u                              [∵ G is connected]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6"/>
          <p:cNvSpPr txBox="1"/>
          <p:nvPr/>
        </p:nvSpPr>
        <p:spPr>
          <a:xfrm>
            <a:off x="228600" y="838200"/>
            <a:ext cx="8763000" cy="569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Starting from u, we can again construct a new walk in graph H.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walk in H must terminate at u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[</a:t>
            </a:r>
            <a:r>
              <a:rPr lang="en-US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∵ All vertices of H are of even degree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closed walk in H can be combined to h to form a new walk, which starts and ends at vertex v and has more edges than h.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process can be repeated untill we obtain a closed walk that traverses all the edges of 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Hence G is an Euler graph</a:t>
            </a:r>
            <a:endParaRPr sz="2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7"/>
          <p:cNvSpPr txBox="1"/>
          <p:nvPr/>
        </p:nvSpPr>
        <p:spPr>
          <a:xfrm>
            <a:off x="228600" y="454997"/>
            <a:ext cx="8610600" cy="4955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Hamiltonian Circuit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Hamiltonian circuit in a connected graph is defined as a closed walk that traverses every vertex of G exactly once, except the starting vertex, at which the walk also terminates.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circuit in a connected graph G is said to be Hamiltonian if it includes every vertex of G.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Hence a Hamiltonian circuit in a graph of n vertices consists of exactly n edges.</a:t>
            </a:r>
            <a:endParaRPr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84" name="Google Shape;384;p57" descr="C:\Users\sony\Desktop\Graph\Hamiltonia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9375" y="4229100"/>
            <a:ext cx="218122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8"/>
          <p:cNvSpPr txBox="1"/>
          <p:nvPr/>
        </p:nvSpPr>
        <p:spPr>
          <a:xfrm>
            <a:off x="228600" y="457200"/>
            <a:ext cx="8686800" cy="624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Hamiltonian Path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path between two vertices in a connected graph is called  Hamiltonian path if it passes through every vertex of the graph.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graph that has a Hamiltonian circuit  or cycle is called Hamiltonian graph.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length of a Hamiltonian path in a connected graph of n vertices is n-1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AutoNum type="alphaUcPeriod" startAt="17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Draw a graph that has Hamiltonian path but does not have Hamiltonian circuit </a:t>
            </a:r>
            <a:endParaRPr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Complete graphs always have a Hamiltonian circuit.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9"/>
          <p:cNvSpPr txBox="1"/>
          <p:nvPr/>
        </p:nvSpPr>
        <p:spPr>
          <a:xfrm>
            <a:off x="228600" y="304800"/>
            <a:ext cx="8763000" cy="569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Theorem :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 a complete graph G of n vertices there are (n-1)/2 edge-disjoint Hamiltonian circuits, if n is an odd number ≥ 3.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Proof :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 complete graph G of n vertices has n(n-1)/2 edges, and a Hamiltonian circuit in G consists of n edges.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Therefore, the number of edge-disjoint Hamiltonian circuits in G cannot exceed (n-1)/2. That there are (n-1)/2 edge-disjoint Hamiltonian circuits, when n is odd, can be shown as follows :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381000"/>
            <a:ext cx="434340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60"/>
          <p:cNvSpPr txBox="1"/>
          <p:nvPr/>
        </p:nvSpPr>
        <p:spPr>
          <a:xfrm>
            <a:off x="304800" y="381000"/>
            <a:ext cx="4191000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Keeping the vertices fixed on a circle, rotate the polygonal pattern clockwise by 360/(n-1), 2.360/(n-1), 3.360/(n-1), …, (n-3)/2.360/(n-1) degrees.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1" name="Google Shape;401;p60"/>
          <p:cNvSpPr txBox="1"/>
          <p:nvPr/>
        </p:nvSpPr>
        <p:spPr>
          <a:xfrm>
            <a:off x="152400" y="3581400"/>
            <a:ext cx="8763000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Observe that each rotation produces a Hamiltonian circuit that has no edge in common with any of the previous ones.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Thus we have (n-3)/2 new Hamiltonian circuits, all edge disjoint among themselves.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Hence the theorem.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1"/>
          <p:cNvSpPr txBox="1"/>
          <p:nvPr/>
        </p:nvSpPr>
        <p:spPr>
          <a:xfrm>
            <a:off x="228600" y="762000"/>
            <a:ext cx="8686800" cy="538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Planar Graph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graph is said to be planar if it is possible to draw it in a plane such that no two of its edges intersect except possibly at a vertex to which they both are incident.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graph that can not be drawn on a plane without a crossover between its edges, is called </a:t>
            </a: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non-planar.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 drawing of a geometric representation of a graph on a plane such that no edges intersect is called </a:t>
            </a: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embedding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Also called  </a:t>
            </a: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plane representation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 graph.  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2"/>
          <p:cNvSpPr txBox="1"/>
          <p:nvPr/>
        </p:nvSpPr>
        <p:spPr>
          <a:xfrm>
            <a:off x="381000" y="1143000"/>
            <a:ext cx="86106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graph G is planar if there exists a graph isomorphic to G that is embedded in a plane,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otherwise G is non-planar.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12" name="Google Shape;412;p62" descr="C:\Users\sony\Desktop\Graph\plana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2743200"/>
            <a:ext cx="6431756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62"/>
          <p:cNvSpPr txBox="1"/>
          <p:nvPr/>
        </p:nvSpPr>
        <p:spPr>
          <a:xfrm>
            <a:off x="762000" y="5334000"/>
            <a:ext cx="1752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Non-planar Representation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4" name="Google Shape;414;p62"/>
          <p:cNvSpPr txBox="1"/>
          <p:nvPr/>
        </p:nvSpPr>
        <p:spPr>
          <a:xfrm>
            <a:off x="3505200" y="5562600"/>
            <a:ext cx="2590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Planar Representation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15" name="Google Shape;415;p62" descr="C:\Users\sony\Desktop\Graph\K5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200" y="3048000"/>
            <a:ext cx="2207172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62"/>
          <p:cNvSpPr txBox="1"/>
          <p:nvPr/>
        </p:nvSpPr>
        <p:spPr>
          <a:xfrm>
            <a:off x="6629400" y="5562600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Non-planar Graph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3"/>
          <p:cNvSpPr txBox="1"/>
          <p:nvPr/>
        </p:nvSpPr>
        <p:spPr>
          <a:xfrm>
            <a:off x="228600" y="685800"/>
            <a:ext cx="8686800" cy="265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Kuratowski’s Two Graphs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First Graph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Complete graph of five vertices K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aseline="-25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Second Graph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Regular connected graph with six vertices and nine edges  K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3,3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22" name="Google Shape;422;p63" descr="C:\Users\sony\Desktop\Graph\kuratowski'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3505200"/>
            <a:ext cx="6223154" cy="3052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 descr="C:\Users\sony\Desktop\Graph\finit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1700" y="381000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381000" y="381000"/>
            <a:ext cx="5486400" cy="624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Simple</a:t>
            </a:r>
            <a:r>
              <a:rPr lang="en-US" sz="3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Graph </a:t>
            </a:r>
            <a:r>
              <a:rPr lang="en-US" sz="2800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graph that has neither self-loops nor parallel edges is called a simple graph, otherwise it is referred to as </a:t>
            </a:r>
            <a:r>
              <a:rPr lang="en-US" sz="2800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general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graph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Multigraphs</a:t>
            </a:r>
            <a:r>
              <a:rPr lang="en-US" sz="2800" dirty="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Graphs that may have multiple edges connecting the same vertices are called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multigraphs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If there are m different edges connecting to the same pair of vertices {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u,v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}, then {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u,v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 is called an edge of multiplicity m.</a:t>
            </a:r>
            <a:endParaRPr dirty="0"/>
          </a:p>
        </p:txBody>
      </p:sp>
      <p:pic>
        <p:nvPicPr>
          <p:cNvPr id="140" name="Google Shape;140;p19" descr="C:\Users\sony\Desktop\Graph\Multigraph.jpe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4038600"/>
            <a:ext cx="2743200" cy="199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4"/>
          <p:cNvSpPr txBox="1"/>
          <p:nvPr/>
        </p:nvSpPr>
        <p:spPr>
          <a:xfrm>
            <a:off x="304800" y="609600"/>
            <a:ext cx="8686800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Theorem 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complete graph of five vertices is non-planar.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Proof 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Let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be the five vertices of graph G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∵ In a complete graph, there is an edge between every pair of vertices. </a:t>
            </a:r>
            <a:endParaRPr/>
          </a:p>
        </p:txBody>
      </p:sp>
      <p:pic>
        <p:nvPicPr>
          <p:cNvPr id="428" name="Google Shape;428;p64" descr="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0" y="3657600"/>
            <a:ext cx="2569464" cy="2417064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64"/>
          <p:cNvSpPr txBox="1"/>
          <p:nvPr/>
        </p:nvSpPr>
        <p:spPr>
          <a:xfrm>
            <a:off x="457200" y="3886200"/>
            <a:ext cx="5105399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77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∴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We have a circuit 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-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-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-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. This pentagon divides the plane of the paper into two regions, one inside and the other outside.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5"/>
          <p:cNvSpPr txBox="1"/>
          <p:nvPr/>
        </p:nvSpPr>
        <p:spPr>
          <a:xfrm>
            <a:off x="228600" y="838200"/>
            <a:ext cx="5791200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Suppose we draw an edge from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inside the pentagon.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Now we have to draw an edge from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another edge from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Since neither of these edges can be drawn inside the pentagon without crossing over the edge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we draw both these edges outside the pentagon.</a:t>
            </a:r>
            <a:endParaRPr/>
          </a:p>
        </p:txBody>
      </p:sp>
      <p:pic>
        <p:nvPicPr>
          <p:cNvPr id="435" name="Google Shape;435;p65" descr="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609600"/>
            <a:ext cx="2569464" cy="2417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65" descr="c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8400" y="3352800"/>
            <a:ext cx="2471928" cy="2581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6"/>
          <p:cNvSpPr txBox="1"/>
          <p:nvPr/>
        </p:nvSpPr>
        <p:spPr>
          <a:xfrm>
            <a:off x="228600" y="762000"/>
            <a:ext cx="5766157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edge connecting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can not be drawn outside the pentagon without crossing the edge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∴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have to be connected with an edge inside the pentagon. 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Now, we have yet to draw an edge between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edge can not be placed inside or outside the pentagon without a crossover.</a:t>
            </a:r>
            <a:endParaRPr/>
          </a:p>
        </p:txBody>
      </p:sp>
      <p:pic>
        <p:nvPicPr>
          <p:cNvPr id="442" name="Google Shape;442;p66" descr="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457200"/>
            <a:ext cx="2502408" cy="2581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66" descr="a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67400" y="2971800"/>
            <a:ext cx="2752344" cy="2673096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66"/>
          <p:cNvSpPr txBox="1"/>
          <p:nvPr/>
        </p:nvSpPr>
        <p:spPr>
          <a:xfrm>
            <a:off x="304800" y="5715000"/>
            <a:ext cx="85344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Thus, this graph can not be embedded in a plane.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Hence, it is nonplanar.</a:t>
            </a:r>
            <a:endParaRPr sz="2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7"/>
          <p:cNvSpPr txBox="1"/>
          <p:nvPr/>
        </p:nvSpPr>
        <p:spPr>
          <a:xfrm>
            <a:off x="457200" y="1676400"/>
            <a:ext cx="8458200" cy="446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Properties of Kuratowski’s Two Graphs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Both are non-planar graphs.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Both are regular graphs.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Removal of one edge or a vertex makes each a planar graph.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Kuratowski’s first graph is the non-planar graph with the smallest number of vertices, and Kuratowski’s second graph is the non-planar graph with the smallest number of edges.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Thus both are the simplest non-planar graphs.   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0" name="Google Shape;450;p67"/>
          <p:cNvSpPr txBox="1"/>
          <p:nvPr/>
        </p:nvSpPr>
        <p:spPr>
          <a:xfrm>
            <a:off x="457200" y="914400"/>
            <a:ext cx="832041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Theorem :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Kuratowski’s second graph is non-planar.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8"/>
          <p:cNvSpPr txBox="1"/>
          <p:nvPr/>
        </p:nvSpPr>
        <p:spPr>
          <a:xfrm>
            <a:off x="381000" y="762000"/>
            <a:ext cx="8610600" cy="409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Region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plane representation of a graph divides the plane into regions (also called  </a:t>
            </a: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windows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faces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or </a:t>
            </a: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meshes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region is characterized by the set of edges (or the set of vertices) forming its </a:t>
            </a: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boundary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region is not defined in a non-planar graph or even in a planar graph not embedded in a plane.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69" descr="C:\Users\sony\Desktop\Graph\regio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0200" y="838200"/>
            <a:ext cx="37338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69"/>
          <p:cNvSpPr txBox="1"/>
          <p:nvPr/>
        </p:nvSpPr>
        <p:spPr>
          <a:xfrm>
            <a:off x="457200" y="685800"/>
            <a:ext cx="5867400" cy="366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Infinite Region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portion of the plane lying outside a graph embedded in a plane, called the infinite or unbounded or outer or exterior region.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Ex.  Region R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infinite</a:t>
            </a:r>
            <a:endParaRPr/>
          </a:p>
        </p:txBody>
      </p:sp>
      <p:sp>
        <p:nvSpPr>
          <p:cNvPr id="462" name="Google Shape;462;p69"/>
          <p:cNvSpPr txBox="1"/>
          <p:nvPr/>
        </p:nvSpPr>
        <p:spPr>
          <a:xfrm>
            <a:off x="533400" y="4572000"/>
            <a:ext cx="82296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77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Characterized by a set of edges or vertices</a:t>
            </a:r>
            <a:endParaRPr/>
          </a:p>
          <a:p>
            <a:pPr marL="0" marR="0" lvl="0" indent="-177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By changing the embedding of a planar graph, we can change the infinite region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0"/>
          <p:cNvSpPr txBox="1"/>
          <p:nvPr/>
        </p:nvSpPr>
        <p:spPr>
          <a:xfrm>
            <a:off x="304800" y="685800"/>
            <a:ext cx="8686800" cy="150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Euler’s Formula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connected planar graph with n vertices and e edges has e – n + 2 regions.</a:t>
            </a:r>
            <a:endParaRPr sz="280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1"/>
          <p:cNvSpPr txBox="1"/>
          <p:nvPr/>
        </p:nvSpPr>
        <p:spPr>
          <a:xfrm>
            <a:off x="228600" y="457200"/>
            <a:ext cx="8686800" cy="581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Coloring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Painting all the vertices of a graph with colors such that no two adjacent vertices have the same color is called the </a:t>
            </a: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proper coloring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(or </a:t>
            </a: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coloring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of a graph.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graph in which every vertex has been assigned a color according to a proper coloring is called a </a:t>
            </a: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properly colored graph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Chromatic Number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graph G that requires at least k different colors for its proper coloring, is called a </a:t>
            </a: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k-chromatic graph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and the number k is called the </a:t>
            </a: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chromatic number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 G.  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2"/>
          <p:cNvSpPr txBox="1"/>
          <p:nvPr/>
        </p:nvSpPr>
        <p:spPr>
          <a:xfrm>
            <a:off x="228600" y="762000"/>
            <a:ext cx="8686800" cy="538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Observations </a:t>
            </a:r>
            <a:endParaRPr sz="280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AutoNum type="arabicParenR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graph consisting of only isolated vertices is 1-chromatic.</a:t>
            </a:r>
            <a:endParaRPr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AutoNum type="arabicParenR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graph with one or more edges (not a self-loop) is at least 2-chromatic.</a:t>
            </a:r>
            <a:endParaRPr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AutoNum type="arabicParenR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complete graph of n vertices is n-chromatic , as all its vertices are adjacent. </a:t>
            </a:r>
            <a:endParaRPr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AutoNum type="arabicParenR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graph consisting of simply one circuit with n ≥ 3 vertices is 2-chromatic if n is even and 3-chromatic if n is odd.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5) Every tree with two or more vertices is 2-chromatic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6) The chromatic number of every bipartite graph is 2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3"/>
          <p:cNvSpPr txBox="1"/>
          <p:nvPr/>
        </p:nvSpPr>
        <p:spPr>
          <a:xfrm>
            <a:off x="228600" y="554534"/>
            <a:ext cx="8610600" cy="569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Theorem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Every tree with two or more vertices is 2-chromatic.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Proof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Let T be a rooted tree at vertex v.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Paint v with color 1. Paint all vertices adjacent to v with color 2.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Next, paint all vertices adjacent to these using color 1. Continue this process till every vertex in T has been painted.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Now in T, all vertices at odd distances from v have color 2, while v and vertices at even distances from v have color 1.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/>
        </p:nvSpPr>
        <p:spPr>
          <a:xfrm>
            <a:off x="228600" y="748605"/>
            <a:ext cx="563880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Pseudographs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Graphs that may include loops, and possibly multiple edges connecting the same pair of vertices, are called pseudographs.</a:t>
            </a:r>
            <a:endParaRPr sz="2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46" name="Google Shape;146;p20" descr="C:\Users\sony\Desktop\Graph\pseodo g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7400" y="1066800"/>
            <a:ext cx="24384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381000" y="3581400"/>
            <a:ext cx="8077200" cy="280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Complete Graph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complete graph K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is a graph with n vertices that contains exactly one edge between each pair of distinct vertices.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graph K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with one vertex and no edge is known as the </a:t>
            </a: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trivial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graph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4"/>
          <p:cNvSpPr txBox="1"/>
          <p:nvPr/>
        </p:nvSpPr>
        <p:spPr>
          <a:xfrm>
            <a:off x="228600" y="685800"/>
            <a:ext cx="8686800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Now, along any path in T, the vertices are of alternating colors.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Since there is one and only one path between two vertices in a tree, no two adjacent vertices have the same color.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Thus, T has been properly colored with two colors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tree is 2-chromatic, but not every 2-chromatic graph is a tree. 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 descr="C:\Users\sony\Desktop\Graph\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838200"/>
            <a:ext cx="83820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/>
        </p:nvSpPr>
        <p:spPr>
          <a:xfrm>
            <a:off x="533400" y="47244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457200" y="3657600"/>
            <a:ext cx="5334000" cy="280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Finite &amp; Infinite Graph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graph with finite number of vertices as well as a finite number of edges is called a </a:t>
            </a:r>
            <a:r>
              <a:rPr lang="en-US" sz="2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finite graph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otherwise it called an</a:t>
            </a:r>
            <a:r>
              <a:rPr lang="en-US" sz="2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infinite graph.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2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55" name="Google Shape;155;p21" descr="C:\Users\sony\Desktop\Graph\infinite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67400" y="3962400"/>
            <a:ext cx="27432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/>
        </p:nvSpPr>
        <p:spPr>
          <a:xfrm>
            <a:off x="228600" y="704195"/>
            <a:ext cx="86868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non-parallel edges are said to be </a:t>
            </a: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adjacent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if they are incident to a common vertex.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Ex.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given graph e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e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are adjacent but e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e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are not.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vertices u and v in an undirected graph G are called </a:t>
            </a: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adjacent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(or </a:t>
            </a: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neighbors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if u and v are end vertices of the same edge.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Ex.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given graph vertex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are adjacent but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are not.   </a:t>
            </a:r>
            <a:endParaRPr sz="2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/>
        </p:nvSpPr>
        <p:spPr>
          <a:xfrm>
            <a:off x="228600" y="533400"/>
            <a:ext cx="8915400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Degree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degree of a vertex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an undirected graph is the number of edges incident to 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with self-loop counted twice. The degree of the vertex is denoted by </a:t>
            </a: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d(v</a:t>
            </a:r>
            <a:r>
              <a:rPr lang="en-US" sz="2800" baseline="-250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).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Ex.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given graph d(v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3, d(v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4, d(v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3, d(v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3 and d(v</a:t>
            </a:r>
            <a:r>
              <a:rPr lang="en-US" sz="28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1. </a:t>
            </a:r>
            <a:endParaRPr sz="280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degree of a vertex is also referred to as its</a:t>
            </a:r>
            <a:r>
              <a:rPr lang="en-US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valency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4560</Words>
  <Application>Microsoft Office PowerPoint</Application>
  <PresentationFormat>On-screen Show (4:3)</PresentationFormat>
  <Paragraphs>365</Paragraphs>
  <Slides>60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Tahoma</vt:lpstr>
      <vt:lpstr>Constantia</vt:lpstr>
      <vt:lpstr>Calibri</vt:lpstr>
      <vt:lpstr>Noto Sans Symbols</vt:lpstr>
      <vt:lpstr>Microsoft JhengHei</vt:lpstr>
      <vt:lpstr>Flow</vt:lpstr>
      <vt:lpstr>Flow</vt:lpstr>
      <vt:lpstr>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Homomorphism &amp; Isomorphism of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Euler-Hierholzer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cp:lastModifiedBy>ANKUR</cp:lastModifiedBy>
  <cp:revision>2</cp:revision>
  <dcterms:modified xsi:type="dcterms:W3CDTF">2022-11-09T08:41:41Z</dcterms:modified>
</cp:coreProperties>
</file>