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58" r:id="rId6"/>
    <p:sldId id="260" r:id="rId7"/>
    <p:sldId id="261" r:id="rId8"/>
    <p:sldId id="262" r:id="rId9"/>
    <p:sldId id="257" r:id="rId10"/>
    <p:sldId id="263" r:id="rId11"/>
    <p:sldId id="274" r:id="rId12"/>
    <p:sldId id="264" r:id="rId13"/>
    <p:sldId id="272" r:id="rId14"/>
    <p:sldId id="273" r:id="rId15"/>
    <p:sldId id="275" r:id="rId16"/>
    <p:sldId id="265" r:id="rId17"/>
    <p:sldId id="267" r:id="rId18"/>
    <p:sldId id="268" r:id="rId19"/>
    <p:sldId id="279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3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3098-03DA-44FA-A14D-68F8E634FB50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A6A26-FB6C-4FB5-ABB6-C6D6931A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162800" cy="121920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ERROR DETECTION IN GEOMETRICAL OBJECTS(CUBE)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553200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UNDER  THE GUIDANCE OF :         </a:t>
            </a:r>
          </a:p>
          <a:p>
            <a:r>
              <a:rPr lang="en-US" sz="2000" dirty="0" smtClean="0"/>
              <a:t>PROF. PAVITHRA P</a:t>
            </a:r>
          </a:p>
          <a:p>
            <a:endParaRPr lang="en-US" sz="2000" dirty="0"/>
          </a:p>
          <a:p>
            <a:r>
              <a:rPr lang="en-US" sz="2000" dirty="0" smtClean="0"/>
              <a:t>BY:</a:t>
            </a:r>
          </a:p>
          <a:p>
            <a:r>
              <a:rPr lang="en-US" sz="2000" dirty="0" smtClean="0"/>
              <a:t> PAWAN KUMAR A(1RE13IS063)</a:t>
            </a:r>
          </a:p>
          <a:p>
            <a:r>
              <a:rPr lang="en-US" sz="2000" dirty="0" smtClean="0"/>
              <a:t>      SAI SUDARSHAN B R(1RE13IS075)</a:t>
            </a:r>
          </a:p>
          <a:p>
            <a:r>
              <a:rPr lang="en-US" sz="2000" dirty="0" smtClean="0"/>
              <a:t>           SANATH NARASIMHAN(1RE13IS077)</a:t>
            </a:r>
          </a:p>
          <a:p>
            <a:r>
              <a:rPr lang="en-US" sz="2000" dirty="0" smtClean="0"/>
              <a:t>SYED ABRAR ALI(1RE13IS101)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8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8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PROGAM DEVELOPED USING MATLAB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fontSize</a:t>
            </a:r>
            <a:r>
              <a:rPr lang="en-US" sz="1600" dirty="0"/>
              <a:t> = 14;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message </a:t>
            </a:r>
            <a:r>
              <a:rPr lang="en-US" sz="1600" dirty="0"/>
              <a:t>= </a:t>
            </a:r>
            <a:r>
              <a:rPr lang="en-US" sz="1600" dirty="0" err="1" smtClean="0"/>
              <a:t>sprintf</a:t>
            </a:r>
            <a:r>
              <a:rPr lang="en-US" sz="1600" dirty="0" smtClean="0"/>
              <a:t>  (</a:t>
            </a:r>
            <a:r>
              <a:rPr lang="en-US" sz="1600" dirty="0"/>
              <a:t>'Welcome to the project DEMO \n Only cubes with side 5</a:t>
            </a:r>
            <a:r>
              <a:rPr lang="en-US" sz="1600" dirty="0" smtClean="0"/>
              <a:t> </a:t>
            </a:r>
            <a:r>
              <a:rPr lang="en-US" sz="1600" dirty="0"/>
              <a:t>cm are accepted.')</a:t>
            </a:r>
          </a:p>
          <a:p>
            <a:pPr marL="0" indent="0">
              <a:buNone/>
            </a:pPr>
            <a:r>
              <a:rPr lang="en-US" sz="1600" dirty="0" err="1"/>
              <a:t>uiwait</a:t>
            </a:r>
            <a:r>
              <a:rPr lang="en-US" sz="1600" dirty="0"/>
              <a:t>(</a:t>
            </a:r>
            <a:r>
              <a:rPr lang="en-US" sz="1600" dirty="0" err="1"/>
              <a:t>msgbox</a:t>
            </a:r>
            <a:r>
              <a:rPr lang="en-US" sz="1600" dirty="0"/>
              <a:t>(</a:t>
            </a:r>
            <a:r>
              <a:rPr lang="en-US" sz="1600" dirty="0" err="1"/>
              <a:t>message,'DEMO</a:t>
            </a:r>
            <a:r>
              <a:rPr lang="en-US" sz="1600" dirty="0" smtClean="0"/>
              <a:t>'));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     </a:t>
            </a:r>
            <a:r>
              <a:rPr lang="en-US" sz="1600" dirty="0" err="1" smtClean="0"/>
              <a:t>Fig.Welcome</a:t>
            </a:r>
            <a:r>
              <a:rPr lang="en-US" sz="1600" dirty="0" smtClean="0"/>
              <a:t> Dialogue Box.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			. 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, folder] = </a:t>
            </a:r>
            <a:r>
              <a:rPr lang="en-US" sz="1600" dirty="0" err="1" smtClean="0"/>
              <a:t>uigetfile</a:t>
            </a:r>
            <a:r>
              <a:rPr lang="en-US" sz="1600" dirty="0" smtClean="0"/>
              <a:t>('*.*', 'Specify an image file'); </a:t>
            </a:r>
          </a:p>
          <a:p>
            <a:pPr marL="0" indent="0">
              <a:buNone/>
            </a:pPr>
            <a:r>
              <a:rPr lang="en-US" sz="1600" dirty="0" err="1" smtClean="0"/>
              <a:t>fullImage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fullfile</a:t>
            </a:r>
            <a:r>
              <a:rPr lang="en-US" sz="1600" dirty="0"/>
              <a:t>(folder, </a:t>
            </a:r>
            <a:r>
              <a:rPr lang="en-US" sz="1600" dirty="0" err="1"/>
              <a:t>FileName</a:t>
            </a:r>
            <a:r>
              <a:rPr lang="en-US" sz="1600" dirty="0"/>
              <a:t>); </a:t>
            </a:r>
          </a:p>
          <a:p>
            <a:pPr marL="0" indent="0">
              <a:buNone/>
            </a:pPr>
            <a:r>
              <a:rPr lang="en-US" sz="1600" dirty="0"/>
              <a:t>if folder == 0</a:t>
            </a:r>
          </a:p>
          <a:p>
            <a:pPr marL="0" indent="0">
              <a:buNone/>
            </a:pPr>
            <a:r>
              <a:rPr lang="en-US" sz="1600" dirty="0"/>
              <a:t>return;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rgbImage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imread</a:t>
            </a:r>
            <a:r>
              <a:rPr lang="en-US" sz="1600" dirty="0"/>
              <a:t>(</a:t>
            </a:r>
            <a:r>
              <a:rPr lang="en-US" sz="1600" dirty="0" err="1"/>
              <a:t>fullImage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						      </a:t>
            </a:r>
            <a:r>
              <a:rPr lang="en-US" sz="1600" dirty="0" err="1" smtClean="0"/>
              <a:t>fig.Browsing</a:t>
            </a:r>
            <a:r>
              <a:rPr lang="en-US" sz="1600" dirty="0" smtClean="0"/>
              <a:t> Window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11957"/>
            <a:ext cx="25146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19600"/>
            <a:ext cx="3505200" cy="19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5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subplot(2, 2, 1);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</a:rPr>
              <a:t>imshow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rgbImage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set(</a:t>
            </a:r>
            <a:r>
              <a:rPr lang="en-US" sz="2000" dirty="0" err="1">
                <a:solidFill>
                  <a:prstClr val="black"/>
                </a:solidFill>
              </a:rPr>
              <a:t>gcf</a:t>
            </a:r>
            <a:r>
              <a:rPr lang="en-US" sz="2000" dirty="0">
                <a:solidFill>
                  <a:prstClr val="black"/>
                </a:solidFill>
              </a:rPr>
              <a:t>, 'Position', get(0,'Screensize')); 			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set(</a:t>
            </a:r>
            <a:r>
              <a:rPr lang="en-US" sz="2000" dirty="0" err="1">
                <a:solidFill>
                  <a:prstClr val="black"/>
                </a:solidFill>
              </a:rPr>
              <a:t>gcf</a:t>
            </a:r>
            <a:r>
              <a:rPr lang="en-US" sz="2000" dirty="0">
                <a:solidFill>
                  <a:prstClr val="black"/>
                </a:solidFill>
              </a:rPr>
              <a:t>,'</a:t>
            </a:r>
            <a:r>
              <a:rPr lang="en-US" sz="2000" dirty="0" err="1">
                <a:solidFill>
                  <a:prstClr val="black"/>
                </a:solidFill>
              </a:rPr>
              <a:t>name','Demo</a:t>
            </a:r>
            <a:r>
              <a:rPr lang="en-US" sz="2000" dirty="0">
                <a:solidFill>
                  <a:prstClr val="black"/>
                </a:solidFill>
              </a:rPr>
              <a:t> by EDGO','</a:t>
            </a:r>
            <a:r>
              <a:rPr lang="en-US" sz="2000" dirty="0" err="1">
                <a:solidFill>
                  <a:prstClr val="black"/>
                </a:solidFill>
              </a:rPr>
              <a:t>numbertitle</a:t>
            </a:r>
            <a:r>
              <a:rPr lang="en-US" sz="2000" dirty="0">
                <a:solidFill>
                  <a:prstClr val="black"/>
                </a:solidFill>
              </a:rPr>
              <a:t>','off') 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</a:rPr>
              <a:t>drawnow</a:t>
            </a:r>
            <a:r>
              <a:rPr lang="en-US" sz="2000" dirty="0">
                <a:solidFill>
                  <a:prstClr val="black"/>
                </a:solidFill>
              </a:rPr>
              <a:t>; % Make it display immediately. 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title('Original Color Image', '</a:t>
            </a:r>
            <a:r>
              <a:rPr lang="en-US" sz="2000" dirty="0" err="1">
                <a:solidFill>
                  <a:prstClr val="black"/>
                </a:solidFill>
              </a:rPr>
              <a:t>FontSize</a:t>
            </a:r>
            <a:r>
              <a:rPr lang="en-US" sz="2000" dirty="0">
                <a:solidFill>
                  <a:prstClr val="black"/>
                </a:solidFill>
              </a:rPr>
              <a:t>', </a:t>
            </a:r>
            <a:r>
              <a:rPr lang="en-US" sz="2000" dirty="0" err="1">
                <a:solidFill>
                  <a:prstClr val="black"/>
                </a:solidFill>
              </a:rPr>
              <a:t>fontSize</a:t>
            </a:r>
            <a:r>
              <a:rPr lang="en-US" sz="2000" dirty="0" smtClean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smtClean="0">
                <a:solidFill>
                  <a:prstClr val="black"/>
                </a:solidFill>
              </a:rPr>
              <a:t>	   </a:t>
            </a:r>
            <a:r>
              <a:rPr lang="en-US" sz="2000" dirty="0" err="1" smtClean="0">
                <a:solidFill>
                  <a:prstClr val="black"/>
                </a:solidFill>
              </a:rPr>
              <a:t>fig.Output</a:t>
            </a:r>
            <a:r>
              <a:rPr lang="en-US" sz="2000" dirty="0" smtClean="0">
                <a:solidFill>
                  <a:prstClr val="black"/>
                </a:solidFill>
              </a:rPr>
              <a:t> Display Window.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0"/>
            <a:ext cx="5943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     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 err="1" smtClean="0"/>
              <a:t>grayImage</a:t>
            </a:r>
            <a:r>
              <a:rPr lang="en-US" sz="2000" dirty="0" smtClean="0"/>
              <a:t> </a:t>
            </a:r>
            <a:r>
              <a:rPr lang="en-US" sz="2000" dirty="0"/>
              <a:t>= rgb2gray(</a:t>
            </a:r>
            <a:r>
              <a:rPr lang="en-US" sz="2000" dirty="0" err="1"/>
              <a:t>rgbImage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subplot(2</a:t>
            </a:r>
            <a:r>
              <a:rPr lang="en-US" sz="2000" dirty="0"/>
              <a:t>, 2, 2);</a:t>
            </a:r>
          </a:p>
          <a:p>
            <a:pPr marL="0" indent="0">
              <a:buNone/>
            </a:pPr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grayImage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title('Grayscale Image', '</a:t>
            </a:r>
            <a:r>
              <a:rPr lang="en-US" sz="2000" dirty="0" err="1"/>
              <a:t>FontSize</a:t>
            </a:r>
            <a:r>
              <a:rPr lang="en-US" sz="2000" dirty="0"/>
              <a:t>', </a:t>
            </a:r>
            <a:r>
              <a:rPr lang="en-US" sz="2000" dirty="0" err="1"/>
              <a:t>fontSize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Fig.Conversion</a:t>
            </a:r>
            <a:r>
              <a:rPr lang="en-US" sz="2000" dirty="0" smtClean="0"/>
              <a:t> from RGB to Greyscale of the Original Image.</a:t>
            </a:r>
            <a:endParaRPr lang="en-US" sz="2000" dirty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0"/>
            <a:ext cx="7162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OTSU FUNCTION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level = </a:t>
            </a:r>
            <a:r>
              <a:rPr lang="en-US" sz="2000" dirty="0" err="1">
                <a:solidFill>
                  <a:prstClr val="black"/>
                </a:solidFill>
              </a:rPr>
              <a:t>graythresh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grayImage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</a:rPr>
              <a:t>otsuImage</a:t>
            </a:r>
            <a:r>
              <a:rPr lang="en-US" sz="2000" dirty="0">
                <a:solidFill>
                  <a:prstClr val="black"/>
                </a:solidFill>
              </a:rPr>
              <a:t> = im2bw(</a:t>
            </a:r>
            <a:r>
              <a:rPr lang="en-US" sz="2000" dirty="0" err="1">
                <a:solidFill>
                  <a:prstClr val="black"/>
                </a:solidFill>
              </a:rPr>
              <a:t>grayImage</a:t>
            </a:r>
            <a:r>
              <a:rPr lang="en-US" sz="2000" dirty="0">
                <a:solidFill>
                  <a:prstClr val="black"/>
                </a:solidFill>
              </a:rPr>
              <a:t>, level);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subplot(2</a:t>
            </a:r>
            <a:r>
              <a:rPr lang="en-US" sz="2000" dirty="0">
                <a:solidFill>
                  <a:prstClr val="black"/>
                </a:solidFill>
              </a:rPr>
              <a:t>, 2, 3);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</a:rPr>
              <a:t>imshow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otsuImage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title('</a:t>
            </a:r>
            <a:r>
              <a:rPr lang="en-US" sz="2000" dirty="0" err="1">
                <a:solidFill>
                  <a:prstClr val="black"/>
                </a:solidFill>
              </a:rPr>
              <a:t>Thresholded</a:t>
            </a:r>
            <a:r>
              <a:rPr lang="en-US" sz="2000" dirty="0">
                <a:solidFill>
                  <a:prstClr val="black"/>
                </a:solidFill>
              </a:rPr>
              <a:t> image by Otsu method', '</a:t>
            </a:r>
            <a:r>
              <a:rPr lang="en-US" sz="2000" dirty="0" err="1">
                <a:solidFill>
                  <a:prstClr val="black"/>
                </a:solidFill>
              </a:rPr>
              <a:t>FontSize</a:t>
            </a:r>
            <a:r>
              <a:rPr lang="en-US" sz="2000" dirty="0">
                <a:solidFill>
                  <a:prstClr val="black"/>
                </a:solidFill>
              </a:rPr>
              <a:t>', </a:t>
            </a:r>
            <a:r>
              <a:rPr lang="en-US" sz="2000" dirty="0" err="1">
                <a:solidFill>
                  <a:prstClr val="black"/>
                </a:solidFill>
              </a:rPr>
              <a:t>fontSize</a:t>
            </a:r>
            <a:r>
              <a:rPr lang="en-US" sz="2000" dirty="0" smtClean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 </a:t>
            </a:r>
            <a:r>
              <a:rPr lang="en-US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err="1" smtClean="0">
                <a:solidFill>
                  <a:prstClr val="black"/>
                </a:solidFill>
              </a:rPr>
              <a:t>Fig.Thresholded</a:t>
            </a:r>
            <a:r>
              <a:rPr lang="en-US" sz="2000" dirty="0" smtClean="0">
                <a:solidFill>
                  <a:prstClr val="black"/>
                </a:solidFill>
              </a:rPr>
              <a:t> Image from Original Image.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38600"/>
            <a:ext cx="6629400" cy="20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 FUNCTION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</a:rPr>
              <a:t>sobelImage</a:t>
            </a:r>
            <a:r>
              <a:rPr lang="en-US" sz="2000" dirty="0">
                <a:solidFill>
                  <a:prstClr val="black"/>
                </a:solidFill>
              </a:rPr>
              <a:t> = edge(</a:t>
            </a:r>
            <a:r>
              <a:rPr lang="en-US" sz="2000" dirty="0" err="1">
                <a:solidFill>
                  <a:prstClr val="black"/>
                </a:solidFill>
              </a:rPr>
              <a:t>otsuImage</a:t>
            </a:r>
            <a:r>
              <a:rPr lang="en-US" sz="2000" dirty="0">
                <a:solidFill>
                  <a:prstClr val="black"/>
                </a:solidFill>
              </a:rPr>
              <a:t>, '</a:t>
            </a:r>
            <a:r>
              <a:rPr lang="en-US" sz="2000" dirty="0" err="1">
                <a:solidFill>
                  <a:prstClr val="black"/>
                </a:solidFill>
              </a:rPr>
              <a:t>Sobel</a:t>
            </a:r>
            <a:r>
              <a:rPr lang="en-US" sz="2000" dirty="0">
                <a:solidFill>
                  <a:prstClr val="black"/>
                </a:solidFill>
              </a:rPr>
              <a:t>');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subplot(2, 2, 4);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</a:rPr>
              <a:t>imshow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sobelImage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title('Edges detected by </a:t>
            </a:r>
            <a:r>
              <a:rPr lang="en-US" sz="2000" dirty="0" err="1">
                <a:solidFill>
                  <a:prstClr val="black"/>
                </a:solidFill>
              </a:rPr>
              <a:t>Sobel</a:t>
            </a:r>
            <a:r>
              <a:rPr lang="en-US" sz="2000" dirty="0">
                <a:solidFill>
                  <a:prstClr val="black"/>
                </a:solidFill>
              </a:rPr>
              <a:t> method', '</a:t>
            </a:r>
            <a:r>
              <a:rPr lang="en-US" sz="2000" dirty="0" err="1">
                <a:solidFill>
                  <a:prstClr val="black"/>
                </a:solidFill>
              </a:rPr>
              <a:t>FontSize</a:t>
            </a:r>
            <a:r>
              <a:rPr lang="en-US" sz="2000" dirty="0">
                <a:solidFill>
                  <a:prstClr val="black"/>
                </a:solidFill>
              </a:rPr>
              <a:t>', </a:t>
            </a:r>
            <a:r>
              <a:rPr lang="en-US" sz="2000" dirty="0" err="1">
                <a:solidFill>
                  <a:prstClr val="black"/>
                </a:solidFill>
              </a:rPr>
              <a:t>fontSize</a:t>
            </a:r>
            <a:r>
              <a:rPr lang="en-US" sz="2000" dirty="0" smtClean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smtClean="0">
                <a:solidFill>
                  <a:prstClr val="black"/>
                </a:solidFill>
              </a:rPr>
              <a:t>		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</a:rPr>
              <a:t>Fig.Image</a:t>
            </a:r>
            <a:r>
              <a:rPr lang="en-US" sz="2000" dirty="0" smtClean="0">
                <a:solidFill>
                  <a:prstClr val="black"/>
                </a:solidFill>
              </a:rPr>
              <a:t> with only the edges of the object.</a:t>
            </a: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381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WINDOW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0" y="1600200"/>
            <a:ext cx="7662420" cy="4525963"/>
          </a:xfrm>
        </p:spPr>
      </p:pic>
    </p:spTree>
    <p:extLst>
      <p:ext uri="{BB962C8B-B14F-4D97-AF65-F5344CB8AC3E}">
        <p14:creationId xmlns:p14="http://schemas.microsoft.com/office/powerpoint/2010/main" val="8029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endParaRPr lang="en-US" sz="4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ans</a:t>
            </a:r>
            <a:r>
              <a:rPr lang="en-US" sz="1400" dirty="0" smtClean="0"/>
              <a:t> </a:t>
            </a:r>
            <a:r>
              <a:rPr lang="en-US" sz="1400" dirty="0"/>
              <a:t>= (</a:t>
            </a:r>
            <a:r>
              <a:rPr lang="en-US" sz="1400" dirty="0" err="1"/>
              <a:t>nnz</a:t>
            </a:r>
            <a:r>
              <a:rPr lang="en-US" sz="1400" dirty="0"/>
              <a:t>(</a:t>
            </a:r>
            <a:r>
              <a:rPr lang="en-US" sz="1400" dirty="0" err="1"/>
              <a:t>sobelImage</a:t>
            </a:r>
            <a:r>
              <a:rPr lang="en-US" sz="1400" dirty="0"/>
              <a:t>)/4);</a:t>
            </a:r>
          </a:p>
          <a:p>
            <a:pPr marL="0" indent="0">
              <a:buNone/>
            </a:pPr>
            <a:r>
              <a:rPr lang="en-US" sz="1400" dirty="0" smtClean="0"/>
              <a:t>					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if(</a:t>
            </a:r>
            <a:r>
              <a:rPr lang="en-US" sz="1400" dirty="0" err="1"/>
              <a:t>ans</a:t>
            </a:r>
            <a:r>
              <a:rPr lang="en-US" sz="1400" dirty="0"/>
              <a:t> &gt;= 465 &amp;&amp; </a:t>
            </a:r>
            <a:r>
              <a:rPr lang="en-US" sz="1400" dirty="0" err="1"/>
              <a:t>ans</a:t>
            </a:r>
            <a:r>
              <a:rPr lang="en-US" sz="1400" dirty="0"/>
              <a:t> &lt;=485)</a:t>
            </a:r>
          </a:p>
          <a:p>
            <a:pPr marL="0" indent="0">
              <a:buNone/>
            </a:pPr>
            <a:r>
              <a:rPr lang="en-US" sz="1400" dirty="0"/>
              <a:t>    </a:t>
            </a:r>
            <a:r>
              <a:rPr lang="en-US" sz="1400" dirty="0" err="1"/>
              <a:t>ed</a:t>
            </a:r>
            <a:r>
              <a:rPr lang="en-US" sz="1400" dirty="0"/>
              <a:t> = 5;</a:t>
            </a:r>
          </a:p>
          <a:p>
            <a:pPr marL="0" indent="0">
              <a:buNone/>
            </a:pPr>
            <a:r>
              <a:rPr lang="en-US" sz="1400" dirty="0" err="1"/>
              <a:t>elseif</a:t>
            </a:r>
            <a:r>
              <a:rPr lang="en-US" sz="1400" dirty="0"/>
              <a:t>(</a:t>
            </a:r>
            <a:r>
              <a:rPr lang="en-US" sz="1400" dirty="0" err="1"/>
              <a:t>ans</a:t>
            </a:r>
            <a:r>
              <a:rPr lang="en-US" sz="1400" dirty="0"/>
              <a:t> &gt;= 385 &amp;&amp; </a:t>
            </a:r>
            <a:r>
              <a:rPr lang="en-US" sz="1400" dirty="0" err="1"/>
              <a:t>ans</a:t>
            </a:r>
            <a:r>
              <a:rPr lang="en-US" sz="1400" dirty="0"/>
              <a:t> &lt;=405)</a:t>
            </a:r>
          </a:p>
          <a:p>
            <a:pPr marL="0" indent="0">
              <a:buNone/>
            </a:pPr>
            <a:r>
              <a:rPr lang="en-US" sz="1400" dirty="0"/>
              <a:t>    </a:t>
            </a:r>
            <a:r>
              <a:rPr lang="en-US" sz="1400" dirty="0" err="1"/>
              <a:t>ed</a:t>
            </a:r>
            <a:r>
              <a:rPr lang="en-US" sz="1400" dirty="0"/>
              <a:t> = 4;  </a:t>
            </a:r>
          </a:p>
          <a:p>
            <a:pPr marL="0" indent="0">
              <a:buNone/>
            </a:pPr>
            <a:r>
              <a:rPr lang="en-US" sz="1400" dirty="0" err="1"/>
              <a:t>elseif</a:t>
            </a:r>
            <a:r>
              <a:rPr lang="en-US" sz="1400" dirty="0"/>
              <a:t>(</a:t>
            </a:r>
            <a:r>
              <a:rPr lang="en-US" sz="1400" dirty="0" err="1"/>
              <a:t>ans</a:t>
            </a:r>
            <a:r>
              <a:rPr lang="en-US" sz="1400" dirty="0"/>
              <a:t> &gt;= 540 &amp;&amp; </a:t>
            </a:r>
            <a:r>
              <a:rPr lang="en-US" sz="1400" dirty="0" err="1"/>
              <a:t>ans</a:t>
            </a:r>
            <a:r>
              <a:rPr lang="en-US" sz="1400" dirty="0"/>
              <a:t> &lt;=560)</a:t>
            </a:r>
          </a:p>
          <a:p>
            <a:pPr marL="0" indent="0">
              <a:buNone/>
            </a:pPr>
            <a:r>
              <a:rPr lang="en-US" sz="1400" dirty="0"/>
              <a:t>    </a:t>
            </a:r>
            <a:r>
              <a:rPr lang="en-US" sz="1400" dirty="0" err="1"/>
              <a:t>ed</a:t>
            </a:r>
            <a:r>
              <a:rPr lang="en-US" sz="1400" dirty="0"/>
              <a:t> = 6;</a:t>
            </a:r>
          </a:p>
          <a:p>
            <a:pPr marL="0" indent="0">
              <a:buNone/>
            </a:pPr>
            <a:r>
              <a:rPr lang="en-US" sz="1400" dirty="0"/>
              <a:t>end    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if(</a:t>
            </a:r>
            <a:r>
              <a:rPr lang="en-US" sz="1400" dirty="0" err="1" smtClean="0"/>
              <a:t>ed</a:t>
            </a:r>
            <a:r>
              <a:rPr lang="en-US" sz="1400" dirty="0" smtClean="0"/>
              <a:t> </a:t>
            </a:r>
            <a:r>
              <a:rPr lang="en-US" sz="1400" dirty="0"/>
              <a:t>== 5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   status= 'accepted';</a:t>
            </a:r>
          </a:p>
          <a:p>
            <a:pPr marL="0" indent="0">
              <a:buNone/>
            </a:pPr>
            <a:r>
              <a:rPr lang="en-US" sz="1400" dirty="0"/>
              <a:t>else</a:t>
            </a:r>
          </a:p>
          <a:p>
            <a:pPr marL="0" indent="0">
              <a:buNone/>
            </a:pPr>
            <a:r>
              <a:rPr lang="en-US" sz="1400" dirty="0"/>
              <a:t>    status= 'rejected';</a:t>
            </a:r>
          </a:p>
          <a:p>
            <a:pPr marL="0" indent="0">
              <a:buNone/>
            </a:pPr>
            <a:r>
              <a:rPr lang="en-US" sz="1400" dirty="0"/>
              <a:t>end 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message = </a:t>
            </a:r>
            <a:r>
              <a:rPr lang="en-US" sz="1400" dirty="0" err="1" smtClean="0"/>
              <a:t>sprintf</a:t>
            </a:r>
            <a:r>
              <a:rPr lang="en-US" sz="1400" dirty="0" smtClean="0"/>
              <a:t> (</a:t>
            </a:r>
            <a:r>
              <a:rPr lang="en-US" sz="1400" dirty="0"/>
              <a:t>'The edge measurement = %d cm \n %s',</a:t>
            </a:r>
            <a:r>
              <a:rPr lang="en-US" sz="1400" dirty="0" err="1"/>
              <a:t>ed,status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err="1"/>
              <a:t>uiwait</a:t>
            </a:r>
            <a:r>
              <a:rPr lang="en-US" sz="1400" dirty="0"/>
              <a:t>(</a:t>
            </a:r>
            <a:r>
              <a:rPr lang="en-US" sz="1400" dirty="0" err="1"/>
              <a:t>msgbox</a:t>
            </a:r>
            <a:r>
              <a:rPr lang="en-US" sz="1400" dirty="0"/>
              <a:t>(message));</a:t>
            </a:r>
          </a:p>
        </p:txBody>
      </p:sp>
    </p:spTree>
    <p:extLst>
      <p:ext uri="{BB962C8B-B14F-4D97-AF65-F5344CB8AC3E}">
        <p14:creationId xmlns:p14="http://schemas.microsoft.com/office/powerpoint/2010/main" val="407973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94282"/>
            <a:ext cx="2590800" cy="2513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48" y="2286000"/>
            <a:ext cx="1355103" cy="131445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25" y="1708150"/>
            <a:ext cx="203041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1" y="3429000"/>
            <a:ext cx="55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4X4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05800" y="339965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5X5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67600" y="6130359"/>
            <a:ext cx="62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6X6</a:t>
            </a:r>
            <a:endParaRPr lang="en-US" sz="1200" b="1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83124" y="392621"/>
            <a:ext cx="7772400" cy="1135328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5" y="1527122"/>
            <a:ext cx="3857625" cy="47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8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1800" dirty="0" smtClean="0"/>
              <a:t>This can be used in the small scale industries.</a:t>
            </a:r>
          </a:p>
          <a:p>
            <a:r>
              <a:rPr lang="en-US" sz="1800" dirty="0" smtClean="0"/>
              <a:t>Cost Effective.</a:t>
            </a:r>
          </a:p>
          <a:p>
            <a:r>
              <a:rPr lang="en-US" sz="1800" dirty="0" smtClean="0"/>
              <a:t>The objects can be varied from different geometrical figures.</a:t>
            </a:r>
          </a:p>
          <a:p>
            <a:r>
              <a:rPr lang="en-US" sz="1800" dirty="0" smtClean="0"/>
              <a:t>Efficient usage of time.</a:t>
            </a:r>
          </a:p>
          <a:p>
            <a:r>
              <a:rPr lang="en-US" sz="1800" dirty="0" smtClean="0"/>
              <a:t>It is very useful in the application of error detection in cubes.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sz="1800" dirty="0" smtClean="0"/>
              <a:t>Its not compatible for large scale industries.</a:t>
            </a:r>
          </a:p>
          <a:p>
            <a:r>
              <a:rPr lang="en-US" sz="1800" dirty="0" smtClean="0"/>
              <a:t>Works only for Cubes.</a:t>
            </a:r>
          </a:p>
          <a:p>
            <a:r>
              <a:rPr lang="en-US" sz="1800" dirty="0" smtClean="0"/>
              <a:t>Measurement is not accurate and cannot be used anywhere else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successfully developed a simple error detection system.</a:t>
            </a:r>
          </a:p>
          <a:p>
            <a:endParaRPr lang="en-US" dirty="0" smtClean="0"/>
          </a:p>
          <a:p>
            <a:r>
              <a:rPr lang="en-US" dirty="0" smtClean="0"/>
              <a:t>Our system is user friendly and does not require an expert to be operated.</a:t>
            </a:r>
          </a:p>
          <a:p>
            <a:endParaRPr lang="en-US" dirty="0" smtClean="0"/>
          </a:p>
          <a:p>
            <a:r>
              <a:rPr lang="en-US" dirty="0" smtClean="0"/>
              <a:t>Compared to the industry standard error detection systems, the system developed by us is cost effective.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 portable system that can be used for simple error detection in geometrical objects.</a:t>
            </a:r>
          </a:p>
          <a:p>
            <a:endParaRPr lang="en-US" sz="2400" dirty="0" smtClean="0"/>
          </a:p>
          <a:p>
            <a:r>
              <a:rPr lang="en-US" sz="2400" dirty="0" smtClean="0"/>
              <a:t>Customized for geometrical object, a cube.</a:t>
            </a:r>
          </a:p>
          <a:p>
            <a:endParaRPr lang="en-US" sz="2400" dirty="0" smtClean="0"/>
          </a:p>
          <a:p>
            <a:r>
              <a:rPr lang="en-US" sz="2400" dirty="0" smtClean="0"/>
              <a:t>The edge length is preset for the requirement and the system determines if the requirement is met.</a:t>
            </a:r>
          </a:p>
          <a:p>
            <a:endParaRPr lang="en-US" sz="2400" dirty="0" smtClean="0"/>
          </a:p>
          <a:p>
            <a:r>
              <a:rPr lang="en-US" sz="2400" dirty="0" smtClean="0"/>
              <a:t>MATLAB is the platform of the system and three algorithms are used for the functionality.</a:t>
            </a:r>
          </a:p>
          <a:p>
            <a:endParaRPr lang="en-US" sz="2400" dirty="0" smtClean="0"/>
          </a:p>
          <a:p>
            <a:r>
              <a:rPr lang="en-US" sz="2400" dirty="0" smtClean="0"/>
              <a:t>The algorithms chosen are </a:t>
            </a:r>
            <a:r>
              <a:rPr lang="en-US" sz="2400" dirty="0" err="1" smtClean="0"/>
              <a:t>otsu’s</a:t>
            </a:r>
            <a:r>
              <a:rPr lang="en-US" sz="2400" dirty="0" smtClean="0"/>
              <a:t> </a:t>
            </a:r>
            <a:r>
              <a:rPr lang="en-US" sz="2400" dirty="0" err="1" smtClean="0"/>
              <a:t>thresholding</a:t>
            </a:r>
            <a:r>
              <a:rPr lang="en-US" sz="2400" dirty="0" smtClean="0"/>
              <a:t> algorithm and </a:t>
            </a:r>
            <a:r>
              <a:rPr lang="en-US" sz="2400" dirty="0" err="1" smtClean="0"/>
              <a:t>sobel</a:t>
            </a:r>
            <a:r>
              <a:rPr lang="en-US" sz="2400" dirty="0" smtClean="0"/>
              <a:t> edge detection algorithm.</a:t>
            </a:r>
          </a:p>
          <a:p>
            <a:endParaRPr lang="en-US" sz="2400" dirty="0" smtClean="0"/>
          </a:p>
          <a:p>
            <a:r>
              <a:rPr lang="en-US" sz="2400" dirty="0" smtClean="0"/>
              <a:t>The edge measurement algorithm is developed specially for the considered case in the system.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92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Developing an edge measurement algorithm that is more efficient.</a:t>
            </a:r>
          </a:p>
          <a:p>
            <a:endParaRPr lang="en-US" sz="2400" dirty="0" smtClean="0"/>
          </a:p>
          <a:p>
            <a:r>
              <a:rPr lang="en-US" sz="2400" dirty="0" smtClean="0"/>
              <a:t>A way to extend the error detection in other geometrical objects.</a:t>
            </a:r>
          </a:p>
          <a:p>
            <a:endParaRPr lang="en-US" sz="2400" dirty="0" smtClean="0"/>
          </a:p>
          <a:p>
            <a:r>
              <a:rPr lang="en-US" sz="2400" dirty="0" smtClean="0"/>
              <a:t>Advancement to detect errors in a user defined environment and non geometrical objects.</a:t>
            </a:r>
          </a:p>
          <a:p>
            <a:endParaRPr lang="en-US" sz="2400" dirty="0" smtClean="0"/>
          </a:p>
          <a:p>
            <a:r>
              <a:rPr lang="en-US" sz="2400" dirty="0" smtClean="0"/>
              <a:t>Automating the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12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Campbell, J.B. 1996. Introduction to Remote Sensing. Taylor &amp; Francis, </a:t>
            </a:r>
            <a:r>
              <a:rPr lang="en-US" sz="1800" dirty="0" smtClean="0"/>
              <a:t>London.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ERDAS </a:t>
            </a:r>
            <a:r>
              <a:rPr lang="en-US" sz="1800" dirty="0"/>
              <a:t>IMAGINE 8.4 Field Guide: ERDAS Inc.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Jensen</a:t>
            </a:r>
            <a:r>
              <a:rPr lang="en-US" sz="1800" dirty="0"/>
              <a:t>, J.R. 1996. Introduction to Digital Image Processing : A Remote Sensing Perspective. Practice Hall, New Jersey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err="1"/>
              <a:t>Lillesand</a:t>
            </a:r>
            <a:r>
              <a:rPr lang="en-US" sz="1800" dirty="0"/>
              <a:t>, T.M. and Kiefer, R. 1993. Remote Sensing Image Interpretation. John Wiley, New York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In.mathworks.com, </a:t>
            </a:r>
            <a:r>
              <a:rPr lang="en-US" sz="1800" dirty="0" err="1" smtClean="0"/>
              <a:t>edgeds</a:t>
            </a:r>
            <a:r>
              <a:rPr lang="en-US" sz="1800" dirty="0" smtClean="0"/>
              <a:t>, rgb2grey, </a:t>
            </a:r>
            <a:r>
              <a:rPr lang="en-US" sz="1800" dirty="0" err="1" smtClean="0"/>
              <a:t>imread</a:t>
            </a:r>
            <a:r>
              <a:rPr lang="en-US" sz="1800" dirty="0" smtClean="0"/>
              <a:t>, </a:t>
            </a:r>
            <a:r>
              <a:rPr lang="en-US" sz="1800" dirty="0" err="1" smtClean="0"/>
              <a:t>uiwait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In.mathworks.com</a:t>
            </a:r>
            <a:r>
              <a:rPr lang="en-US" sz="1800" dirty="0" smtClean="0"/>
              <a:t>, im2bw, </a:t>
            </a:r>
            <a:r>
              <a:rPr lang="en-US" sz="1800" dirty="0" err="1" smtClean="0"/>
              <a:t>imshow</a:t>
            </a:r>
            <a:r>
              <a:rPr lang="en-US" sz="1800" dirty="0" smtClean="0"/>
              <a:t>, </a:t>
            </a:r>
            <a:r>
              <a:rPr lang="en-US" sz="1800" dirty="0" err="1" smtClean="0"/>
              <a:t>nnz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275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ERROR DETECTION SYSTEM?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Existing error detection systems are industrial level.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They are not affordable by small scale industries, cottage industries and other startups etc.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systems are complex and not user friendly.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operate such systems an expert has to be present at all times.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4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0" y="1219200"/>
            <a:ext cx="6978909" cy="4945153"/>
          </a:xfrm>
        </p:spPr>
      </p:pic>
    </p:spTree>
    <p:extLst>
      <p:ext uri="{BB962C8B-B14F-4D97-AF65-F5344CB8AC3E}">
        <p14:creationId xmlns:p14="http://schemas.microsoft.com/office/powerpoint/2010/main" val="23251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Capturing of image from the cameras.</a:t>
            </a:r>
          </a:p>
          <a:p>
            <a: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100000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Enhancement of the raw image.</a:t>
            </a:r>
          </a:p>
          <a:p>
            <a: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100000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Thresholding the image.</a:t>
            </a:r>
          </a:p>
          <a:p>
            <a: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100000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Detection of edges in the image.</a:t>
            </a:r>
          </a:p>
          <a:p>
            <a:pPr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100000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Measuring the edges from the processed image.</a:t>
            </a:r>
          </a:p>
          <a:p>
            <a:pPr marL="0" lvl="0" indent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100000"/>
              <a:buNone/>
            </a:pPr>
            <a:endParaRPr lang="en-US" b="0" i="0" u="none" strike="noStrike" cap="none" dirty="0" smtClean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084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IMAGE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geometrical object picture is taken .Here it’s the picture of cube.</a:t>
            </a:r>
          </a:p>
          <a:p>
            <a:endParaRPr lang="en-US" sz="2400" dirty="0" smtClean="0"/>
          </a:p>
          <a:p>
            <a:r>
              <a:rPr lang="en-US" sz="2400" dirty="0" smtClean="0"/>
              <a:t>The picture taken is stored in the PC.</a:t>
            </a:r>
          </a:p>
          <a:p>
            <a:endParaRPr lang="en-US" sz="2400" dirty="0" smtClean="0"/>
          </a:p>
          <a:p>
            <a:r>
              <a:rPr lang="en-US" sz="2400" dirty="0" smtClean="0"/>
              <a:t>The picture is taken against a WHITE background without any  shadow interfering.</a:t>
            </a:r>
          </a:p>
          <a:p>
            <a:endParaRPr lang="en-US" sz="2400" dirty="0" smtClean="0"/>
          </a:p>
          <a:p>
            <a:r>
              <a:rPr lang="en-US" sz="2400" dirty="0" smtClean="0"/>
              <a:t>Then the picture is enhanced , threshold and the edge detection is done.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46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ALGORITHM(OTSU)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SzPct val="25000"/>
              <a:buFont typeface="Wingdings" pitchFamily="2" charset="2"/>
              <a:buChar char="q"/>
            </a:pPr>
            <a:r>
              <a:rPr lang="en-US" sz="2200" b="0" i="0" u="none" strike="noStrike" cap="none" dirty="0" smtClean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Otsu's method’ (maximum variance) Thresholding is the easiest method of the image segmentation. From, thresholding converts any grayscale image to binary images.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ct val="25000"/>
              <a:buFont typeface="Wingdings" pitchFamily="2" charset="2"/>
              <a:buChar char="q"/>
            </a:pPr>
            <a:endParaRPr lang="en-US" sz="2200" b="0" i="0" u="none" strike="noStrike" cap="none" dirty="0" smtClean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ct val="25000"/>
              <a:buFont typeface="Wingdings" pitchFamily="2" charset="2"/>
              <a:buChar char="q"/>
            </a:pPr>
            <a:r>
              <a:rPr lang="en-IN" sz="2200" dirty="0" smtClean="0"/>
              <a:t> The algorithm assumes that the image contains two classes of pixels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ct val="25000"/>
              <a:buFont typeface="Wingdings" pitchFamily="2" charset="2"/>
              <a:buChar char="q"/>
            </a:pPr>
            <a:endParaRPr lang="en-IN" sz="22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ct val="25000"/>
              <a:buFont typeface="Wingdings" pitchFamily="2" charset="2"/>
              <a:buChar char="q"/>
            </a:pPr>
            <a:r>
              <a:rPr lang="en-IN" sz="2200" dirty="0" smtClean="0"/>
              <a:t> It calculates the optimum threshold separating the two classes.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ct val="25000"/>
              <a:buFont typeface="Wingdings" pitchFamily="2" charset="2"/>
              <a:buChar char="q"/>
            </a:pPr>
            <a:endParaRPr lang="en-IN" sz="22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ct val="25000"/>
              <a:buFont typeface="Wingdings" pitchFamily="2" charset="2"/>
              <a:buChar char="q"/>
            </a:pPr>
            <a:r>
              <a:rPr lang="en-IN" sz="2200" dirty="0" smtClean="0"/>
              <a:t>The extension of the original method to multi-level thresholding is referred to as the multi  </a:t>
            </a:r>
            <a:r>
              <a:rPr lang="en-IN" sz="2200" dirty="0" err="1" smtClean="0"/>
              <a:t>otsu</a:t>
            </a:r>
            <a:r>
              <a:rPr lang="en-IN" sz="2200" dirty="0" smtClean="0"/>
              <a:t>  method.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800" b="0" i="0" u="none" strike="noStrike" cap="none" dirty="0" smtClean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4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EDGE DETECTION</a:t>
            </a:r>
            <a:r>
              <a:rPr lang="en-US" sz="2800" b="1" u="sng" dirty="0" smtClean="0"/>
              <a:t> ALGORITHM(SOBEL)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7368"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Image edge detection is a process of locating the edge of an image .</a:t>
            </a: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97368"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The Sobel operator performs a 2-D spatial gradient measurement on images. </a:t>
            </a: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97368"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The Sobel edge detector uses a pair of 3 x 3 convolution masks.</a:t>
            </a: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97368"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one estimating gradient in the x-direction and the other estimating gradient in y–direction. </a:t>
            </a: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97368"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The Sobel detector is incredibly sensitive to noise in pictures, it effectively highlight them as edges.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176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SEQUENCE DIAGRAM</a:t>
            </a:r>
            <a:endParaRPr lang="en-US" sz="2800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3518"/>
            <a:ext cx="8229600" cy="4424882"/>
          </a:xfrm>
        </p:spPr>
      </p:pic>
    </p:spTree>
    <p:extLst>
      <p:ext uri="{BB962C8B-B14F-4D97-AF65-F5344CB8AC3E}">
        <p14:creationId xmlns:p14="http://schemas.microsoft.com/office/powerpoint/2010/main" val="50307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698</Words>
  <Application>Microsoft Office PowerPoint</Application>
  <PresentationFormat>On-screen Show (4:3)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Office Theme</vt:lpstr>
      <vt:lpstr>ERROR DETECTION IN GEOMETRICAL OBJECTS(CUBE)</vt:lpstr>
      <vt:lpstr>INTRODUCTION</vt:lpstr>
      <vt:lpstr>WHY ERROR DETECTION SYSTEM?</vt:lpstr>
      <vt:lpstr>BLOCK DIAGRAM</vt:lpstr>
      <vt:lpstr>STEPS INVOLVED</vt:lpstr>
      <vt:lpstr>CAPTURING THE IMAGE</vt:lpstr>
      <vt:lpstr>THRESHOLDING ALGORITHM(OTSU)</vt:lpstr>
      <vt:lpstr>EDGE DETECTION ALGORITHM(SOBEL)</vt:lpstr>
      <vt:lpstr>SEQUENCE DIAGRAM</vt:lpstr>
      <vt:lpstr>PROGAM DEVELOPED USING MATLAB</vt:lpstr>
      <vt:lpstr>PowerPoint Presentation</vt:lpstr>
      <vt:lpstr>PowerPoint Presentation</vt:lpstr>
      <vt:lpstr>OTSU FUNCTION</vt:lpstr>
      <vt:lpstr>SOBEL FUNCTION</vt:lpstr>
      <vt:lpstr>OUTPUT WINDOW</vt:lpstr>
      <vt:lpstr>PowerPoint Presentation</vt:lpstr>
      <vt:lpstr>COMPONENTS</vt:lpstr>
      <vt:lpstr>PowerPoint Presentation</vt:lpstr>
      <vt:lpstr>CONCLUSION</vt:lpstr>
      <vt:lpstr>FUTURE WORK</vt:lpstr>
      <vt:lpstr>REFERENCES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OF GEOMETRICAL OBJECT(CUBE)</dc:title>
  <dc:creator>Pawan</dc:creator>
  <cp:lastModifiedBy>Sanath N</cp:lastModifiedBy>
  <cp:revision>25</cp:revision>
  <dcterms:created xsi:type="dcterms:W3CDTF">2017-05-24T09:56:13Z</dcterms:created>
  <dcterms:modified xsi:type="dcterms:W3CDTF">2017-05-25T06:03:24Z</dcterms:modified>
</cp:coreProperties>
</file>