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9040" y="1362583"/>
            <a:ext cx="7525918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3959" y="1191260"/>
            <a:ext cx="372110" cy="45720"/>
          </a:xfrm>
          <a:custGeom>
            <a:avLst/>
            <a:gdLst/>
            <a:ahLst/>
            <a:cxnLst/>
            <a:rect l="l" t="t" r="r" b="b"/>
            <a:pathLst>
              <a:path w="372109" h="45719">
                <a:moveTo>
                  <a:pt x="372109" y="0"/>
                </a:moveTo>
                <a:lnTo>
                  <a:pt x="0" y="0"/>
                </a:lnTo>
                <a:lnTo>
                  <a:pt x="0" y="45720"/>
                </a:lnTo>
                <a:lnTo>
                  <a:pt x="372109" y="45720"/>
                </a:lnTo>
                <a:lnTo>
                  <a:pt x="372109" y="0"/>
                </a:lnTo>
                <a:close/>
              </a:path>
            </a:pathLst>
          </a:custGeom>
          <a:solidFill>
            <a:srgbClr val="EB5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28675" y="1191260"/>
            <a:ext cx="378460" cy="45720"/>
          </a:xfrm>
          <a:custGeom>
            <a:avLst/>
            <a:gdLst/>
            <a:ahLst/>
            <a:cxnLst/>
            <a:rect l="l" t="t" r="r" b="b"/>
            <a:pathLst>
              <a:path w="378459" h="45719">
                <a:moveTo>
                  <a:pt x="378459" y="0"/>
                </a:moveTo>
                <a:lnTo>
                  <a:pt x="0" y="0"/>
                </a:lnTo>
                <a:lnTo>
                  <a:pt x="0" y="45720"/>
                </a:lnTo>
                <a:lnTo>
                  <a:pt x="378459" y="45720"/>
                </a:lnTo>
                <a:lnTo>
                  <a:pt x="378459" y="0"/>
                </a:lnTo>
                <a:close/>
              </a:path>
            </a:pathLst>
          </a:custGeom>
          <a:solidFill>
            <a:srgbClr val="1A99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0971" y="2371420"/>
            <a:ext cx="3242056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845" y="2034667"/>
            <a:ext cx="8522309" cy="172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4856" y="4814951"/>
            <a:ext cx="116649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556" y="4827651"/>
            <a:ext cx="114109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44"/>
              </a:lnSpc>
            </a:pPr>
            <a:r>
              <a:rPr dirty="0" sz="1000" spc="-5">
                <a:latin typeface="Calibri"/>
                <a:cs typeface="Calibri"/>
              </a:rPr>
              <a:t>Classification: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Internal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87679"/>
            <a:ext cx="9144000" cy="4657090"/>
          </a:xfrm>
          <a:custGeom>
            <a:avLst/>
            <a:gdLst/>
            <a:ahLst/>
            <a:cxnLst/>
            <a:rect l="l" t="t" r="r" b="b"/>
            <a:pathLst>
              <a:path w="9144000" h="4657090">
                <a:moveTo>
                  <a:pt x="9144000" y="0"/>
                </a:moveTo>
                <a:lnTo>
                  <a:pt x="0" y="0"/>
                </a:lnTo>
                <a:lnTo>
                  <a:pt x="0" y="4657090"/>
                </a:lnTo>
                <a:lnTo>
                  <a:pt x="9144000" y="4657090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6101" y="2194941"/>
            <a:ext cx="4967605" cy="1287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8650" marR="5080" indent="-616585">
              <a:lnSpc>
                <a:spcPct val="114999"/>
              </a:lnSpc>
              <a:spcBef>
                <a:spcPts val="100"/>
              </a:spcBef>
            </a:pPr>
            <a:r>
              <a:rPr dirty="0" sz="3600" spc="195">
                <a:solidFill>
                  <a:srgbClr val="000000"/>
                </a:solidFill>
                <a:latin typeface="Trebuchet MS"/>
                <a:cs typeface="Trebuchet MS"/>
              </a:rPr>
              <a:t>IMAGE</a:t>
            </a:r>
            <a:r>
              <a:rPr dirty="0" sz="3600" spc="-27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195">
                <a:solidFill>
                  <a:srgbClr val="000000"/>
                </a:solidFill>
                <a:latin typeface="Trebuchet MS"/>
                <a:cs typeface="Trebuchet MS"/>
              </a:rPr>
              <a:t>SCRAPING</a:t>
            </a:r>
            <a:r>
              <a:rPr dirty="0" sz="3600" spc="-22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220">
                <a:solidFill>
                  <a:srgbClr val="000000"/>
                </a:solidFill>
                <a:latin typeface="Trebuchet MS"/>
                <a:cs typeface="Trebuchet MS"/>
              </a:rPr>
              <a:t>AND </a:t>
            </a:r>
            <a:r>
              <a:rPr dirty="0" sz="3600" spc="-107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185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1181100"/>
            <a:ext cx="746760" cy="45720"/>
            <a:chOff x="828675" y="1181100"/>
            <a:chExt cx="746760" cy="45720"/>
          </a:xfrm>
        </p:grpSpPr>
        <p:sp>
          <p:nvSpPr>
            <p:cNvPr id="6" name="object 6"/>
            <p:cNvSpPr/>
            <p:nvPr/>
          </p:nvSpPr>
          <p:spPr>
            <a:xfrm>
              <a:off x="1203325" y="1181100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210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2109" y="4572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EB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8675" y="1181100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845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8459" y="4572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1A998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362583"/>
            <a:ext cx="34105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Evaluating</a:t>
            </a:r>
            <a:r>
              <a:rPr dirty="0" sz="2600" spc="-12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the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1A1A1A"/>
                </a:solidFill>
                <a:latin typeface="Trebuchet MS"/>
                <a:cs typeface="Trebuchet MS"/>
              </a:rPr>
              <a:t>model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5829" y="2161158"/>
            <a:ext cx="474154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5">
                <a:solidFill>
                  <a:srgbClr val="575757"/>
                </a:solidFill>
                <a:latin typeface="Tahoma"/>
                <a:cs typeface="Tahoma"/>
              </a:rPr>
              <a:t>On</a:t>
            </a:r>
            <a:r>
              <a:rPr dirty="0" sz="1300" spc="-14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5">
                <a:solidFill>
                  <a:srgbClr val="575757"/>
                </a:solidFill>
                <a:latin typeface="Tahoma"/>
                <a:cs typeface="Tahoma"/>
              </a:rPr>
              <a:t>testing/evaluating</a:t>
            </a:r>
            <a:r>
              <a:rPr dirty="0" sz="1300" spc="-75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the</a:t>
            </a:r>
            <a:r>
              <a:rPr dirty="0" sz="1300" spc="-13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model,</a:t>
            </a:r>
            <a:r>
              <a:rPr dirty="0" sz="1300" spc="-114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the</a:t>
            </a:r>
            <a:r>
              <a:rPr dirty="0" sz="1300" spc="-13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accuracy</a:t>
            </a:r>
            <a:r>
              <a:rPr dirty="0" sz="1300" spc="-85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obtained</a:t>
            </a:r>
            <a:r>
              <a:rPr dirty="0" sz="1300" spc="-10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is</a:t>
            </a:r>
            <a:r>
              <a:rPr dirty="0" sz="1300" spc="-14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575757"/>
                </a:solidFill>
                <a:latin typeface="Tahoma"/>
                <a:cs typeface="Tahoma"/>
              </a:rPr>
              <a:t>89.78%.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2656611"/>
            <a:ext cx="7120890" cy="19424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362583"/>
            <a:ext cx="177482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8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nclusi</a:t>
            </a: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75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2261743"/>
            <a:ext cx="7191375" cy="1951989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330835" marR="5080" indent="-312420">
              <a:lnSpc>
                <a:spcPts val="1560"/>
              </a:lnSpc>
              <a:spcBef>
                <a:spcPts val="254"/>
              </a:spcBef>
              <a:buClr>
                <a:srgbClr val="575757"/>
              </a:buClr>
              <a:buSzPct val="92857"/>
              <a:buChar char="●"/>
              <a:tabLst>
                <a:tab pos="330835" algn="l"/>
                <a:tab pos="331470" algn="l"/>
              </a:tabLst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task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classifying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in-depth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knowledge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expertise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identify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anomalies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image.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●"/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●"/>
            </a:pPr>
            <a:endParaRPr sz="1400">
              <a:latin typeface="Tahoma"/>
              <a:cs typeface="Tahoma"/>
            </a:endParaRPr>
          </a:p>
          <a:p>
            <a:pPr marL="330835" indent="-318770">
              <a:lnSpc>
                <a:spcPct val="100000"/>
              </a:lnSpc>
              <a:buClr>
                <a:srgbClr val="575757"/>
              </a:buClr>
              <a:buChar char="●"/>
              <a:tabLst>
                <a:tab pos="330835" algn="l"/>
                <a:tab pos="331470" algn="l"/>
              </a:tabLst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multi-class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classification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problem.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●"/>
            </a:pPr>
            <a:endParaRPr sz="2150">
              <a:latin typeface="Tahoma"/>
              <a:cs typeface="Tahoma"/>
            </a:endParaRPr>
          </a:p>
          <a:p>
            <a:pPr marL="330835" marR="314325" indent="-318770">
              <a:lnSpc>
                <a:spcPct val="114300"/>
              </a:lnSpc>
              <a:buChar char="●"/>
              <a:tabLst>
                <a:tab pos="330835" algn="l"/>
                <a:tab pos="331470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project,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discussed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classification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obtained from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Amazon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into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saree,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jeans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trousers,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Deep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learning.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 spc="-325"/>
              <a:t>T</a:t>
            </a:r>
            <a:r>
              <a:rPr dirty="0" spc="-330"/>
              <a:t>h</a:t>
            </a:r>
            <a:r>
              <a:rPr dirty="0" spc="-300"/>
              <a:t>a</a:t>
            </a:r>
            <a:r>
              <a:rPr dirty="0" spc="-340"/>
              <a:t>n</a:t>
            </a:r>
            <a:r>
              <a:rPr dirty="0" spc="-315"/>
              <a:t>k</a:t>
            </a:r>
            <a:r>
              <a:rPr dirty="0" spc="-260"/>
              <a:t> </a:t>
            </a:r>
            <a:r>
              <a:rPr dirty="0" spc="-355"/>
              <a:t>Y</a:t>
            </a:r>
            <a:r>
              <a:rPr dirty="0" spc="-305"/>
              <a:t>o</a:t>
            </a:r>
            <a:r>
              <a:rPr dirty="0" spc="-260"/>
              <a:t>u!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532759" y="0"/>
            <a:ext cx="16465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1600" spc="-105" b="1">
                <a:solidFill>
                  <a:srgbClr val="666666"/>
                </a:solidFill>
                <a:latin typeface="Tahoma"/>
                <a:cs typeface="Tahoma"/>
              </a:rPr>
              <a:t>Sub</a:t>
            </a:r>
            <a:r>
              <a:rPr dirty="0" sz="1600" spc="-175" b="1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dirty="0" sz="1600" spc="-45" b="1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dirty="0" sz="1600" spc="-70" b="1">
                <a:solidFill>
                  <a:srgbClr val="666666"/>
                </a:solidFill>
                <a:latin typeface="Tahoma"/>
                <a:cs typeface="Tahoma"/>
              </a:rPr>
              <a:t>tt</a:t>
            </a:r>
            <a:r>
              <a:rPr dirty="0" sz="1600" spc="-105" b="1">
                <a:solidFill>
                  <a:srgbClr val="666666"/>
                </a:solidFill>
                <a:latin typeface="Tahoma"/>
                <a:cs typeface="Tahoma"/>
              </a:rPr>
              <a:t>ed</a:t>
            </a:r>
            <a:r>
              <a:rPr dirty="0" sz="1600" spc="-145" b="1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600" spc="-110" b="1">
                <a:solidFill>
                  <a:srgbClr val="666666"/>
                </a:solidFill>
                <a:latin typeface="Tahoma"/>
                <a:cs typeface="Tahoma"/>
              </a:rPr>
              <a:t>By</a:t>
            </a:r>
            <a:r>
              <a:rPr dirty="0" sz="1600" spc="-165" b="1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600" spc="-75" b="1">
                <a:solidFill>
                  <a:srgbClr val="666666"/>
                </a:solidFill>
                <a:latin typeface="Tahoma"/>
                <a:cs typeface="Tahoma"/>
              </a:rPr>
              <a:t>-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600" spc="-10">
                <a:solidFill>
                  <a:srgbClr val="666666"/>
                </a:solidFill>
                <a:latin typeface="Tahoma"/>
                <a:cs typeface="Tahoma"/>
              </a:rPr>
              <a:t>Anurag</a:t>
            </a:r>
            <a:r>
              <a:rPr dirty="0" sz="1600" spc="-4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666666"/>
                </a:solidFill>
                <a:latin typeface="Tahoma"/>
                <a:cs typeface="Tahoma"/>
              </a:rPr>
              <a:t>Shrivastav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776" y="1553083"/>
            <a:ext cx="300863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60">
                <a:solidFill>
                  <a:srgbClr val="1A1A1A"/>
                </a:solidFill>
                <a:latin typeface="Trebuchet MS"/>
                <a:cs typeface="Trebuchet MS"/>
              </a:rPr>
              <a:t>Problem</a:t>
            </a:r>
            <a:r>
              <a:rPr dirty="0" sz="2500" spc="-17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500" spc="60">
                <a:solidFill>
                  <a:srgbClr val="1A1A1A"/>
                </a:solidFill>
                <a:latin typeface="Trebuchet MS"/>
                <a:cs typeface="Trebuchet MS"/>
              </a:rPr>
              <a:t>Statement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944" y="2111781"/>
            <a:ext cx="7559675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5280" marR="5080" indent="-323215">
              <a:lnSpc>
                <a:spcPct val="113900"/>
              </a:lnSpc>
              <a:spcBef>
                <a:spcPts val="100"/>
              </a:spcBef>
              <a:buClr>
                <a:srgbClr val="434343"/>
              </a:buClr>
              <a:buSzPct val="115384"/>
              <a:buChar char="●"/>
              <a:tabLst>
                <a:tab pos="335915" algn="l"/>
              </a:tabLst>
            </a:pPr>
            <a:r>
              <a:rPr dirty="0" sz="1300" spc="-5">
                <a:latin typeface="Tahoma"/>
                <a:cs typeface="Tahoma"/>
              </a:rPr>
              <a:t>Images</a:t>
            </a:r>
            <a:r>
              <a:rPr dirty="0" sz="1300" spc="-2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are one</a:t>
            </a:r>
            <a:r>
              <a:rPr dirty="0" sz="1300" spc="1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of</a:t>
            </a:r>
            <a:r>
              <a:rPr dirty="0" sz="1300" spc="-3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the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major</a:t>
            </a:r>
            <a:r>
              <a:rPr dirty="0" sz="1300" spc="-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sources</a:t>
            </a:r>
            <a:r>
              <a:rPr dirty="0" sz="1300" spc="1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of</a:t>
            </a:r>
            <a:r>
              <a:rPr dirty="0" sz="1300" spc="-30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data </a:t>
            </a:r>
            <a:r>
              <a:rPr dirty="0" sz="1300" spc="-5">
                <a:latin typeface="Tahoma"/>
                <a:cs typeface="Tahoma"/>
              </a:rPr>
              <a:t>in</a:t>
            </a:r>
            <a:r>
              <a:rPr dirty="0" sz="1300" spc="-3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the</a:t>
            </a:r>
            <a:r>
              <a:rPr dirty="0" sz="1300" spc="-5">
                <a:latin typeface="Tahoma"/>
                <a:cs typeface="Tahoma"/>
              </a:rPr>
              <a:t> field</a:t>
            </a:r>
            <a:r>
              <a:rPr dirty="0" sz="1300" spc="-5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of</a:t>
            </a:r>
            <a:r>
              <a:rPr dirty="0" sz="1300" spc="-3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data</a:t>
            </a:r>
            <a:r>
              <a:rPr dirty="0" sz="130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science and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AI.</a:t>
            </a:r>
            <a:r>
              <a:rPr dirty="0" sz="1300" spc="-2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This field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is</a:t>
            </a:r>
            <a:r>
              <a:rPr dirty="0" sz="1300" spc="-6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making </a:t>
            </a:r>
            <a:r>
              <a:rPr dirty="0" sz="1300" spc="-39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appropriate use </a:t>
            </a:r>
            <a:r>
              <a:rPr dirty="0" sz="1300">
                <a:latin typeface="Tahoma"/>
                <a:cs typeface="Tahoma"/>
              </a:rPr>
              <a:t>of </a:t>
            </a:r>
            <a:r>
              <a:rPr dirty="0" sz="1300" spc="-5">
                <a:latin typeface="Tahoma"/>
                <a:cs typeface="Tahoma"/>
              </a:rPr>
              <a:t>information </a:t>
            </a:r>
            <a:r>
              <a:rPr dirty="0" sz="1300" spc="-10">
                <a:latin typeface="Tahoma"/>
                <a:cs typeface="Tahoma"/>
              </a:rPr>
              <a:t>that </a:t>
            </a:r>
            <a:r>
              <a:rPr dirty="0" sz="1300" spc="-5">
                <a:latin typeface="Tahoma"/>
                <a:cs typeface="Tahoma"/>
              </a:rPr>
              <a:t>can </a:t>
            </a:r>
            <a:r>
              <a:rPr dirty="0" sz="1300">
                <a:latin typeface="Tahoma"/>
                <a:cs typeface="Tahoma"/>
              </a:rPr>
              <a:t>be </a:t>
            </a:r>
            <a:r>
              <a:rPr dirty="0" sz="1300" spc="-5">
                <a:latin typeface="Tahoma"/>
                <a:cs typeface="Tahoma"/>
              </a:rPr>
              <a:t>gathered through </a:t>
            </a:r>
            <a:r>
              <a:rPr dirty="0" sz="1300">
                <a:latin typeface="Tahoma"/>
                <a:cs typeface="Tahoma"/>
              </a:rPr>
              <a:t>images </a:t>
            </a:r>
            <a:r>
              <a:rPr dirty="0" sz="1300" spc="-5">
                <a:latin typeface="Tahoma"/>
                <a:cs typeface="Tahoma"/>
              </a:rPr>
              <a:t>by examining its features and </a:t>
            </a:r>
            <a:r>
              <a:rPr dirty="0" sz="130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details.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08" y="3320186"/>
            <a:ext cx="7661909" cy="47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13300"/>
              </a:lnSpc>
              <a:spcBef>
                <a:spcPts val="100"/>
              </a:spcBef>
              <a:buClr>
                <a:srgbClr val="434343"/>
              </a:buClr>
              <a:buSzPct val="115384"/>
              <a:buChar char="●"/>
              <a:tabLst>
                <a:tab pos="335280" algn="l"/>
                <a:tab pos="335915" algn="l"/>
              </a:tabLst>
            </a:pPr>
            <a:r>
              <a:rPr dirty="0" sz="1300" spc="-5">
                <a:latin typeface="Tahoma"/>
                <a:cs typeface="Tahoma"/>
              </a:rPr>
              <a:t>The</a:t>
            </a:r>
            <a:r>
              <a:rPr dirty="0" sz="1300" spc="5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idea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behind</a:t>
            </a:r>
            <a:r>
              <a:rPr dirty="0" sz="1300" spc="6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this</a:t>
            </a:r>
            <a:r>
              <a:rPr dirty="0" sz="1300" spc="1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project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is</a:t>
            </a:r>
            <a:r>
              <a:rPr dirty="0" sz="1300" spc="-2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to</a:t>
            </a:r>
            <a:r>
              <a:rPr dirty="0" sz="1300" spc="3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build</a:t>
            </a:r>
            <a:r>
              <a:rPr dirty="0" sz="1300" spc="1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</a:t>
            </a:r>
            <a:r>
              <a:rPr dirty="0" sz="1300" spc="1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deep</a:t>
            </a:r>
            <a:r>
              <a:rPr dirty="0" sz="1300" spc="4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learning-based</a:t>
            </a:r>
            <a:r>
              <a:rPr dirty="0" sz="1300" spc="7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Image</a:t>
            </a:r>
            <a:r>
              <a:rPr dirty="0" sz="1300" spc="5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Classification</a:t>
            </a:r>
            <a:r>
              <a:rPr dirty="0" sz="1300" spc="-5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model</a:t>
            </a:r>
            <a:r>
              <a:rPr dirty="0" sz="1300" spc="5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on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images </a:t>
            </a:r>
            <a:r>
              <a:rPr dirty="0" sz="1300" spc="-39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that</a:t>
            </a:r>
            <a:r>
              <a:rPr dirty="0" sz="130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will</a:t>
            </a:r>
            <a:r>
              <a:rPr dirty="0" sz="1300" spc="-8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be</a:t>
            </a:r>
            <a:r>
              <a:rPr dirty="0" sz="1300" spc="-4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scraped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from e-commerce</a:t>
            </a:r>
            <a:r>
              <a:rPr dirty="0" sz="130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portal.</a:t>
            </a:r>
            <a:r>
              <a:rPr dirty="0" sz="1300" spc="-2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This</a:t>
            </a:r>
            <a:r>
              <a:rPr dirty="0" sz="1300" spc="-2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is</a:t>
            </a:r>
            <a:r>
              <a:rPr dirty="0" sz="1300" spc="-7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done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to</a:t>
            </a:r>
            <a:r>
              <a:rPr dirty="0" sz="1300" spc="-45">
                <a:latin typeface="Tahoma"/>
                <a:cs typeface="Tahoma"/>
              </a:rPr>
              <a:t> </a:t>
            </a:r>
            <a:r>
              <a:rPr dirty="0" sz="1300">
                <a:latin typeface="Tahoma"/>
                <a:cs typeface="Tahoma"/>
              </a:rPr>
              <a:t>make</a:t>
            </a:r>
            <a:r>
              <a:rPr dirty="0" sz="1300" spc="-15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the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model</a:t>
            </a:r>
            <a:r>
              <a:rPr dirty="0" sz="1300" spc="-1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more</a:t>
            </a:r>
            <a:r>
              <a:rPr dirty="0" sz="1300" spc="-2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and</a:t>
            </a:r>
            <a:r>
              <a:rPr dirty="0" sz="1300" spc="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more</a:t>
            </a:r>
            <a:r>
              <a:rPr dirty="0" sz="1300" spc="-1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robust.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36" y="4330395"/>
            <a:ext cx="562165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95"/>
              </a:spcBef>
              <a:buChar char="●"/>
              <a:tabLst>
                <a:tab pos="323215" algn="l"/>
                <a:tab pos="323850" algn="l"/>
              </a:tabLst>
            </a:pPr>
            <a:r>
              <a:rPr dirty="0" sz="1300" spc="-5">
                <a:latin typeface="Tahoma"/>
                <a:cs typeface="Tahoma"/>
              </a:rPr>
              <a:t>This</a:t>
            </a:r>
            <a:r>
              <a:rPr dirty="0" sz="1300" spc="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task</a:t>
            </a:r>
            <a:r>
              <a:rPr dirty="0" sz="1300" spc="1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is</a:t>
            </a:r>
            <a:r>
              <a:rPr dirty="0" sz="1300" spc="-1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divided</a:t>
            </a:r>
            <a:r>
              <a:rPr dirty="0" sz="1300" spc="-1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into</a:t>
            </a:r>
            <a:r>
              <a:rPr dirty="0" sz="1300" spc="3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two</a:t>
            </a:r>
            <a:r>
              <a:rPr dirty="0" sz="1300" spc="3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phases:</a:t>
            </a:r>
            <a:r>
              <a:rPr dirty="0" sz="1300" spc="60">
                <a:latin typeface="Tahoma"/>
                <a:cs typeface="Tahoma"/>
              </a:rPr>
              <a:t> </a:t>
            </a:r>
            <a:r>
              <a:rPr dirty="0" sz="1300" spc="-10">
                <a:latin typeface="Tahoma"/>
                <a:cs typeface="Tahoma"/>
              </a:rPr>
              <a:t>Data</a:t>
            </a:r>
            <a:r>
              <a:rPr dirty="0" sz="1300" spc="2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Collection</a:t>
            </a:r>
            <a:r>
              <a:rPr dirty="0" sz="1300" spc="-3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and</a:t>
            </a:r>
            <a:r>
              <a:rPr dirty="0" sz="1300" spc="40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Model</a:t>
            </a:r>
            <a:r>
              <a:rPr dirty="0" sz="1300" spc="55">
                <a:latin typeface="Tahoma"/>
                <a:cs typeface="Tahoma"/>
              </a:rPr>
              <a:t> </a:t>
            </a:r>
            <a:r>
              <a:rPr dirty="0" sz="1300" spc="-5">
                <a:latin typeface="Tahoma"/>
                <a:cs typeface="Tahoma"/>
              </a:rPr>
              <a:t>Building.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362583"/>
            <a:ext cx="24644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85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ata</a:t>
            </a:r>
            <a:r>
              <a:rPr dirty="0" sz="2600" spc="-17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Col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ect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75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2158111"/>
            <a:ext cx="5354955" cy="162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Char char="●"/>
              <a:tabLst>
                <a:tab pos="330835" algn="l"/>
                <a:tab pos="331470" algn="l"/>
              </a:tabLst>
            </a:pPr>
            <a:r>
              <a:rPr dirty="0" sz="1400" spc="-5">
                <a:latin typeface="Tahoma"/>
                <a:cs typeface="Tahoma"/>
              </a:rPr>
              <a:t>The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data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collected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by</a:t>
            </a:r>
            <a:r>
              <a:rPr dirty="0" sz="1400" spc="-5">
                <a:latin typeface="Tahoma"/>
                <a:cs typeface="Tahoma"/>
              </a:rPr>
              <a:t> scraping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the </a:t>
            </a:r>
            <a:r>
              <a:rPr dirty="0" sz="1400" spc="-5">
                <a:latin typeface="Tahoma"/>
                <a:cs typeface="Tahoma"/>
              </a:rPr>
              <a:t>images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from Amazon.com.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1700">
              <a:latin typeface="Tahoma"/>
              <a:cs typeface="Tahoma"/>
            </a:endParaRPr>
          </a:p>
          <a:p>
            <a:pPr marL="330835" indent="-318770">
              <a:lnSpc>
                <a:spcPct val="100000"/>
              </a:lnSpc>
              <a:spcBef>
                <a:spcPts val="1350"/>
              </a:spcBef>
              <a:buChar char="●"/>
              <a:tabLst>
                <a:tab pos="330835" algn="l"/>
                <a:tab pos="331470" algn="l"/>
              </a:tabLst>
            </a:pPr>
            <a:r>
              <a:rPr dirty="0" sz="1400" spc="-5">
                <a:latin typeface="Tahoma"/>
                <a:cs typeface="Tahoma"/>
              </a:rPr>
              <a:t>The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clothing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categories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used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for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scraping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will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be:</a:t>
            </a:r>
            <a:endParaRPr sz="1400">
              <a:latin typeface="Tahoma"/>
              <a:cs typeface="Tahoma"/>
            </a:endParaRPr>
          </a:p>
          <a:p>
            <a:pPr lvl="1" marL="788035" indent="-319405">
              <a:lnSpc>
                <a:spcPct val="100000"/>
              </a:lnSpc>
              <a:spcBef>
                <a:spcPts val="265"/>
              </a:spcBef>
              <a:buChar char="○"/>
              <a:tabLst>
                <a:tab pos="788035" algn="l"/>
                <a:tab pos="788670" algn="l"/>
              </a:tabLst>
            </a:pPr>
            <a:r>
              <a:rPr dirty="0" sz="1400" spc="-5">
                <a:latin typeface="Tahoma"/>
                <a:cs typeface="Tahoma"/>
              </a:rPr>
              <a:t>Sarees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(women)</a:t>
            </a:r>
            <a:endParaRPr sz="1400">
              <a:latin typeface="Tahoma"/>
              <a:cs typeface="Tahoma"/>
            </a:endParaRPr>
          </a:p>
          <a:p>
            <a:pPr lvl="1" marL="788035" indent="-319405">
              <a:lnSpc>
                <a:spcPct val="100000"/>
              </a:lnSpc>
              <a:spcBef>
                <a:spcPts val="240"/>
              </a:spcBef>
              <a:buChar char="○"/>
              <a:tabLst>
                <a:tab pos="788035" algn="l"/>
                <a:tab pos="788670" algn="l"/>
              </a:tabLst>
            </a:pPr>
            <a:r>
              <a:rPr dirty="0" sz="1400" spc="-5">
                <a:latin typeface="Tahoma"/>
                <a:cs typeface="Tahoma"/>
              </a:rPr>
              <a:t>Trousers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(men)</a:t>
            </a:r>
            <a:endParaRPr sz="1400">
              <a:latin typeface="Tahoma"/>
              <a:cs typeface="Tahoma"/>
            </a:endParaRPr>
          </a:p>
          <a:p>
            <a:pPr lvl="1" marL="788035" indent="-319405">
              <a:lnSpc>
                <a:spcPct val="100000"/>
              </a:lnSpc>
              <a:spcBef>
                <a:spcPts val="265"/>
              </a:spcBef>
              <a:buChar char="○"/>
              <a:tabLst>
                <a:tab pos="788035" algn="l"/>
                <a:tab pos="788670" algn="l"/>
              </a:tabLst>
            </a:pPr>
            <a:r>
              <a:rPr dirty="0" sz="1400">
                <a:latin typeface="Tahoma"/>
                <a:cs typeface="Tahoma"/>
              </a:rPr>
              <a:t>Jeans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(men)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543938"/>
            <a:ext cx="2370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50">
                <a:solidFill>
                  <a:srgbClr val="1A1A1A"/>
                </a:solidFill>
                <a:latin typeface="Trebuchet MS"/>
                <a:cs typeface="Trebuchet MS"/>
              </a:rPr>
              <a:t>Data</a:t>
            </a:r>
            <a:r>
              <a:rPr dirty="0" sz="2500" spc="-14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500" spc="50">
                <a:solidFill>
                  <a:srgbClr val="1A1A1A"/>
                </a:solidFill>
                <a:latin typeface="Trebuchet MS"/>
                <a:cs typeface="Trebuchet MS"/>
              </a:rPr>
              <a:t>Collection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67105" indent="-318770">
              <a:lnSpc>
                <a:spcPct val="100000"/>
              </a:lnSpc>
              <a:spcBef>
                <a:spcPts val="100"/>
              </a:spcBef>
              <a:buChar char="●"/>
              <a:tabLst>
                <a:tab pos="967740" algn="l"/>
                <a:tab pos="968375" algn="l"/>
              </a:tabLst>
            </a:pPr>
            <a:r>
              <a:rPr dirty="0"/>
              <a:t>To </a:t>
            </a:r>
            <a:r>
              <a:rPr dirty="0" spc="-5"/>
              <a:t>scrape</a:t>
            </a:r>
            <a:r>
              <a:rPr dirty="0" spc="25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5"/>
              <a:t>images,</a:t>
            </a:r>
            <a:r>
              <a:rPr dirty="0" spc="35"/>
              <a:t> </a:t>
            </a:r>
            <a:r>
              <a:rPr dirty="0" spc="-5"/>
              <a:t>Selenium</a:t>
            </a:r>
            <a:r>
              <a:rPr dirty="0" spc="35"/>
              <a:t> </a:t>
            </a:r>
            <a:r>
              <a:rPr dirty="0"/>
              <a:t>is</a:t>
            </a:r>
            <a:r>
              <a:rPr dirty="0" spc="15"/>
              <a:t> </a:t>
            </a:r>
            <a:r>
              <a:rPr dirty="0" spc="-5"/>
              <a:t>used.</a:t>
            </a:r>
          </a:p>
          <a:p>
            <a:pPr marL="636270"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967105" marR="5080" indent="-318770">
              <a:lnSpc>
                <a:spcPts val="1560"/>
              </a:lnSpc>
              <a:spcBef>
                <a:spcPts val="1105"/>
              </a:spcBef>
              <a:buChar char="●"/>
              <a:tabLst>
                <a:tab pos="967740" algn="l"/>
                <a:tab pos="968375" algn="l"/>
              </a:tabLst>
            </a:pPr>
            <a:r>
              <a:rPr dirty="0" spc="-5"/>
              <a:t>The</a:t>
            </a:r>
            <a:r>
              <a:rPr dirty="0" spc="270"/>
              <a:t> </a:t>
            </a:r>
            <a:r>
              <a:rPr dirty="0" spc="-5"/>
              <a:t>scraped</a:t>
            </a:r>
            <a:r>
              <a:rPr dirty="0" spc="270"/>
              <a:t> </a:t>
            </a:r>
            <a:r>
              <a:rPr dirty="0" spc="-5"/>
              <a:t>images</a:t>
            </a:r>
            <a:r>
              <a:rPr dirty="0" spc="275"/>
              <a:t> </a:t>
            </a:r>
            <a:r>
              <a:rPr dirty="0" spc="-5"/>
              <a:t>are</a:t>
            </a:r>
            <a:r>
              <a:rPr dirty="0" spc="270"/>
              <a:t> </a:t>
            </a:r>
            <a:r>
              <a:rPr dirty="0" spc="-5"/>
              <a:t>then</a:t>
            </a:r>
            <a:r>
              <a:rPr dirty="0" spc="250"/>
              <a:t> </a:t>
            </a:r>
            <a:r>
              <a:rPr dirty="0" spc="-5"/>
              <a:t>downloaded</a:t>
            </a:r>
            <a:r>
              <a:rPr dirty="0" spc="270"/>
              <a:t> </a:t>
            </a:r>
            <a:r>
              <a:rPr dirty="0" spc="-5"/>
              <a:t>and</a:t>
            </a:r>
            <a:r>
              <a:rPr dirty="0" spc="254"/>
              <a:t> </a:t>
            </a:r>
            <a:r>
              <a:rPr dirty="0" spc="-5"/>
              <a:t>saved</a:t>
            </a:r>
            <a:r>
              <a:rPr dirty="0" spc="260"/>
              <a:t> </a:t>
            </a:r>
            <a:r>
              <a:rPr dirty="0" spc="-5"/>
              <a:t>into</a:t>
            </a:r>
            <a:r>
              <a:rPr dirty="0" spc="260"/>
              <a:t> </a:t>
            </a:r>
            <a:r>
              <a:rPr dirty="0" spc="-5"/>
              <a:t>the</a:t>
            </a:r>
            <a:r>
              <a:rPr dirty="0" spc="260"/>
              <a:t> </a:t>
            </a:r>
            <a:r>
              <a:rPr dirty="0" spc="-5"/>
              <a:t>destination</a:t>
            </a:r>
            <a:r>
              <a:rPr dirty="0" spc="280"/>
              <a:t> </a:t>
            </a:r>
            <a:r>
              <a:rPr dirty="0" spc="-5"/>
              <a:t>folder</a:t>
            </a:r>
            <a:r>
              <a:rPr dirty="0" spc="254"/>
              <a:t> </a:t>
            </a:r>
            <a:r>
              <a:rPr dirty="0"/>
              <a:t>in</a:t>
            </a:r>
            <a:r>
              <a:rPr dirty="0" spc="260"/>
              <a:t> </a:t>
            </a:r>
            <a:r>
              <a:rPr dirty="0" spc="-5"/>
              <a:t>the</a:t>
            </a:r>
            <a:r>
              <a:rPr dirty="0" spc="260"/>
              <a:t> </a:t>
            </a:r>
            <a:r>
              <a:rPr dirty="0" spc="-5"/>
              <a:t>.jpg </a:t>
            </a:r>
            <a:r>
              <a:rPr dirty="0" spc="-420"/>
              <a:t> </a:t>
            </a:r>
            <a:r>
              <a:rPr dirty="0" spc="-5"/>
              <a:t>format.</a:t>
            </a:r>
          </a:p>
          <a:p>
            <a:pPr marL="636270"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636270">
              <a:lnSpc>
                <a:spcPct val="100000"/>
              </a:lnSpc>
              <a:spcBef>
                <a:spcPts val="15"/>
              </a:spcBef>
              <a:buClr>
                <a:srgbClr val="434343"/>
              </a:buClr>
              <a:buFont typeface="Tahoma"/>
              <a:buChar char="●"/>
            </a:pPr>
          </a:p>
          <a:p>
            <a:pPr marL="1016000" indent="-367665">
              <a:lnSpc>
                <a:spcPct val="100000"/>
              </a:lnSpc>
              <a:spcBef>
                <a:spcPts val="5"/>
              </a:spcBef>
              <a:buChar char="●"/>
              <a:tabLst>
                <a:tab pos="1016635" algn="l"/>
                <a:tab pos="1017269" algn="l"/>
              </a:tabLst>
            </a:pPr>
            <a:r>
              <a:rPr dirty="0"/>
              <a:t>Labels</a:t>
            </a:r>
            <a:r>
              <a:rPr dirty="0" spc="55"/>
              <a:t> </a:t>
            </a:r>
            <a:r>
              <a:rPr dirty="0" spc="-5"/>
              <a:t>are</a:t>
            </a:r>
            <a:r>
              <a:rPr dirty="0" spc="20"/>
              <a:t> </a:t>
            </a:r>
            <a:r>
              <a:rPr dirty="0" spc="-5"/>
              <a:t>assigned</a:t>
            </a:r>
            <a:r>
              <a:rPr dirty="0" spc="50"/>
              <a:t> </a:t>
            </a:r>
            <a:r>
              <a:rPr dirty="0" spc="-5"/>
              <a:t>to</a:t>
            </a:r>
            <a:r>
              <a:rPr dirty="0" spc="-15"/>
              <a:t> </a:t>
            </a:r>
            <a:r>
              <a:rPr dirty="0" spc="-5"/>
              <a:t>each</a:t>
            </a:r>
            <a:r>
              <a:rPr dirty="0" spc="15"/>
              <a:t> </a:t>
            </a:r>
            <a:r>
              <a:rPr dirty="0" spc="-5"/>
              <a:t>class</a:t>
            </a:r>
            <a:r>
              <a:rPr dirty="0" spc="25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5"/>
              <a:t>are</a:t>
            </a:r>
            <a:r>
              <a:rPr dirty="0" spc="30"/>
              <a:t> </a:t>
            </a:r>
            <a:r>
              <a:rPr dirty="0" spc="-5"/>
              <a:t>also</a:t>
            </a:r>
            <a:r>
              <a:rPr dirty="0" spc="35"/>
              <a:t> </a:t>
            </a:r>
            <a:r>
              <a:rPr dirty="0" spc="-5"/>
              <a:t>saved</a:t>
            </a:r>
            <a:r>
              <a:rPr dirty="0" spc="4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a </a:t>
            </a:r>
            <a:r>
              <a:rPr dirty="0" spc="-5"/>
              <a:t>csv</a:t>
            </a:r>
            <a:r>
              <a:rPr dirty="0"/>
              <a:t> </a:t>
            </a:r>
            <a:r>
              <a:rPr dirty="0" spc="-5"/>
              <a:t>format.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194562"/>
            <a:ext cx="13925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55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500" spc="75">
                <a:solidFill>
                  <a:srgbClr val="1A1A1A"/>
                </a:solidFill>
                <a:latin typeface="Trebuchet MS"/>
                <a:cs typeface="Trebuchet MS"/>
              </a:rPr>
              <a:t>h</a:t>
            </a:r>
            <a:r>
              <a:rPr dirty="0" sz="2500" spc="55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dirty="0" sz="2500" spc="-14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500" spc="8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dirty="0" sz="2500" spc="55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dirty="0" sz="2500" spc="45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500" spc="5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914" y="2132914"/>
            <a:ext cx="2331720" cy="2247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2650" y="2132952"/>
            <a:ext cx="2334260" cy="22475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3925" y="2132914"/>
            <a:ext cx="2331720" cy="2247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362583"/>
            <a:ext cx="43141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1A1A1A"/>
                </a:solidFill>
                <a:latin typeface="Trebuchet MS"/>
                <a:cs typeface="Trebuchet MS"/>
              </a:rPr>
              <a:t>Splitting</a:t>
            </a:r>
            <a:r>
              <a:rPr dirty="0" sz="2600" spc="114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A1A1A"/>
                </a:solidFill>
                <a:latin typeface="Trebuchet MS"/>
                <a:cs typeface="Trebuchet MS"/>
              </a:rPr>
              <a:t>train</a:t>
            </a:r>
            <a:r>
              <a:rPr dirty="0" sz="2600" spc="2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A1A1A"/>
                </a:solidFill>
                <a:latin typeface="Trebuchet MS"/>
                <a:cs typeface="Trebuchet MS"/>
              </a:rPr>
              <a:t>and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A1A1A"/>
                </a:solidFill>
                <a:latin typeface="Trebuchet MS"/>
                <a:cs typeface="Trebuchet MS"/>
              </a:rPr>
              <a:t>test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1A1A1A"/>
                </a:solidFill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074900"/>
            <a:ext cx="3117850" cy="229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6120" marR="5080" indent="-317500">
              <a:lnSpc>
                <a:spcPct val="115700"/>
              </a:lnSpc>
              <a:spcBef>
                <a:spcPts val="100"/>
              </a:spcBef>
              <a:buChar char="●"/>
              <a:tabLst>
                <a:tab pos="706120" algn="l"/>
                <a:tab pos="706755" algn="l"/>
              </a:tabLst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dirty="0" sz="1400" spc="-6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Data</a:t>
            </a:r>
            <a:r>
              <a:rPr dirty="0" sz="1400" spc="-9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dirty="0" sz="1400" spc="-9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first</a:t>
            </a:r>
            <a:r>
              <a:rPr dirty="0" sz="1400" spc="-4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converted</a:t>
            </a:r>
            <a:r>
              <a:rPr dirty="0" sz="1400" spc="-2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into </a:t>
            </a:r>
            <a:r>
              <a:rPr dirty="0" sz="1400" spc="-42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434343"/>
                </a:solidFill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329565" marR="206375" indent="-329565">
              <a:lnSpc>
                <a:spcPct val="114300"/>
              </a:lnSpc>
              <a:spcBef>
                <a:spcPts val="1090"/>
              </a:spcBef>
              <a:buClr>
                <a:srgbClr val="434343"/>
              </a:buClr>
              <a:buChar char="●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111111"/>
                </a:solidFill>
                <a:latin typeface="Tahoma"/>
                <a:cs typeface="Tahoma"/>
              </a:rPr>
              <a:t>data is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splitted into training </a:t>
            </a:r>
            <a:r>
              <a:rPr dirty="0" sz="140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dirty="0" sz="1400" spc="-4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testing</a:t>
            </a:r>
            <a:r>
              <a:rPr dirty="0" sz="1400" spc="-25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111111"/>
                </a:solidFill>
                <a:latin typeface="Tahoma"/>
                <a:cs typeface="Tahoma"/>
              </a:rPr>
              <a:t>data</a:t>
            </a:r>
            <a:r>
              <a:rPr dirty="0" sz="1400" spc="-25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as</a:t>
            </a:r>
            <a:r>
              <a:rPr dirty="0" sz="1400" spc="-5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111111"/>
                </a:solidFill>
                <a:latin typeface="Tahoma"/>
                <a:cs typeface="Tahoma"/>
              </a:rPr>
              <a:t>X</a:t>
            </a:r>
            <a:r>
              <a:rPr dirty="0" sz="1400" spc="-1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dirty="0" sz="1400" spc="-35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11111"/>
                </a:solidFill>
                <a:latin typeface="Tahoma"/>
                <a:cs typeface="Tahoma"/>
              </a:rPr>
              <a:t>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>
              <a:latin typeface="Tahoma"/>
              <a:cs typeface="Tahoma"/>
            </a:endParaRPr>
          </a:p>
          <a:p>
            <a:pPr marL="329565" marR="22225" indent="-329565">
              <a:lnSpc>
                <a:spcPct val="115700"/>
              </a:lnSpc>
              <a:spcBef>
                <a:spcPts val="108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Th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11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tr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in</a:t>
            </a:r>
            <a:r>
              <a:rPr dirty="0" sz="140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nd</a:t>
            </a:r>
            <a:r>
              <a:rPr dirty="0" sz="1400" spc="-114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-13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da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-8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dirty="0" sz="1400" spc="-14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di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v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ded  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 spc="-55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3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 spc="-45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 spc="-4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434343"/>
                </a:solidFill>
                <a:latin typeface="Tahoma"/>
                <a:cs typeface="Tahoma"/>
              </a:rPr>
              <a:t>8</a:t>
            </a:r>
            <a:r>
              <a:rPr dirty="0" sz="1400" spc="-60">
                <a:solidFill>
                  <a:srgbClr val="434343"/>
                </a:solidFill>
                <a:latin typeface="Tahoma"/>
                <a:cs typeface="Tahoma"/>
              </a:rPr>
              <a:t>0%</a:t>
            </a:r>
            <a:r>
              <a:rPr dirty="0" sz="1400" spc="-5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-55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45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434343"/>
                </a:solidFill>
                <a:latin typeface="Tahoma"/>
                <a:cs typeface="Tahoma"/>
              </a:rPr>
              <a:t>20</a:t>
            </a:r>
            <a:r>
              <a:rPr dirty="0" sz="1400" spc="-80">
                <a:solidFill>
                  <a:srgbClr val="434343"/>
                </a:solidFill>
                <a:latin typeface="Tahoma"/>
                <a:cs typeface="Tahoma"/>
              </a:rPr>
              <a:t>%</a:t>
            </a:r>
            <a:r>
              <a:rPr dirty="0" sz="1400" spc="-3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dirty="0" sz="1400" spc="-45">
                <a:solidFill>
                  <a:srgbClr val="434343"/>
                </a:solidFill>
                <a:latin typeface="Tahoma"/>
                <a:cs typeface="Tahoma"/>
              </a:rPr>
              <a:t>espe</a:t>
            </a:r>
            <a:r>
              <a:rPr dirty="0" sz="1400" spc="-3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dirty="0" sz="1400" spc="-35">
                <a:solidFill>
                  <a:srgbClr val="434343"/>
                </a:solidFill>
                <a:latin typeface="Tahoma"/>
                <a:cs typeface="Tahoma"/>
              </a:rPr>
              <a:t>tiv</a:t>
            </a:r>
            <a:r>
              <a:rPr dirty="0" sz="1400" spc="-3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434343"/>
                </a:solidFill>
                <a:latin typeface="Tahoma"/>
                <a:cs typeface="Tahoma"/>
              </a:rPr>
              <a:t>ly.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1240" y="3272536"/>
            <a:ext cx="54610" cy="198120"/>
          </a:xfrm>
          <a:custGeom>
            <a:avLst/>
            <a:gdLst/>
            <a:ahLst/>
            <a:cxnLst/>
            <a:rect l="l" t="t" r="r" b="b"/>
            <a:pathLst>
              <a:path w="54610" h="198120">
                <a:moveTo>
                  <a:pt x="54610" y="0"/>
                </a:moveTo>
                <a:lnTo>
                  <a:pt x="0" y="0"/>
                </a:lnTo>
                <a:lnTo>
                  <a:pt x="0" y="198119"/>
                </a:lnTo>
                <a:lnTo>
                  <a:pt x="54610" y="198119"/>
                </a:lnTo>
                <a:lnTo>
                  <a:pt x="546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5804" y="2173579"/>
            <a:ext cx="4162171" cy="20834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040" y="1362583"/>
            <a:ext cx="23933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70">
                <a:solidFill>
                  <a:srgbClr val="1A1A1A"/>
                </a:solidFill>
                <a:latin typeface="Trebuchet MS"/>
                <a:cs typeface="Trebuchet MS"/>
              </a:rPr>
              <a:t>Model</a:t>
            </a:r>
            <a:r>
              <a:rPr dirty="0" sz="260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Building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976" y="2312390"/>
            <a:ext cx="3159760" cy="199263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Th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12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del</a:t>
            </a:r>
            <a:r>
              <a:rPr dirty="0" sz="1400" spc="-8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dirty="0" sz="1400" spc="-12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b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uild.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Activ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ti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nct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ons</a:t>
            </a:r>
            <a:r>
              <a:rPr dirty="0" sz="1400" spc="-9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lvl="1" marL="786765" indent="-318135">
              <a:lnSpc>
                <a:spcPct val="100000"/>
              </a:lnSpc>
              <a:spcBef>
                <a:spcPts val="240"/>
              </a:spcBef>
              <a:buChar char="○"/>
              <a:tabLst>
                <a:tab pos="786765" algn="l"/>
                <a:tab pos="787400" algn="l"/>
              </a:tabLst>
            </a:pP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‘Relu’</a:t>
            </a:r>
            <a:r>
              <a:rPr dirty="0" sz="1400" spc="-8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or</a:t>
            </a:r>
            <a:r>
              <a:rPr dirty="0" sz="1400" spc="-14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hi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dirty="0" sz="1400" spc="-7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la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rs</a:t>
            </a:r>
            <a:endParaRPr sz="1400">
              <a:latin typeface="Tahoma"/>
              <a:cs typeface="Tahoma"/>
            </a:endParaRPr>
          </a:p>
          <a:p>
            <a:pPr lvl="1" marL="786765" indent="-318135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‘S</a:t>
            </a:r>
            <a:r>
              <a:rPr dirty="0" sz="1400" spc="5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ft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ma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x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r>
              <a:rPr dirty="0" sz="1400" spc="-8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fo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dirty="0" sz="1400" spc="-114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/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put</a:t>
            </a:r>
            <a:r>
              <a:rPr dirty="0" sz="1400" spc="-7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la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Op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ti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iser</a:t>
            </a:r>
            <a:r>
              <a:rPr dirty="0" sz="1400" spc="-6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ed</a:t>
            </a:r>
            <a:r>
              <a:rPr dirty="0" sz="1400" spc="-7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dirty="0" sz="1400" spc="-13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da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-14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 spc="-12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‘sparse_categorical_crossentropy’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Metrics</a:t>
            </a:r>
            <a:r>
              <a:rPr dirty="0" sz="1400" spc="-7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se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z="1400" spc="-6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dirty="0" sz="1400" spc="-114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‘ac</a:t>
            </a:r>
            <a:r>
              <a:rPr dirty="0" sz="1400" spc="-15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cy’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1177290"/>
            <a:ext cx="746760" cy="45720"/>
            <a:chOff x="828675" y="1177290"/>
            <a:chExt cx="746760" cy="45720"/>
          </a:xfrm>
        </p:grpSpPr>
        <p:sp>
          <p:nvSpPr>
            <p:cNvPr id="6" name="object 6"/>
            <p:cNvSpPr/>
            <p:nvPr/>
          </p:nvSpPr>
          <p:spPr>
            <a:xfrm>
              <a:off x="1203325" y="1177290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210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2109" y="4572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EB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8675" y="1177290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845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8459" y="4572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1A998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370" y="624205"/>
            <a:ext cx="3413252" cy="43402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040" y="1362583"/>
            <a:ext cx="118046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60" b="1">
                <a:solidFill>
                  <a:srgbClr val="1A1A1A"/>
                </a:solidFill>
                <a:latin typeface="Trebuchet MS"/>
                <a:cs typeface="Trebuchet MS"/>
              </a:rPr>
              <a:t>Results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7373" y="2001139"/>
            <a:ext cx="44240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highest</a:t>
            </a:r>
            <a:r>
              <a:rPr dirty="0" sz="1400" spc="-2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Tahoma"/>
                <a:cs typeface="Tahoma"/>
              </a:rPr>
              <a:t>accuracy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obtained</a:t>
            </a:r>
            <a:r>
              <a:rPr dirty="0" sz="1400" spc="-2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dirty="0" sz="1400" spc="-6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90.32%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at</a:t>
            </a:r>
            <a:r>
              <a:rPr dirty="0" sz="1400" spc="-7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434343"/>
                </a:solidFill>
                <a:latin typeface="Tahoma"/>
                <a:cs typeface="Tahoma"/>
              </a:rPr>
              <a:t>30th</a:t>
            </a:r>
            <a:r>
              <a:rPr dirty="0" sz="1400" spc="-5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Tahoma"/>
                <a:cs typeface="Tahoma"/>
              </a:rPr>
              <a:t>epoch.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104" y="2371636"/>
            <a:ext cx="5554980" cy="25905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Classification:</a:t>
            </a:r>
            <a:r>
              <a:rPr dirty="0" spc="-20"/>
              <a:t> </a:t>
            </a:r>
            <a:r>
              <a:rPr dirty="0" spc="-5"/>
              <a:t>Internal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Anurag N Srivastav</dc:creator>
  <dcterms:created xsi:type="dcterms:W3CDTF">2021-06-17T11:26:42Z</dcterms:created>
  <dcterms:modified xsi:type="dcterms:W3CDTF">2021-06-17T11:26:42Z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2021-06-17T00:00:00Z</vt:filetime>
  </property>
</Properties>
</file>