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7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B4B04BC0-A0AE-43C5-84FA-1724545F8D5A}"/>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5400" b="1" dirty="0" err="1">
                <a:cs typeface="Calibri Light"/>
              </a:rPr>
              <a:t>MicroCredit</a:t>
            </a:r>
            <a:r>
              <a:rPr lang="en-US" sz="5400" b="1" dirty="0">
                <a:cs typeface="Calibri Light"/>
              </a:rPr>
              <a:t> Defaulter</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Anurag Shrivastav</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52510"/>
            <a:ext cx="10515600" cy="456102"/>
          </a:xfrm>
        </p:spPr>
        <p:txBody>
          <a:bodyPr>
            <a:noAutofit/>
          </a:bodyPr>
          <a:lstStyle/>
          <a:p>
            <a:r>
              <a:rPr lang="en-IN" sz="2800">
                <a:ea typeface="+mj-lt"/>
                <a:cs typeface="+mj-lt"/>
              </a:rPr>
              <a:t>We look for the skewness present in data shown in fig 2,</a:t>
            </a:r>
            <a:endParaRPr lang="en-US" sz="2800"/>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455667" y="614241"/>
            <a:ext cx="3235842" cy="5641163"/>
          </a:xfrm>
        </p:spPr>
      </p:pic>
      <p:sp>
        <p:nvSpPr>
          <p:cNvPr id="5" name="TextBox 4">
            <a:extLst>
              <a:ext uri="{FF2B5EF4-FFF2-40B4-BE49-F238E27FC236}">
                <a16:creationId xmlns:a16="http://schemas.microsoft.com/office/drawing/2014/main" id="{94C8244A-0F42-4B88-9148-F62AAFB5117E}"/>
              </a:ext>
            </a:extLst>
          </p:cNvPr>
          <p:cNvSpPr txBox="1"/>
          <p:nvPr/>
        </p:nvSpPr>
        <p:spPr>
          <a:xfrm>
            <a:off x="4948518" y="64725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We observe skewness in the data due  to outliers so we remove the 7-8% outliers through zscore method by keeping standard deviation 5 and treat the rest outliers through winsorization technique. Now the skewness observed is  shown in fig 3,</a:t>
            </a:r>
            <a:endParaRPr lang="en-US" sz="280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95066" y="2026139"/>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p:txBody>
          <a:bodyPr vert="horz" lIns="91440" tIns="45720" rIns="91440" bIns="45720" rtlCol="0" anchor="t">
            <a:normAutofit lnSpcReduction="10000"/>
          </a:bodyPr>
          <a:lstStyle/>
          <a:p>
            <a:pPr>
              <a:buNone/>
            </a:pPr>
            <a:r>
              <a:rPr lang="en-US">
                <a:ea typeface="+mn-lt"/>
                <a:cs typeface="+mn-lt"/>
              </a:rPr>
              <a:t>The  variable features of this problem statement are :-</a:t>
            </a:r>
          </a:p>
          <a:p>
            <a:pPr>
              <a:buNone/>
            </a:pPr>
            <a:r>
              <a:rPr lang="en-US">
                <a:ea typeface="+mn-lt"/>
                <a:cs typeface="+mn-lt"/>
              </a:rPr>
              <a:t>     Variable : Defination -&gt; comment</a:t>
            </a:r>
          </a:p>
          <a:p>
            <a:pPr>
              <a:buNone/>
            </a:pPr>
            <a:r>
              <a:rPr lang="en-US">
                <a:ea typeface="+mn-lt"/>
                <a:cs typeface="+mn-lt"/>
              </a:rPr>
              <a:t>label : Flag indicating whether the user paid back the credit amount within 5 days of issuing the loan{1:success, 0:failure}</a:t>
            </a:r>
          </a:p>
          <a:p>
            <a:pPr>
              <a:buNone/>
            </a:pPr>
            <a:r>
              <a:rPr lang="en-US">
                <a:ea typeface="+mn-lt"/>
                <a:cs typeface="+mn-lt"/>
              </a:rPr>
              <a:t>msisdn : mobile number of user</a:t>
            </a:r>
          </a:p>
          <a:p>
            <a:pPr>
              <a:buNone/>
            </a:pPr>
            <a:r>
              <a:rPr lang="en-US">
                <a:ea typeface="+mn-lt"/>
                <a:cs typeface="+mn-lt"/>
              </a:rPr>
              <a:t>aon : age on cellular network in days</a:t>
            </a:r>
          </a:p>
          <a:p>
            <a:pPr>
              <a:buNone/>
            </a:pPr>
            <a:r>
              <a:rPr lang="en-US">
                <a:ea typeface="+mn-lt"/>
                <a:cs typeface="+mn-lt"/>
              </a:rPr>
              <a:t>daily_decr30 : Daily amount spent from main account, averaged  over last 30 days (in Indonesian Rupiah)</a:t>
            </a:r>
          </a:p>
          <a:p>
            <a:pPr>
              <a:buNone/>
            </a:pPr>
            <a:r>
              <a:rPr lang="en-US">
                <a:ea typeface="+mn-lt"/>
                <a:cs typeface="+mn-lt"/>
              </a:rPr>
              <a:t>daily_decr90 : Daily amount spent from main account, averaged  over last 90 days (in Indonesian Rupiah)</a:t>
            </a:r>
          </a:p>
          <a:p>
            <a:pPr marL="0" indent="0">
              <a:buNone/>
            </a:pPr>
            <a:endParaRPr lang="en-US" dirty="0">
              <a:cs typeface="Calibri" panose="020F0502020204030204"/>
            </a:endParaRP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640862" y="5862"/>
            <a:ext cx="10978661"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rental30 : Average main account balance over last 30 days -&gt; </a:t>
            </a:r>
            <a:r>
              <a:rPr lang="en-US" sz="2800" dirty="0">
                <a:cs typeface="Calibri"/>
              </a:rPr>
              <a:t> </a:t>
            </a:r>
            <a:r>
              <a:rPr lang="en-US" sz="2800">
                <a:cs typeface="Segoe UI"/>
              </a:rPr>
              <a:t>Unsure of given definition</a:t>
            </a:r>
            <a:r>
              <a:rPr lang="en-US" sz="2800" dirty="0">
                <a:cs typeface="Calibri"/>
              </a:rPr>
              <a:t> </a:t>
            </a:r>
          </a:p>
          <a:p>
            <a:r>
              <a:rPr lang="en-US" sz="2800">
                <a:cs typeface="Segoe UI"/>
              </a:rPr>
              <a:t>rental90 : Average main account balance over last 90 days -&gt; </a:t>
            </a:r>
            <a:r>
              <a:rPr lang="en-US" sz="2800" dirty="0">
                <a:cs typeface="Calibri"/>
              </a:rPr>
              <a:t> </a:t>
            </a:r>
            <a:r>
              <a:rPr lang="en-US" sz="2800">
                <a:cs typeface="Segoe UI"/>
              </a:rPr>
              <a:t>Unsure of given definition</a:t>
            </a:r>
            <a:r>
              <a:rPr lang="en-US" sz="2800" dirty="0">
                <a:cs typeface="Calibri"/>
              </a:rPr>
              <a:t> </a:t>
            </a:r>
          </a:p>
          <a:p>
            <a:r>
              <a:rPr lang="en-US" sz="2800">
                <a:cs typeface="Segoe UI"/>
              </a:rPr>
              <a:t>last_rech_date_ma : Number of days till last recharge of main </a:t>
            </a:r>
            <a:r>
              <a:rPr lang="en-US" sz="2800" dirty="0">
                <a:cs typeface="Calibri"/>
              </a:rPr>
              <a:t> </a:t>
            </a:r>
            <a:r>
              <a:rPr lang="en-US" sz="2800">
                <a:cs typeface="Segoe UI"/>
              </a:rPr>
              <a:t>account</a:t>
            </a:r>
            <a:r>
              <a:rPr lang="en-US" sz="2800" dirty="0">
                <a:cs typeface="Calibri"/>
              </a:rPr>
              <a:t> </a:t>
            </a:r>
          </a:p>
          <a:p>
            <a:r>
              <a:rPr lang="en-US" sz="2800">
                <a:cs typeface="Segoe UI"/>
              </a:rPr>
              <a:t>last_rech_date_da : Number of days till last recharge of data </a:t>
            </a:r>
            <a:r>
              <a:rPr lang="en-US" sz="2800" dirty="0">
                <a:cs typeface="Calibri"/>
              </a:rPr>
              <a:t> </a:t>
            </a:r>
            <a:r>
              <a:rPr lang="en-US" sz="2800">
                <a:cs typeface="Segoe UI"/>
              </a:rPr>
              <a:t>account</a:t>
            </a:r>
            <a:r>
              <a:rPr lang="en-US" sz="2800" dirty="0">
                <a:cs typeface="Calibri"/>
              </a:rPr>
              <a:t> </a:t>
            </a:r>
          </a:p>
          <a:p>
            <a:r>
              <a:rPr lang="en-US" sz="2800">
                <a:cs typeface="Segoe UI"/>
              </a:rPr>
              <a:t>last_rech_amt_ma : Amount of last recharge of main account (in </a:t>
            </a:r>
            <a:r>
              <a:rPr lang="en-US" sz="2800" dirty="0">
                <a:cs typeface="Calibri"/>
              </a:rPr>
              <a:t> </a:t>
            </a:r>
            <a:r>
              <a:rPr lang="en-US" sz="2800">
                <a:cs typeface="Segoe UI"/>
              </a:rPr>
              <a:t>Indonesian Rupiah)</a:t>
            </a:r>
            <a:r>
              <a:rPr lang="en-US" sz="2800" dirty="0">
                <a:cs typeface="Calibri"/>
              </a:rPr>
              <a:t> </a:t>
            </a:r>
          </a:p>
          <a:p>
            <a:r>
              <a:rPr lang="en-US" sz="2800">
                <a:cs typeface="Segoe UI"/>
              </a:rPr>
              <a:t>cnt_ma_rech30 : Number of times main account got recharged in </a:t>
            </a:r>
            <a:r>
              <a:rPr lang="en-US" sz="2800" dirty="0">
                <a:cs typeface="Calibri"/>
              </a:rPr>
              <a:t> </a:t>
            </a:r>
            <a:r>
              <a:rPr lang="en-US" sz="2800">
                <a:cs typeface="Segoe UI"/>
              </a:rPr>
              <a:t>last 30 days</a:t>
            </a:r>
            <a:r>
              <a:rPr lang="en-US" sz="2800" dirty="0">
                <a:cs typeface="Calibri"/>
              </a:rPr>
              <a:t> </a:t>
            </a:r>
          </a:p>
          <a:p>
            <a:r>
              <a:rPr lang="en-US" sz="2800">
                <a:cs typeface="Segoe UI"/>
              </a:rPr>
              <a:t>fr_ma_rech30 : Frequency of main account recharged in last 30 </a:t>
            </a:r>
            <a:r>
              <a:rPr lang="en-US" sz="2800" dirty="0">
                <a:cs typeface="Calibri"/>
              </a:rPr>
              <a:t> </a:t>
            </a:r>
            <a:r>
              <a:rPr lang="en-US" sz="2800">
                <a:cs typeface="Segoe UI"/>
              </a:rPr>
              <a:t>days -&gt; Unsure of given definition</a:t>
            </a:r>
            <a:r>
              <a:rPr lang="en-US" sz="2800" dirty="0">
                <a:cs typeface="Calibri"/>
              </a:rPr>
              <a:t> </a:t>
            </a:r>
          </a:p>
          <a:p>
            <a:r>
              <a:rPr lang="en-US" sz="2800">
                <a:cs typeface="Segoe UI"/>
              </a:rPr>
              <a:t>sumamnt_ma_rech30 : Total amount of recharge in main account </a:t>
            </a:r>
            <a:r>
              <a:rPr lang="en-US" sz="2800" dirty="0">
                <a:cs typeface="Calibri"/>
              </a:rPr>
              <a:t> </a:t>
            </a:r>
            <a:r>
              <a:rPr lang="en-US" sz="2800">
                <a:cs typeface="Segoe UI"/>
              </a:rPr>
              <a:t>over last 30 days (in Indonesian Rupiah)</a:t>
            </a:r>
            <a:r>
              <a:rPr lang="en-US" sz="2800" dirty="0">
                <a:cs typeface="Calibri"/>
              </a:rPr>
              <a:t> </a:t>
            </a:r>
          </a:p>
          <a:p>
            <a:r>
              <a:rPr lang="en-US" sz="2800">
                <a:cs typeface="Segoe UI"/>
              </a:rPr>
              <a:t>medianamnt_ma_rech30 : Median of amount of recharges done in </a:t>
            </a:r>
            <a:r>
              <a:rPr lang="en-US" sz="2800" dirty="0">
                <a:cs typeface="Calibri"/>
              </a:rPr>
              <a:t> </a:t>
            </a:r>
            <a:r>
              <a:rPr lang="en-US" sz="2800">
                <a:cs typeface="Segoe UI"/>
              </a:rPr>
              <a:t>main account over last 30 days at user level (in Indonesian Rupiah)</a:t>
            </a:r>
            <a:r>
              <a:rPr lang="en-US" sz="2800" dirty="0">
                <a:cs typeface="Calibri"/>
              </a:rPr>
              <a:t> </a:t>
            </a: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650631" y="5862"/>
            <a:ext cx="10968892"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medianmarechprebal30 : Median of main account balance just </a:t>
            </a:r>
            <a:r>
              <a:rPr lang="en-US" sz="2800" dirty="0">
                <a:cs typeface="Calibri"/>
              </a:rPr>
              <a:t> </a:t>
            </a:r>
            <a:r>
              <a:rPr lang="en-US" sz="2800">
                <a:cs typeface="Segoe UI"/>
              </a:rPr>
              <a:t>before recharge in last 30 days at user level (in Indonesian Rupiah)</a:t>
            </a:r>
            <a:r>
              <a:rPr lang="en-US" sz="2800" dirty="0">
                <a:cs typeface="Calibri"/>
              </a:rPr>
              <a:t> </a:t>
            </a:r>
          </a:p>
          <a:p>
            <a:r>
              <a:rPr lang="en-US" sz="2800">
                <a:cs typeface="Segoe UI"/>
              </a:rPr>
              <a:t>cnt_ma_rech90 : Number of times main account got recharged in </a:t>
            </a:r>
            <a:r>
              <a:rPr lang="en-US" sz="2800" dirty="0">
                <a:cs typeface="Calibri"/>
              </a:rPr>
              <a:t> </a:t>
            </a:r>
            <a:r>
              <a:rPr lang="en-US" sz="2800">
                <a:cs typeface="Segoe UI"/>
              </a:rPr>
              <a:t>last 90 days</a:t>
            </a:r>
            <a:r>
              <a:rPr lang="en-US" sz="2800" dirty="0">
                <a:cs typeface="Calibri"/>
              </a:rPr>
              <a:t> </a:t>
            </a:r>
          </a:p>
          <a:p>
            <a:r>
              <a:rPr lang="en-US" sz="2800">
                <a:cs typeface="Segoe UI"/>
              </a:rPr>
              <a:t>fr_ma_rech90 : Frequency of main account recharged in last 90 </a:t>
            </a:r>
            <a:r>
              <a:rPr lang="en-US" sz="2800" dirty="0">
                <a:cs typeface="Calibri"/>
              </a:rPr>
              <a:t> </a:t>
            </a:r>
            <a:r>
              <a:rPr lang="en-US" sz="2800">
                <a:cs typeface="Segoe UI"/>
              </a:rPr>
              <a:t>days -&gt; Unsure of given definition</a:t>
            </a:r>
            <a:r>
              <a:rPr lang="en-US" sz="2800" dirty="0">
                <a:cs typeface="Calibri"/>
              </a:rPr>
              <a:t> </a:t>
            </a:r>
          </a:p>
          <a:p>
            <a:r>
              <a:rPr lang="en-US" sz="2800">
                <a:cs typeface="Segoe UI"/>
              </a:rPr>
              <a:t>sumamnt_ma_rech90 : Total amount of recharge in main account </a:t>
            </a:r>
            <a:r>
              <a:rPr lang="en-US" sz="2800" dirty="0">
                <a:cs typeface="Calibri"/>
              </a:rPr>
              <a:t> </a:t>
            </a:r>
            <a:r>
              <a:rPr lang="en-US" sz="2800">
                <a:cs typeface="Segoe UI"/>
              </a:rPr>
              <a:t>over last 90 days (in Indonasian Rupiah)</a:t>
            </a:r>
            <a:r>
              <a:rPr lang="en-US" sz="2800" dirty="0">
                <a:cs typeface="Calibri"/>
              </a:rPr>
              <a:t> </a:t>
            </a:r>
          </a:p>
          <a:p>
            <a:r>
              <a:rPr lang="en-US" sz="2800">
                <a:cs typeface="Segoe UI"/>
              </a:rPr>
              <a:t>medianamnt_ma_rech90 : Median of amount of recharges done in </a:t>
            </a:r>
            <a:r>
              <a:rPr lang="en-US" sz="2800" dirty="0">
                <a:cs typeface="Calibri"/>
              </a:rPr>
              <a:t> </a:t>
            </a:r>
            <a:r>
              <a:rPr lang="en-US" sz="2800">
                <a:cs typeface="Segoe UI"/>
              </a:rPr>
              <a:t>main account over last 90 days at user level (in Indonasian Rupiah)</a:t>
            </a:r>
            <a:r>
              <a:rPr lang="en-US" sz="2800" dirty="0">
                <a:cs typeface="Calibri"/>
              </a:rPr>
              <a:t> </a:t>
            </a:r>
          </a:p>
          <a:p>
            <a:r>
              <a:rPr lang="en-US" sz="2800">
                <a:cs typeface="Segoe UI"/>
              </a:rPr>
              <a:t>medianmarechprebal90 : Median of main account balance just </a:t>
            </a:r>
            <a:r>
              <a:rPr lang="en-US" sz="2800" dirty="0">
                <a:cs typeface="Calibri"/>
              </a:rPr>
              <a:t> </a:t>
            </a:r>
            <a:r>
              <a:rPr lang="en-US" sz="2800">
                <a:cs typeface="Segoe UI"/>
              </a:rPr>
              <a:t>before recharge in last 90 days at user level (in Indonasian Rupiah)</a:t>
            </a:r>
            <a:r>
              <a:rPr lang="en-US" sz="2800" dirty="0">
                <a:cs typeface="Calibri"/>
              </a:rPr>
              <a:t> </a:t>
            </a:r>
          </a:p>
          <a:p>
            <a:r>
              <a:rPr lang="en-US" sz="2800">
                <a:cs typeface="Segoe UI"/>
              </a:rPr>
              <a:t>cnt_da_rech30 : Number of times data account got recharged in </a:t>
            </a:r>
            <a:r>
              <a:rPr lang="en-US" sz="2800" dirty="0">
                <a:cs typeface="Calibri"/>
              </a:rPr>
              <a:t> </a:t>
            </a:r>
            <a:r>
              <a:rPr lang="en-US" sz="2800">
                <a:cs typeface="Segoe UI"/>
              </a:rPr>
              <a:t>last 30 days</a:t>
            </a:r>
            <a:r>
              <a:rPr lang="en-US" sz="2800" dirty="0">
                <a:cs typeface="Calibri"/>
              </a:rPr>
              <a:t> </a:t>
            </a:r>
          </a:p>
          <a:p>
            <a:r>
              <a:rPr lang="en-US" sz="2800">
                <a:cs typeface="Segoe UI"/>
              </a:rPr>
              <a:t>fr_da_rech30 : Frequency of data account recharged in last 30 days</a:t>
            </a:r>
            <a:r>
              <a:rPr lang="en-US" sz="2800" dirty="0">
                <a:cs typeface="Calibri"/>
              </a:rPr>
              <a:t> </a:t>
            </a:r>
          </a:p>
          <a:p>
            <a:r>
              <a:rPr lang="en-US" sz="2800" dirty="0">
                <a:cs typeface="Segoe UI"/>
              </a:rPr>
              <a:t>cnt_da_rech90 : Number of times data account got recharged in </a:t>
            </a:r>
            <a:r>
              <a:rPr lang="en-US" sz="2800" dirty="0">
                <a:cs typeface="Calibri"/>
              </a:rPr>
              <a:t> </a:t>
            </a:r>
            <a:r>
              <a:rPr lang="en-US" sz="2800">
                <a:cs typeface="Segoe UI"/>
              </a:rPr>
              <a:t>last 90</a:t>
            </a:r>
            <a:endParaRPr lang="en-US" sz="2800" dirty="0">
              <a:cs typeface="Calibri"/>
            </a:endParaRPr>
          </a:p>
        </p:txBody>
      </p:sp>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592016" y="5862"/>
            <a:ext cx="10988430"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fr_da_rech90 : Frequency of data account recharged in last 90 days</a:t>
            </a:r>
            <a:r>
              <a:rPr lang="en-US" sz="2800" dirty="0">
                <a:cs typeface="Calibri"/>
              </a:rPr>
              <a:t> </a:t>
            </a:r>
          </a:p>
          <a:p>
            <a:r>
              <a:rPr lang="en-US" sz="2800">
                <a:cs typeface="Segoe UI"/>
              </a:rPr>
              <a:t>cnt_loans30 : Number of loans taken by user in last 30 days</a:t>
            </a:r>
            <a:r>
              <a:rPr lang="en-US" sz="2800" dirty="0">
                <a:cs typeface="Calibri"/>
              </a:rPr>
              <a:t> </a:t>
            </a:r>
          </a:p>
          <a:p>
            <a:r>
              <a:rPr lang="en-US" sz="2800">
                <a:cs typeface="Segoe UI"/>
              </a:rPr>
              <a:t>amnt_loans30 : Total amount of loans taken by user in last 30 days</a:t>
            </a:r>
            <a:r>
              <a:rPr lang="en-US" sz="2800" dirty="0">
                <a:cs typeface="Calibri"/>
              </a:rPr>
              <a:t> </a:t>
            </a:r>
          </a:p>
          <a:p>
            <a:r>
              <a:rPr lang="en-US" sz="2800">
                <a:cs typeface="Segoe UI"/>
              </a:rPr>
              <a:t>maxamnt_loans30 : maximum amount of loan taken by the user in </a:t>
            </a:r>
            <a:r>
              <a:rPr lang="en-US" sz="2800" dirty="0">
                <a:cs typeface="Calibri"/>
              </a:rPr>
              <a:t> </a:t>
            </a:r>
            <a:r>
              <a:rPr lang="en-US" sz="2800">
                <a:cs typeface="Segoe UI"/>
              </a:rPr>
              <a:t>last 30 days -&gt; There are only two options: 5 &amp; 10 Rs., for which the </a:t>
            </a:r>
            <a:r>
              <a:rPr lang="en-US" sz="2800" dirty="0">
                <a:cs typeface="Calibri"/>
              </a:rPr>
              <a:t> </a:t>
            </a:r>
            <a:r>
              <a:rPr lang="en-US" sz="2800">
                <a:cs typeface="Segoe UI"/>
              </a:rPr>
              <a:t>user needs to pay back 6 &amp; 12 Rs. respectively</a:t>
            </a:r>
            <a:r>
              <a:rPr lang="en-US" sz="2800" dirty="0">
                <a:cs typeface="Calibri"/>
              </a:rPr>
              <a:t> </a:t>
            </a:r>
          </a:p>
          <a:p>
            <a:r>
              <a:rPr lang="en-US" sz="2800">
                <a:cs typeface="Segoe UI"/>
              </a:rPr>
              <a:t>medianamnt_loans30 : Median of amounts of loan taken by the </a:t>
            </a:r>
            <a:r>
              <a:rPr lang="en-US" sz="2800" dirty="0">
                <a:cs typeface="Calibri"/>
              </a:rPr>
              <a:t> </a:t>
            </a:r>
            <a:r>
              <a:rPr lang="en-US" sz="2800">
                <a:cs typeface="Segoe UI"/>
              </a:rPr>
              <a:t>user in last 30 days</a:t>
            </a:r>
            <a:r>
              <a:rPr lang="en-US" sz="2800" dirty="0">
                <a:cs typeface="Calibri"/>
              </a:rPr>
              <a:t> </a:t>
            </a:r>
          </a:p>
          <a:p>
            <a:r>
              <a:rPr lang="en-US" sz="2800">
                <a:cs typeface="Segoe UI"/>
              </a:rPr>
              <a:t>cnt_loans90 : Number of loans taken by user in last 90 days</a:t>
            </a:r>
            <a:r>
              <a:rPr lang="en-US" sz="2800" dirty="0">
                <a:cs typeface="Calibri"/>
              </a:rPr>
              <a:t> </a:t>
            </a:r>
          </a:p>
          <a:p>
            <a:r>
              <a:rPr lang="en-US" sz="2800">
                <a:cs typeface="Segoe UI"/>
              </a:rPr>
              <a:t>amnt_loans90 : Total amount of loans taken by user in last 90 days</a:t>
            </a:r>
            <a:r>
              <a:rPr lang="en-US" sz="2800" dirty="0">
                <a:cs typeface="Calibri"/>
              </a:rPr>
              <a:t> </a:t>
            </a:r>
          </a:p>
          <a:p>
            <a:r>
              <a:rPr lang="en-US" sz="2800">
                <a:cs typeface="Segoe UI"/>
              </a:rPr>
              <a:t>maxamnt_loans90 : maximum amount of loan taken by the user in </a:t>
            </a:r>
            <a:r>
              <a:rPr lang="en-US" sz="2800" dirty="0">
                <a:cs typeface="Calibri"/>
              </a:rPr>
              <a:t> </a:t>
            </a:r>
            <a:r>
              <a:rPr lang="en-US" sz="2800">
                <a:cs typeface="Segoe UI"/>
              </a:rPr>
              <a:t>last 90 days</a:t>
            </a:r>
            <a:r>
              <a:rPr lang="en-US" sz="2800" dirty="0">
                <a:cs typeface="Calibri"/>
              </a:rPr>
              <a:t> </a:t>
            </a:r>
          </a:p>
          <a:p>
            <a:r>
              <a:rPr lang="en-US" sz="2800">
                <a:cs typeface="Segoe UI"/>
              </a:rPr>
              <a:t>medianamnt_loans90 : Median of amounts of loan taken by the </a:t>
            </a:r>
            <a:r>
              <a:rPr lang="en-US" sz="2800" dirty="0">
                <a:cs typeface="Calibri"/>
              </a:rPr>
              <a:t> </a:t>
            </a:r>
            <a:r>
              <a:rPr lang="en-US" sz="2800">
                <a:cs typeface="Segoe UI"/>
              </a:rPr>
              <a:t>user in last 90 days</a:t>
            </a:r>
            <a:r>
              <a:rPr lang="en-US" sz="2800" dirty="0">
                <a:cs typeface="Calibri"/>
              </a:rPr>
              <a:t> </a:t>
            </a:r>
          </a:p>
          <a:p>
            <a:r>
              <a:rPr lang="en-US" sz="2800">
                <a:cs typeface="Segoe UI"/>
              </a:rPr>
              <a:t>payback30 : Average payback time in days over last 30 days</a:t>
            </a:r>
            <a:r>
              <a:rPr lang="en-US" sz="2800" dirty="0">
                <a:cs typeface="Calibri"/>
              </a:rPr>
              <a:t> </a:t>
            </a:r>
          </a:p>
          <a:p>
            <a:r>
              <a:rPr lang="en-US" sz="2800">
                <a:cs typeface="Segoe UI"/>
              </a:rPr>
              <a:t>payback90 : Average payback time in days over last 90 days</a:t>
            </a:r>
            <a:endParaRPr lang="en-US" sz="2800">
              <a:cs typeface="Calibri"/>
            </a:endParaRPr>
          </a:p>
        </p:txBody>
      </p:sp>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692443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pcircle : telecom circle</a:t>
            </a:r>
            <a:r>
              <a:rPr lang="en-US" sz="2800" dirty="0">
                <a:cs typeface="Calibri"/>
              </a:rPr>
              <a:t> </a:t>
            </a:r>
          </a:p>
          <a:p>
            <a:r>
              <a:rPr lang="en-US" sz="2800">
                <a:cs typeface="Segoe UI"/>
              </a:rPr>
              <a:t>pdate : date</a:t>
            </a:r>
            <a:r>
              <a:rPr lang="en-US" sz="2800" dirty="0">
                <a:cs typeface="Calibri"/>
              </a:rPr>
              <a:t> </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4871418" y="1869831"/>
            <a:ext cx="2009549" cy="4476261"/>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latin typeface="WordVisi_MSFontService"/>
              </a:rPr>
              <a:t>Fig 4 Data types of features</a:t>
            </a:r>
            <a:endParaRPr lang="en-IN">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p:txBody>
          <a:bodyPr>
            <a:normAutofit/>
          </a:bodyPr>
          <a:lstStyle/>
          <a:p>
            <a:r>
              <a:rPr lang="en-US" sz="4000" b="1">
                <a:ea typeface="+mj-lt"/>
                <a:cs typeface="+mj-lt"/>
              </a:rPr>
              <a:t>Data Preprocessing Done</a:t>
            </a:r>
            <a:endParaRPr lang="en-US" sz="4000" b="1"/>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1640010"/>
            <a:ext cx="10564446" cy="5142645"/>
          </a:xfrm>
        </p:spPr>
        <p:txBody>
          <a:bodyPr vert="horz" lIns="91440" tIns="45720" rIns="91440" bIns="45720" rtlCol="0" anchor="t">
            <a:normAutofit/>
          </a:bodyPr>
          <a:lstStyle/>
          <a:p>
            <a:pPr marL="0" indent="0">
              <a:buNone/>
            </a:pPr>
            <a:r>
              <a:rPr lang="en-US">
                <a:ea typeface="+mn-lt"/>
                <a:cs typeface="+mn-lt"/>
              </a:rPr>
              <a:t>We first done data cleaning. In data cleaning we done feature extraction, we extracted the features day and month from pdate column as shown in fig 5,</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a:blip r:embed="rId2"/>
          <a:stretch>
            <a:fillRect/>
          </a:stretch>
        </p:blipFill>
        <p:spPr>
          <a:xfrm>
            <a:off x="2436102" y="2849649"/>
            <a:ext cx="6531074" cy="3882879"/>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572477" y="201247"/>
            <a:ext cx="95425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latin typeface="WordVisi_MSFontService"/>
              </a:rPr>
              <a:t>We then explored categorical variables as shown in fig 6.</a:t>
            </a:r>
            <a:endParaRPr lang="en-US" sz="280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2" y="181708"/>
            <a:ext cx="106171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observed that there is only one unique value </a:t>
            </a:r>
            <a:r>
              <a:rPr lang="en-IN" sz="2800"/>
              <a:t>present in pcircle column which is ‘UPW’ so will be dropping this </a:t>
            </a:r>
            <a:r>
              <a:rPr lang="en-IN" sz="2800" dirty="0"/>
              <a:t>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647168"/>
            <a:ext cx="6435968" cy="3292817"/>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740508" y="411674"/>
            <a:ext cx="10515600" cy="6443673"/>
          </a:xfrm>
        </p:spPr>
        <p:txBody>
          <a:bodyPr vert="horz" lIns="91440" tIns="45720" rIns="91440" bIns="45720" rtlCol="0" anchor="t">
            <a:noAutofit/>
          </a:bodyPr>
          <a:lstStyle/>
          <a:p>
            <a:pPr marL="0" indent="0">
              <a:buNone/>
            </a:pPr>
            <a:r>
              <a:rPr lang="en-US" sz="1200" dirty="0">
                <a:cs typeface="Calibri"/>
              </a:rPr>
              <a:t>1.   Introduction</a:t>
            </a:r>
          </a:p>
          <a:p>
            <a:pPr marL="0" indent="0">
              <a:buNone/>
            </a:pPr>
            <a:r>
              <a:rPr lang="en-US" sz="1200" dirty="0">
                <a:cs typeface="Calibri"/>
              </a:rPr>
              <a:t>    1.1 Business Problem Framing</a:t>
            </a:r>
          </a:p>
          <a:p>
            <a:pPr marL="0" indent="0">
              <a:buNone/>
            </a:pPr>
            <a:r>
              <a:rPr lang="en-US" sz="1200" dirty="0">
                <a:cs typeface="Calibri"/>
              </a:rPr>
              <a:t>    1.2 C</a:t>
            </a:r>
            <a:r>
              <a:rPr lang="en-IN" sz="1200" err="1">
                <a:ea typeface="+mn-lt"/>
                <a:cs typeface="+mn-lt"/>
              </a:rPr>
              <a:t>onceptual</a:t>
            </a:r>
            <a:r>
              <a:rPr lang="en-IN" sz="1200" dirty="0">
                <a:ea typeface="+mn-lt"/>
                <a:cs typeface="+mn-lt"/>
              </a:rPr>
              <a:t> Background of the Domain Problem</a:t>
            </a:r>
          </a:p>
          <a:p>
            <a:pPr marL="0" indent="0">
              <a:buNone/>
            </a:pPr>
            <a:r>
              <a:rPr lang="en-US" sz="1200" dirty="0">
                <a:ea typeface="+mn-lt"/>
                <a:cs typeface="+mn-lt"/>
              </a:rPr>
              <a:t>    1.3 R</a:t>
            </a:r>
            <a:r>
              <a:rPr lang="en-IN" sz="1200" err="1">
                <a:ea typeface="+mn-lt"/>
                <a:cs typeface="+mn-lt"/>
              </a:rPr>
              <a:t>eview</a:t>
            </a:r>
            <a:r>
              <a:rPr lang="en-IN" sz="1200" dirty="0">
                <a:ea typeface="+mn-lt"/>
                <a:cs typeface="+mn-lt"/>
              </a:rPr>
              <a:t> of Literature</a:t>
            </a:r>
          </a:p>
          <a:p>
            <a:pPr marL="0" indent="0">
              <a:buNone/>
            </a:pPr>
            <a:r>
              <a:rPr lang="en-IN" sz="1200" dirty="0">
                <a:ea typeface="+mn-lt"/>
                <a:cs typeface="+mn-lt"/>
              </a:rPr>
              <a:t>    1.4 Motivation for the Problem Undertaken</a:t>
            </a:r>
          </a:p>
          <a:p>
            <a:pPr marL="0" indent="0">
              <a:buNone/>
            </a:pPr>
            <a:r>
              <a:rPr lang="en-IN" sz="1200" dirty="0">
                <a:ea typeface="+mn-lt"/>
                <a:cs typeface="+mn-lt"/>
              </a:rPr>
              <a:t>2.   Analytical Problem Framing</a:t>
            </a:r>
          </a:p>
          <a:p>
            <a:pPr marL="0" indent="0">
              <a:buNone/>
            </a:pPr>
            <a:r>
              <a:rPr lang="en-IN" sz="1200" dirty="0">
                <a:ea typeface="+mn-lt"/>
                <a:cs typeface="+mn-lt"/>
              </a:rPr>
              <a:t>    2.1 Data Sources and their formats</a:t>
            </a:r>
          </a:p>
          <a:p>
            <a:pPr marL="0" indent="0">
              <a:buNone/>
            </a:pPr>
            <a:r>
              <a:rPr lang="en-IN" sz="1200" dirty="0">
                <a:ea typeface="+mn-lt"/>
                <a:cs typeface="+mn-lt"/>
              </a:rPr>
              <a:t>    2.2 Data </a:t>
            </a:r>
            <a:r>
              <a:rPr lang="en-IN" sz="1200" err="1">
                <a:ea typeface="+mn-lt"/>
                <a:cs typeface="+mn-lt"/>
              </a:rPr>
              <a:t>Preprocessing</a:t>
            </a:r>
            <a:r>
              <a:rPr lang="en-IN" sz="1200" dirty="0">
                <a:ea typeface="+mn-lt"/>
                <a:cs typeface="+mn-lt"/>
              </a:rPr>
              <a:t> Done</a:t>
            </a:r>
          </a:p>
          <a:p>
            <a:pPr marL="0" indent="0">
              <a:buNone/>
            </a:pPr>
            <a:r>
              <a:rPr lang="en-IN" sz="1200" dirty="0">
                <a:ea typeface="+mn-lt"/>
                <a:cs typeface="+mn-lt"/>
              </a:rPr>
              <a:t>    2.3 Data Inputs- Logic- Output Relationships</a:t>
            </a:r>
          </a:p>
          <a:p>
            <a:pPr marL="0" indent="0">
              <a:buNone/>
            </a:pPr>
            <a:r>
              <a:rPr lang="en-IN" sz="1200" dirty="0">
                <a:ea typeface="+mn-lt"/>
                <a:cs typeface="+mn-lt"/>
              </a:rPr>
              <a:t>    2.4 Set of assumptions related to the problem under consideration</a:t>
            </a:r>
          </a:p>
          <a:p>
            <a:pPr marL="0" indent="0">
              <a:buNone/>
            </a:pPr>
            <a:r>
              <a:rPr lang="en-IN" sz="1200" dirty="0">
                <a:ea typeface="+mn-lt"/>
                <a:cs typeface="+mn-lt"/>
              </a:rPr>
              <a:t>    2.5 Hardware and Software Requirements and Tools Used</a:t>
            </a:r>
          </a:p>
          <a:p>
            <a:pPr marL="0" indent="0">
              <a:buNone/>
            </a:pPr>
            <a:r>
              <a:rPr lang="en-IN" sz="1200" dirty="0">
                <a:ea typeface="+mn-lt"/>
                <a:cs typeface="+mn-lt"/>
              </a:rPr>
              <a:t>3.   Model/s Development and Evaluation</a:t>
            </a:r>
          </a:p>
          <a:p>
            <a:pPr marL="0" indent="0">
              <a:buNone/>
            </a:pPr>
            <a:r>
              <a:rPr lang="en-IN" sz="1200" dirty="0">
                <a:ea typeface="+mn-lt"/>
                <a:cs typeface="+mn-lt"/>
              </a:rPr>
              <a:t>    3.1 Identification of possible problem-solving approaches (methods)</a:t>
            </a:r>
          </a:p>
          <a:p>
            <a:pPr marL="0" indent="0">
              <a:buNone/>
            </a:pPr>
            <a:r>
              <a:rPr lang="en-IN" sz="1200" dirty="0">
                <a:ea typeface="+mn-lt"/>
                <a:cs typeface="+mn-lt"/>
              </a:rPr>
              <a:t>    3.2 Testing of Identified Approaches (Algorithms)</a:t>
            </a:r>
          </a:p>
          <a:p>
            <a:pPr marL="0" indent="0">
              <a:buNone/>
            </a:pPr>
            <a:r>
              <a:rPr lang="en-IN" sz="1200" dirty="0">
                <a:ea typeface="+mn-lt"/>
                <a:cs typeface="+mn-lt"/>
              </a:rPr>
              <a:t>    3.3 Run and Evaluate selected models</a:t>
            </a:r>
          </a:p>
          <a:p>
            <a:pPr marL="0" indent="0">
              <a:buNone/>
            </a:pPr>
            <a:r>
              <a:rPr lang="en-IN" sz="1200">
                <a:ea typeface="+mn-lt"/>
                <a:cs typeface="+mn-lt"/>
              </a:rPr>
              <a:t>    3.4 Key Metrics for success in solving problem under consideration</a:t>
            </a:r>
          </a:p>
          <a:p>
            <a:pPr marL="0" indent="0">
              <a:buNone/>
            </a:pPr>
            <a:r>
              <a:rPr lang="en-IN" sz="1200">
                <a:ea typeface="+mn-lt"/>
                <a:cs typeface="+mn-lt"/>
              </a:rPr>
              <a:t>    3.5 Interpretation of the Results</a:t>
            </a:r>
          </a:p>
          <a:p>
            <a:pPr marL="0" indent="0">
              <a:buNone/>
            </a:pPr>
            <a:r>
              <a:rPr lang="en-IN" sz="1200" dirty="0">
                <a:ea typeface="+mn-lt"/>
                <a:cs typeface="+mn-lt"/>
              </a:rPr>
              <a:t>4.   Conclusion</a:t>
            </a:r>
          </a:p>
          <a:p>
            <a:pPr marL="0" indent="0">
              <a:buNone/>
            </a:pPr>
            <a:r>
              <a:rPr lang="en-IN" sz="1200" dirty="0">
                <a:ea typeface="+mn-lt"/>
                <a:cs typeface="+mn-lt"/>
              </a:rPr>
              <a:t>    4.1 Key Findings and Conclusions of the Study</a:t>
            </a:r>
          </a:p>
          <a:p>
            <a:pPr marL="0" indent="0">
              <a:buNone/>
            </a:pPr>
            <a:r>
              <a:rPr lang="en-IN" sz="1200" dirty="0">
                <a:ea typeface="+mn-lt"/>
                <a:cs typeface="+mn-lt"/>
              </a:rPr>
              <a:t>    4.2 Learning Outcomes of the Study in respect of Data Science</a:t>
            </a:r>
          </a:p>
          <a:p>
            <a:pPr marL="0" indent="0">
              <a:buNone/>
            </a:pPr>
            <a:r>
              <a:rPr lang="en-IN" sz="1200" dirty="0">
                <a:ea typeface="+mn-lt"/>
                <a:cs typeface="+mn-lt"/>
              </a:rPr>
              <a:t>    4.3 Limitations of this work and Scope for Future Work</a:t>
            </a:r>
          </a:p>
          <a:p>
            <a:pPr marL="0" indent="0">
              <a:buNone/>
            </a:pPr>
            <a:r>
              <a:rPr lang="en-IN" sz="1200" dirty="0">
                <a:ea typeface="+mn-lt"/>
                <a:cs typeface="+mn-lt"/>
              </a:rPr>
              <a:t>5. Acknowledgement</a:t>
            </a:r>
          </a:p>
          <a:p>
            <a:pPr marL="0" indent="0">
              <a:buNone/>
            </a:pPr>
            <a:endParaRPr lang="en-IN" sz="1100"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then checked the heatmap of correlaton. while checking the heatmap of correlation we observed that there exists multicollinearity in between </a:t>
            </a:r>
            <a:r>
              <a:rPr lang="en-IN" sz="2800" dirty="0">
                <a:cs typeface="Segoe UI"/>
              </a:rPr>
              <a:t>columns.</a:t>
            </a:r>
            <a:r>
              <a:rPr lang="en-US" sz="2800" dirty="0">
                <a:cs typeface="Calibri"/>
              </a:rPr>
              <a:t> </a:t>
            </a:r>
          </a:p>
          <a:p>
            <a:r>
              <a:rPr lang="en-IN" sz="2800">
                <a:cs typeface="Segoe UI"/>
              </a:rPr>
              <a:t>We also observed that no correlation was present in unnamed: 0, msisdn, last_rechdate_ma, last_rechdate_da columns so we will be dropping these columns.</a:t>
            </a:r>
            <a:r>
              <a:rPr lang="en-US" sz="2800" dirty="0">
                <a:cs typeface="Calibri"/>
              </a:rPr>
              <a:t> </a:t>
            </a:r>
          </a:p>
          <a:p>
            <a:r>
              <a:rPr lang="en-IN" sz="2800">
                <a:cs typeface="Segoe UI"/>
              </a:rPr>
              <a:t>We then removed the outliers from the dataset through zscore and winsorization method.</a:t>
            </a:r>
            <a:r>
              <a:rPr lang="en-US" sz="2800" dirty="0">
                <a:cs typeface="Calibri"/>
              </a:rPr>
              <a:t> </a:t>
            </a:r>
          </a:p>
        </p:txBody>
      </p:sp>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p:txBody>
          <a:bodyPr>
            <a:normAutofit/>
          </a:bodyPr>
          <a:lstStyle/>
          <a:p>
            <a:r>
              <a:rPr lang="en-IN" sz="4000" b="1">
                <a:ea typeface="+mj-lt"/>
                <a:cs typeface="+mj-lt"/>
              </a:rPr>
              <a:t>Data Inputs- Logic- Output Relationships</a:t>
            </a:r>
            <a:endParaRPr lang="en-US" sz="4000" b="1">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a:t>
            </a:r>
            <a:r>
              <a:rPr lang="en-IN">
                <a:ea typeface="+mn-lt"/>
                <a:cs typeface="+mn-lt"/>
              </a:rPr>
              <a:t>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203939" y="2719150"/>
            <a:ext cx="7070968" cy="4008546"/>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650631" y="2012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observe that the columns cnt_ma_rech30 and cnt_ma_rech90 are highly positively correlated with label this means as the cnt_ma_rech30 and cnt_ma_rech90 are increasing the probability of cutomer being non-fraudulent is also increasing.</a:t>
            </a:r>
            <a:r>
              <a:rPr lang="en-US" sz="2800" dirty="0">
                <a:cs typeface="Calibri"/>
              </a:rPr>
              <a:t> </a:t>
            </a:r>
          </a:p>
          <a:p>
            <a:endParaRPr lang="en-US" sz="2800" dirty="0">
              <a:cs typeface="Calibri"/>
            </a:endParaRPr>
          </a:p>
          <a:p>
            <a:r>
              <a:rPr lang="en-IN" sz="2800">
                <a:cs typeface="Segoe UI"/>
              </a:rPr>
              <a:t>We also observe that the columns aon, medianmarechprebal30 and fr_da_rech90 are negatively correlated with label this means as the aon,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Set of assumptions related to the problem under consideration</a:t>
            </a:r>
            <a:endParaRPr lang="en-US" sz="4000" b="1">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924170" y="1715477"/>
            <a:ext cx="1046089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This project was done on laptop with i5 processor with quad cores and eight threads with 8gb of ram and latest GeForce GTX 1650 GPU on </a:t>
            </a:r>
            <a:r>
              <a:rPr lang="en-IN" sz="2800">
                <a:cs typeface="Segoe UI"/>
              </a:rPr>
              <a:t>Anaconda, jupyter notebook.</a:t>
            </a:r>
            <a:endParaRPr lang="en-US" sz="2800">
              <a:cs typeface="Calibri"/>
            </a:endParaRPr>
          </a:p>
          <a:p>
            <a:r>
              <a:rPr lang="en-IN" sz="2800" dirty="0">
                <a:cs typeface="Segoe UI"/>
              </a:rPr>
              <a:t>The tools, libraries and packages we used for accomplishing this </a:t>
            </a:r>
            <a:r>
              <a:rPr lang="en-IN" sz="2800">
                <a:cs typeface="Segoe UI"/>
              </a:rPr>
              <a:t>project are pandas, numpy, matplotlib,  seaborn, scipy stats, sklearn.decomposition pca, sklearn standardscaler</a:t>
            </a:r>
            <a:r>
              <a:rPr lang="en-IN" sz="2800" dirty="0">
                <a:cs typeface="Segoe UI"/>
              </a:rPr>
              <a:t>, collections counter, imblearn SmoteTomek, GridSearchCV, joblib.</a:t>
            </a:r>
            <a:r>
              <a:rPr lang="en-US" sz="2800" dirty="0">
                <a:cs typeface="Calibri"/>
              </a:rPr>
              <a:t> </a:t>
            </a:r>
          </a:p>
          <a:p>
            <a:r>
              <a:rPr lang="en-IN" sz="2800">
                <a:cs typeface="Segoe UI"/>
              </a:rPr>
              <a:t>Through pandas library we loaded our csv file ‘Data file’ into dataframe and performed data manipulation and analysis. Through pandas library we converted pdate column to datetime format from which we were able to extract day and month column.</a:t>
            </a:r>
            <a:r>
              <a:rPr lang="en-US" sz="2800" dirty="0">
                <a:cs typeface="Calibri"/>
              </a:rPr>
              <a:t> </a:t>
            </a:r>
          </a:p>
        </p:txBody>
      </p:sp>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709247" y="123093"/>
            <a:ext cx="108321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IN" sz="2800">
                <a:latin typeface="Calibri"/>
                <a:ea typeface="Segoe UI"/>
                <a:cs typeface="Segoe UI"/>
              </a:rPr>
              <a:t>With the help of numpy we worked with arrays.</a:t>
            </a:r>
            <a:r>
              <a:rPr lang="en-IN" sz="2800" dirty="0">
                <a:latin typeface="Calibri"/>
                <a:ea typeface="Calibri"/>
                <a:cs typeface="Calibri"/>
              </a:rPr>
              <a:t> </a:t>
            </a:r>
          </a:p>
          <a:p>
            <a:endParaRPr lang="en-IN" sz="2800" dirty="0">
              <a:latin typeface="Calibri"/>
              <a:ea typeface="Segoe UI"/>
              <a:cs typeface="Calibri"/>
            </a:endParaRPr>
          </a:p>
          <a:p>
            <a:pPr rtl="0"/>
            <a:r>
              <a:rPr lang="en-IN" sz="2800">
                <a:latin typeface="Calibri"/>
                <a:ea typeface="Segoe UI"/>
                <a:cs typeface="Segoe UI"/>
              </a:rPr>
              <a:t>With the help of matplotlib and seaborn we did plot various graphs and figures and done data visualization.</a:t>
            </a:r>
            <a:r>
              <a:rPr lang="en-IN" sz="2800" dirty="0">
                <a:latin typeface="Calibri"/>
                <a:ea typeface="Calibri"/>
                <a:cs typeface="Calibri"/>
              </a:rPr>
              <a:t> </a:t>
            </a:r>
          </a:p>
          <a:p>
            <a:endParaRPr lang="en-IN" sz="2800" dirty="0">
              <a:latin typeface="Calibri"/>
              <a:ea typeface="Segoe UI"/>
              <a:cs typeface="Calibri"/>
            </a:endParaRPr>
          </a:p>
          <a:p>
            <a:pPr rtl="0"/>
            <a:r>
              <a:rPr lang="en-IN" sz="2800">
                <a:latin typeface="Calibri"/>
                <a:ea typeface="Segoe UI"/>
                <a:cs typeface="Segoe UI"/>
              </a:rPr>
              <a:t>With scipy stats we treated outliers through winsorization technique.</a:t>
            </a:r>
            <a:r>
              <a:rPr lang="en-IN" sz="2800" dirty="0">
                <a:latin typeface="Calibri"/>
                <a:ea typeface="Calibri"/>
                <a:cs typeface="Calibri"/>
              </a:rPr>
              <a:t> </a:t>
            </a:r>
          </a:p>
          <a:p>
            <a:r>
              <a:rPr lang="en-IN" sz="2800" dirty="0">
                <a:latin typeface="Calibri"/>
                <a:ea typeface="Segoe UI"/>
                <a:cs typeface="Segoe UI"/>
              </a:rPr>
              <a:t>With sklearn.decomposition’s pca package we reduced the number of feature variables from 34 to 7 by plotting scrre plot with their Eigenvalues </a:t>
            </a:r>
            <a:r>
              <a:rPr lang="en-IN" sz="2800">
                <a:latin typeface="Calibri"/>
                <a:ea typeface="Segoe UI"/>
                <a:cs typeface="Segoe UI"/>
              </a:rPr>
              <a:t>and chose the number of columns on the basis of their nodes.</a:t>
            </a:r>
            <a:endParaRPr lang="en-IN" sz="2800">
              <a:latin typeface="Calibri"/>
              <a:ea typeface="Segoe UI"/>
              <a:cs typeface="Calibri"/>
            </a:endParaRPr>
          </a:p>
          <a:p>
            <a:endParaRPr lang="en-IN" sz="2800" dirty="0">
              <a:latin typeface="Calibri"/>
              <a:ea typeface="Calibri"/>
              <a:cs typeface="Segoe UI"/>
            </a:endParaRPr>
          </a:p>
          <a:p>
            <a:pPr rtl="0"/>
            <a:r>
              <a:rPr lang="en-IN" sz="2800">
                <a:latin typeface="Calibri"/>
                <a:ea typeface="Segoe UI"/>
                <a:cs typeface="Segoe UI"/>
              </a:rPr>
              <a:t>With sklearn’s standardscaler package we scaled all the feature variables onto single scale.</a:t>
            </a:r>
            <a:endParaRPr lang="en-IN" sz="2800" dirty="0">
              <a:cs typeface="Calibri"/>
            </a:endParaRPr>
          </a:p>
        </p:txBody>
      </p:sp>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5FA2A-9FE7-4E7D-B068-1B023D55984D}"/>
              </a:ext>
            </a:extLst>
          </p:cNvPr>
          <p:cNvSpPr txBox="1"/>
          <p:nvPr/>
        </p:nvSpPr>
        <p:spPr>
          <a:xfrm>
            <a:off x="738554" y="181708"/>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With collection’s counter package we were able to display all the unique values of the pdate column.</a:t>
            </a:r>
            <a:r>
              <a:rPr lang="en-US" sz="2800" dirty="0">
                <a:cs typeface="Calibri"/>
              </a:rPr>
              <a:t> </a:t>
            </a:r>
          </a:p>
          <a:p>
            <a:endParaRPr lang="en-US" sz="2800" dirty="0">
              <a:cs typeface="Calibri"/>
            </a:endParaRPr>
          </a:p>
          <a:p>
            <a:r>
              <a:rPr lang="en-IN" sz="2800">
                <a:cs typeface="Segoe UI"/>
              </a:rPr>
              <a:t>Through imblearn’s SmoteTomek package we were able to handle the imbalanced data by increasing the number of fraudulent transactions on relevant data points.</a:t>
            </a:r>
            <a:r>
              <a:rPr lang="en-US" sz="2800" dirty="0">
                <a:cs typeface="Calibri"/>
              </a:rPr>
              <a:t> </a:t>
            </a:r>
          </a:p>
          <a:p>
            <a:endParaRPr lang="en-US" sz="2800" dirty="0">
              <a:cs typeface="Calibri"/>
            </a:endParaRPr>
          </a:p>
          <a:p>
            <a:r>
              <a:rPr lang="en-IN" sz="2800">
                <a:cs typeface="Segoe UI"/>
              </a:rPr>
              <a:t>Through GridSearchCV we were able to find the right parameters for hyperparameter tuning.</a:t>
            </a:r>
            <a:r>
              <a:rPr lang="en-US" sz="2800" dirty="0">
                <a:cs typeface="Segoe UI"/>
              </a:rPr>
              <a:t> </a:t>
            </a:r>
          </a:p>
          <a:p>
            <a:endParaRPr lang="en-US" sz="2800" dirty="0">
              <a:cs typeface="Segoe UI"/>
            </a:endParaRPr>
          </a:p>
          <a:p>
            <a:r>
              <a:rPr lang="en-IN" sz="2800">
                <a:cs typeface="Segoe UI"/>
              </a:rPr>
              <a:t>Through joblib we saved our model in csv format.</a:t>
            </a:r>
            <a:r>
              <a:rPr lang="en-US" sz="2800" dirty="0">
                <a:cs typeface="Segoe UI"/>
              </a:rPr>
              <a:t> </a:t>
            </a:r>
          </a:p>
        </p:txBody>
      </p:sp>
    </p:spTree>
    <p:extLst>
      <p:ext uri="{BB962C8B-B14F-4D97-AF65-F5344CB8AC3E}">
        <p14:creationId xmlns:p14="http://schemas.microsoft.com/office/powerpoint/2010/main" val="305366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Model/s Development and Evaluation </a:t>
            </a:r>
            <a:endParaRPr lang="en-US" sz="4400" b="1">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777631" y="1412631"/>
            <a:ext cx="1064650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Identification of possible problem-solving approaches</a:t>
            </a:r>
            <a:endParaRPr lang="en-US" sz="4000" b="1">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32004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endParaRPr lang="en-US" sz="2800" dirty="0">
              <a:cs typeface="Calibri"/>
            </a:endParaRPr>
          </a:p>
          <a:p>
            <a:r>
              <a:rPr lang="en-IN" sz="2800">
                <a:cs typeface="Segoe UI"/>
              </a:rPr>
              <a:t>We observed skewness in data so we tried to remove the skewness through treating outliers with winsorization technique as shown in fig 3.</a:t>
            </a:r>
            <a:r>
              <a:rPr lang="en-US" sz="2800" dirty="0">
                <a:cs typeface="Calibri"/>
              </a:rPr>
              <a:t> </a:t>
            </a:r>
          </a:p>
        </p:txBody>
      </p:sp>
    </p:spTree>
    <p:extLst>
      <p:ext uri="{BB962C8B-B14F-4D97-AF65-F5344CB8AC3E}">
        <p14:creationId xmlns:p14="http://schemas.microsoft.com/office/powerpoint/2010/main" val="3152817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699477" y="2305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 data was imbalanced so through imblearn’s SmoteTomek package we were able to handle the imbalanced data by increasing the number of </a:t>
            </a:r>
            <a:r>
              <a:rPr lang="en-IN" sz="2800">
                <a:cs typeface="Segoe UI"/>
              </a:rPr>
              <a:t>fraudulent transactions on relevant data points.</a:t>
            </a:r>
            <a:endParaRPr lang="en-US" sz="2800">
              <a:cs typeface="Calibri"/>
            </a:endParaRPr>
          </a:p>
          <a:p>
            <a:endParaRPr lang="en-IN" sz="2800" dirty="0">
              <a:cs typeface="Segoe UI"/>
            </a:endParaRPr>
          </a:p>
          <a:p>
            <a:r>
              <a:rPr lang="en-IN" sz="2800" dirty="0">
                <a:cs typeface="Segoe UI"/>
              </a:rPr>
              <a:t>The data was improper scaled so we scaled the feature vaariables on a </a:t>
            </a:r>
            <a:r>
              <a:rPr lang="en-IN" sz="2800">
                <a:cs typeface="Segoe UI"/>
              </a:rPr>
              <a:t>single scale using sklearn’s StandardScaler package.</a:t>
            </a:r>
            <a:endParaRPr lang="en-US" sz="2800">
              <a:cs typeface="Calibri"/>
            </a:endParaRPr>
          </a:p>
          <a:p>
            <a:endParaRPr lang="en-IN" sz="2800" dirty="0">
              <a:cs typeface="Segoe UI"/>
            </a:endParaRPr>
          </a:p>
          <a:p>
            <a:r>
              <a:rPr lang="en-IN" sz="280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403885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a:ea typeface="+mn-lt"/>
                <a:cs typeface="+mn-lt"/>
              </a:rPr>
              <a:t>Extreme gradient boosting classifier</a:t>
            </a:r>
            <a:endParaRPr lang="en-US" sz="2800">
              <a:ea typeface="+mn-lt"/>
              <a:cs typeface="+mn-lt"/>
            </a:endParaRPr>
          </a:p>
          <a:p>
            <a:pPr lvl="1">
              <a:buFont typeface="Symbol"/>
              <a:buChar char="•"/>
            </a:pPr>
            <a:r>
              <a:rPr lang="en-IN" sz="2800">
                <a:ea typeface="+mn-lt"/>
                <a:cs typeface="+mn-lt"/>
              </a:rPr>
              <a:t>Decision tree classifier</a:t>
            </a:r>
            <a:endParaRPr lang="en-US" sz="2800">
              <a:ea typeface="+mn-lt"/>
              <a:cs typeface="+mn-lt"/>
            </a:endParaRPr>
          </a:p>
          <a:p>
            <a:pPr lvl="1">
              <a:buFont typeface="Symbol"/>
              <a:buChar char="•"/>
            </a:pPr>
            <a:r>
              <a:rPr lang="en-IN" sz="2800">
                <a:ea typeface="+mn-lt"/>
                <a:cs typeface="+mn-lt"/>
              </a:rPr>
              <a:t>KNeighbors classifier</a:t>
            </a:r>
            <a:endParaRPr lang="en-US" sz="2800">
              <a:ea typeface="+mn-lt"/>
              <a:cs typeface="+mn-lt"/>
            </a:endParaRPr>
          </a:p>
          <a:p>
            <a:pPr lvl="1">
              <a:buFont typeface="Symbol"/>
              <a:buChar char="•"/>
            </a:pPr>
            <a:r>
              <a:rPr lang="en-IN" sz="2800">
                <a:ea typeface="+mn-lt"/>
                <a:cs typeface="+mn-lt"/>
              </a:rPr>
              <a:t>Logistic Regression</a:t>
            </a:r>
            <a:endParaRPr lang="en-US" sz="2800">
              <a:ea typeface="+mn-lt"/>
              <a:cs typeface="+mn-lt"/>
            </a:endParaRPr>
          </a:p>
          <a:p>
            <a:pPr lvl="1">
              <a:buFont typeface="Symbol"/>
              <a:buChar char="•"/>
            </a:pPr>
            <a:r>
              <a:rPr lang="en-IN" sz="2800">
                <a:ea typeface="+mn-lt"/>
                <a:cs typeface="+mn-lt"/>
              </a:rPr>
              <a:t>GaussianNB</a:t>
            </a:r>
            <a:endParaRPr lang="en-US" sz="2800">
              <a:ea typeface="+mn-lt"/>
              <a:cs typeface="+mn-lt"/>
            </a:endParaRPr>
          </a:p>
          <a:p>
            <a:pPr lvl="1">
              <a:buFont typeface="Symbol"/>
              <a:buChar char="•"/>
            </a:pPr>
            <a:r>
              <a:rPr lang="en-IN" sz="2800">
                <a:ea typeface="+mn-lt"/>
                <a:cs typeface="+mn-lt"/>
              </a:rPr>
              <a:t>Random forest classifier</a:t>
            </a:r>
            <a:endParaRPr lang="en-US" sz="2800">
              <a:ea typeface="+mn-lt"/>
              <a:cs typeface="+mn-lt"/>
            </a:endParaRPr>
          </a:p>
          <a:p>
            <a:pPr lvl="1">
              <a:buFont typeface="Symbol"/>
              <a:buChar char="•"/>
            </a:pPr>
            <a:r>
              <a:rPr lang="en-IN" sz="2800">
                <a:ea typeface="+mn-lt"/>
                <a:cs typeface="+mn-lt"/>
              </a:rPr>
              <a:t>Ada boost classifier</a:t>
            </a:r>
            <a:endParaRPr lang="en-US" sz="2800">
              <a:ea typeface="+mn-lt"/>
              <a:cs typeface="+mn-lt"/>
            </a:endParaRPr>
          </a:p>
          <a:p>
            <a:pPr lvl="1">
              <a:buFont typeface="Symbol"/>
              <a:buChar char="•"/>
            </a:pPr>
            <a:r>
              <a:rPr lang="en-IN" sz="2800">
                <a:ea typeface="+mn-lt"/>
                <a:cs typeface="+mn-lt"/>
              </a:rPr>
              <a:t>GradientBoostingClassifie</a:t>
            </a:r>
          </a:p>
          <a:p>
            <a:pPr lvl="1">
              <a:buFont typeface="Symbol"/>
              <a:buChar char="•"/>
            </a:pPr>
            <a:r>
              <a:rPr lang="en-IN" sz="2800">
                <a:ea typeface="+mn-lt"/>
                <a:cs typeface="+mn-lt"/>
              </a:rPr>
              <a:t>Bagging classifier</a:t>
            </a:r>
            <a:endParaRPr lang="en-US" sz="2800">
              <a:ea typeface="+mn-lt"/>
              <a:cs typeface="+mn-lt"/>
            </a:endParaRPr>
          </a:p>
          <a:p>
            <a:pPr lvl="1">
              <a:buFont typeface="Symbol"/>
              <a:buChar char="•"/>
            </a:pPr>
            <a:r>
              <a:rPr lang="en-IN" sz="2800">
                <a:ea typeface="+mn-lt"/>
                <a:cs typeface="+mn-lt"/>
              </a:rPr>
              <a:t>Extra trees classifier</a:t>
            </a:r>
            <a:endParaRPr lang="en-US" sz="2800"/>
          </a:p>
          <a:p>
            <a:pPr lvl="1">
              <a:buChar char="•"/>
            </a:pPr>
            <a:endParaRPr lang="en-US" sz="1500" dirty="0">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66322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A Microfinance Institution (MFI) is an organization that offers </a:t>
            </a:r>
            <a:r>
              <a:rPr lang="en-US" sz="2800" dirty="0">
                <a:cs typeface="Calibri"/>
              </a:rPr>
              <a:t> </a:t>
            </a:r>
            <a:r>
              <a:rPr lang="en-US" sz="2800" dirty="0">
                <a:cs typeface="Segoe UI"/>
              </a:rPr>
              <a:t>financial services </a:t>
            </a:r>
            <a:r>
              <a:rPr lang="en-US" sz="2800" dirty="0">
                <a:cs typeface="Calibri"/>
              </a:rPr>
              <a:t> </a:t>
            </a:r>
            <a:r>
              <a:rPr lang="en-US" sz="2800" dirty="0">
                <a:cs typeface="Segoe UI"/>
              </a:rPr>
              <a:t>to low income populations. MFS  becomes very </a:t>
            </a:r>
            <a:r>
              <a:rPr lang="en-US" sz="2800" dirty="0">
                <a:cs typeface="Calibri"/>
              </a:rPr>
              <a:t> </a:t>
            </a:r>
            <a:r>
              <a:rPr lang="en-US" sz="2800" dirty="0">
                <a:cs typeface="Segoe UI"/>
              </a:rPr>
              <a:t>useful when targeting especially the unbanked poor families living </a:t>
            </a:r>
            <a:r>
              <a:rPr lang="en-US" sz="2800" dirty="0">
                <a:cs typeface="Calibri"/>
              </a:rPr>
              <a:t> </a:t>
            </a:r>
            <a:r>
              <a:rPr lang="en-US" sz="2800" dirty="0">
                <a:cs typeface="Segoe UI"/>
              </a:rPr>
              <a:t>in remote areas with not much sources of income.</a:t>
            </a:r>
            <a:endParaRPr lang="en-US"/>
          </a:p>
          <a:p>
            <a:endParaRPr lang="en-US" sz="2800" dirty="0">
              <a:cs typeface="Segoe UI"/>
            </a:endParaRPr>
          </a:p>
          <a:p>
            <a:r>
              <a:rPr lang="en-IN" sz="2800" dirty="0">
                <a:cs typeface="Segoe UI"/>
              </a:rPr>
              <a:t>They understand the importance of communication and how it </a:t>
            </a:r>
            <a:r>
              <a:rPr lang="en-US" sz="2800" dirty="0">
                <a:cs typeface="Calibri"/>
              </a:rPr>
              <a:t> </a:t>
            </a:r>
            <a:r>
              <a:rPr lang="en-IN" sz="2800" dirty="0">
                <a:cs typeface="Segoe UI"/>
              </a:rPr>
              <a:t>effects a person’s life and lack of communication can cause lot of </a:t>
            </a:r>
            <a:r>
              <a:rPr lang="en-US" sz="2800" dirty="0">
                <a:cs typeface="Calibri"/>
              </a:rPr>
              <a:t> </a:t>
            </a:r>
            <a:r>
              <a:rPr lang="en-IN" sz="2800" dirty="0">
                <a:cs typeface="Segoe UI"/>
              </a:rPr>
              <a:t>uncertain problems, thus, focusing on providing their services and </a:t>
            </a:r>
            <a:r>
              <a:rPr lang="en-US" sz="2800" dirty="0">
                <a:cs typeface="Calibri"/>
              </a:rPr>
              <a:t> </a:t>
            </a:r>
            <a:r>
              <a:rPr lang="en-IN" sz="2800" dirty="0">
                <a:cs typeface="Segoe UI"/>
              </a:rPr>
              <a:t>products to low income families and poor customers that can help </a:t>
            </a:r>
            <a:r>
              <a:rPr lang="en-US" sz="2800" dirty="0">
                <a:cs typeface="Calibri"/>
              </a:rPr>
              <a:t> </a:t>
            </a:r>
            <a:r>
              <a:rPr lang="en-IN" sz="2800" dirty="0">
                <a:cs typeface="Segoe UI"/>
              </a:rPr>
              <a:t>them in the need of hour.</a:t>
            </a:r>
            <a:r>
              <a:rPr lang="en-IN" sz="2000" dirty="0">
                <a:cs typeface="Segoe UI"/>
              </a:rPr>
              <a:t>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a16="http://schemas.microsoft.com/office/drawing/2014/main" id="{8094D8FC-1AC8-440F-9237-57EAA0BE5143}"/>
              </a:ext>
            </a:extLst>
          </p:cNvPr>
          <p:cNvSpPr txBox="1"/>
          <p:nvPr/>
        </p:nvSpPr>
        <p:spPr>
          <a:xfrm>
            <a:off x="865554" y="2076938"/>
            <a:ext cx="1069535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Accuracy is not a appropriate measure of model performance here and we used the metric AREA UNDER ROC CURVE to evaulate models performance because high rocscore will mean high recall which means the model does well by not classifying legit transactions as fraudulent.</a:t>
            </a:r>
            <a:endParaRPr lang="en-US" sz="280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endParaRPr lang="en-US" sz="2800" dirty="0">
              <a:cs typeface="Calibri"/>
            </a:endParaRPr>
          </a:p>
          <a:p>
            <a:r>
              <a:rPr lang="en-IN" sz="2800">
                <a:cs typeface="Segoe UI"/>
              </a:rPr>
              <a:t>From the preprocessing we interpreted that data was improper scaled, there were hidden features present in the data which needed to be extracted.</a:t>
            </a:r>
            <a:r>
              <a:rPr lang="en-US" sz="2800" dirty="0">
                <a:cs typeface="Calibri"/>
              </a:rPr>
              <a:t> </a:t>
            </a:r>
          </a:p>
          <a:p>
            <a:endParaRPr lang="en-US" sz="2800" dirty="0">
              <a:cs typeface="Calibri"/>
            </a:endParaRPr>
          </a:p>
          <a:p>
            <a:r>
              <a:rPr lang="en-IN" sz="2800" dirty="0">
                <a:cs typeface="Segoe UI"/>
              </a:rPr>
              <a:t>From the modeling we interpreted that XGBClassifier works best with </a:t>
            </a:r>
            <a:r>
              <a:rPr lang="en-IN" sz="2800">
                <a:cs typeface="Segoe UI"/>
              </a:rPr>
              <a:t>respect to our model with rocscore 0.90 as shown in fig 11.</a:t>
            </a:r>
          </a:p>
        </p:txBody>
      </p:sp>
    </p:spTree>
    <p:extLst>
      <p:ext uri="{BB962C8B-B14F-4D97-AF65-F5344CB8AC3E}">
        <p14:creationId xmlns:p14="http://schemas.microsoft.com/office/powerpoint/2010/main" val="85046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548554" y="6307015"/>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a:cs typeface="Segoe UI"/>
              </a:rPr>
              <a:t>Fig 11 auc roc </a:t>
            </a:r>
            <a:r>
              <a:rPr lang="en-IN" sz="1600" dirty="0">
                <a:cs typeface="Segoe UI"/>
              </a:rPr>
              <a:t>curve using XGBClassifier</a:t>
            </a:r>
            <a:r>
              <a:rPr lang="en-IN" sz="1200" dirty="0">
                <a:cs typeface="Segoe UI"/>
              </a:rPr>
              <a:t> </a:t>
            </a:r>
            <a:r>
              <a:rPr lang="en-US" sz="1200" dirty="0">
                <a:cs typeface="Calibri"/>
              </a:rPr>
              <a:t> </a:t>
            </a:r>
          </a:p>
          <a:p>
            <a:endParaRPr lang="en-US" sz="1500">
              <a:cs typeface="Calibri"/>
            </a:endParaRPr>
          </a:p>
        </p:txBody>
      </p:sp>
    </p:spTree>
    <p:extLst>
      <p:ext uri="{BB962C8B-B14F-4D97-AF65-F5344CB8AC3E}">
        <p14:creationId xmlns:p14="http://schemas.microsoft.com/office/powerpoint/2010/main" val="232535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a:t>
            </a:r>
            <a:r>
              <a:rPr lang="en-IN" sz="2800">
                <a:cs typeface="Segoe UI"/>
              </a:rPr>
              <a:t>model training.</a:t>
            </a:r>
            <a:endParaRPr lang="en-US" sz="2800">
              <a:cs typeface="Calibri"/>
            </a:endParaRPr>
          </a:p>
          <a:p>
            <a:r>
              <a:rPr lang="en-IN" sz="2800">
                <a:cs typeface="Segoe UI"/>
              </a:rPr>
              <a:t>The best score of 0.90 was achieved using the best parameters of XGBClassifier through GridSearchCV though both random forest and gradient boosting models performed well too.</a:t>
            </a:r>
            <a:r>
              <a:rPr lang="en-US" sz="28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This project has demonstrated the importance of sampling effectively, </a:t>
            </a:r>
            <a:r>
              <a:rPr lang="en-IN" sz="2800">
                <a:cs typeface="Segoe UI"/>
              </a:rPr>
              <a:t>modelling and predicting data with an imbalanced dataset.</a:t>
            </a:r>
            <a:endParaRPr lang="en-US" sz="2800">
              <a:cs typeface="Calibri"/>
            </a:endParaRPr>
          </a:p>
          <a:p>
            <a:endParaRPr lang="en-IN" sz="2800" dirty="0">
              <a:cs typeface="Segoe UI"/>
            </a:endParaRPr>
          </a:p>
          <a:p>
            <a:r>
              <a:rPr lang="en-IN" sz="2800" dirty="0">
                <a:cs typeface="Segoe UI"/>
              </a:rPr>
              <a:t>Through different powerful tools of visualization we were able to </a:t>
            </a:r>
            <a:r>
              <a:rPr lang="en-IN" sz="2800">
                <a:cs typeface="Segoe UI"/>
              </a:rPr>
              <a:t>analyse and interpret different hidden insights about the data.</a:t>
            </a:r>
            <a:endParaRPr lang="en-US" sz="2800">
              <a:cs typeface="Calibri"/>
            </a:endParaRPr>
          </a:p>
          <a:p>
            <a:endParaRPr lang="en-IN" sz="2800" dirty="0">
              <a:cs typeface="Segoe UI"/>
            </a:endParaRPr>
          </a:p>
          <a:p>
            <a:r>
              <a:rPr lang="en-IN" sz="280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spTree>
    <p:extLst>
      <p:ext uri="{BB962C8B-B14F-4D97-AF65-F5344CB8AC3E}">
        <p14:creationId xmlns:p14="http://schemas.microsoft.com/office/powerpoint/2010/main" val="29894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The few challenges while working on this project were:-</a:t>
            </a:r>
            <a:r>
              <a:rPr lang="en-US" sz="2800" dirty="0">
                <a:cs typeface="Calibri"/>
              </a:rPr>
              <a:t> </a:t>
            </a:r>
          </a:p>
          <a:p>
            <a:pPr lvl="1">
              <a:buChar char="•"/>
            </a:pPr>
            <a:r>
              <a:rPr lang="en-IN" sz="2800">
                <a:ea typeface="游明朝"/>
              </a:rPr>
              <a:t>Improper scaling</a:t>
            </a:r>
            <a:r>
              <a:rPr lang="en-US" sz="2800" dirty="0">
                <a:cs typeface="Calibri"/>
              </a:rPr>
              <a:t> </a:t>
            </a:r>
          </a:p>
          <a:p>
            <a:pPr lvl="1">
              <a:buChar char="•"/>
            </a:pPr>
            <a:r>
              <a:rPr lang="en-IN" sz="2800">
                <a:cs typeface="Calibri"/>
              </a:rPr>
              <a:t>Too many features</a:t>
            </a:r>
            <a:r>
              <a:rPr lang="en-US" sz="2800" dirty="0">
                <a:cs typeface="Calibri"/>
              </a:rPr>
              <a:t> </a:t>
            </a:r>
          </a:p>
          <a:p>
            <a:pPr lvl="1">
              <a:buChar char="•"/>
            </a:pPr>
            <a:r>
              <a:rPr lang="en-IN" sz="2800">
                <a:cs typeface="Calibri"/>
              </a:rPr>
              <a:t>Hidden features</a:t>
            </a:r>
            <a:r>
              <a:rPr lang="en-US" sz="2800">
                <a:cs typeface="Calibri"/>
              </a:rPr>
              <a:t> </a:t>
            </a:r>
          </a:p>
          <a:p>
            <a:pPr lvl="1">
              <a:buChar char="•"/>
            </a:pPr>
            <a:r>
              <a:rPr lang="en-IN" sz="2800">
                <a:cs typeface="Calibri"/>
              </a:rPr>
              <a:t>Imbalanced data</a:t>
            </a:r>
            <a:r>
              <a:rPr lang="en-US" sz="2800" dirty="0">
                <a:cs typeface="Calibri"/>
              </a:rPr>
              <a:t> </a:t>
            </a:r>
          </a:p>
          <a:p>
            <a:pPr lvl="1">
              <a:buChar char="•"/>
            </a:pPr>
            <a:r>
              <a:rPr lang="en-IN" sz="2800">
                <a:cs typeface="Calibri"/>
              </a:rPr>
              <a:t>Skewed data due to outliers</a:t>
            </a:r>
            <a:r>
              <a:rPr lang="en-US" sz="2800" dirty="0">
                <a:cs typeface="Calibri"/>
              </a:rPr>
              <a:t> </a:t>
            </a:r>
          </a:p>
          <a:p>
            <a:endParaRPr lang="en-US" sz="2800" dirty="0">
              <a:latin typeface="Segoe UI"/>
              <a:cs typeface="Segoe UI"/>
            </a:endParaRPr>
          </a:p>
          <a:p>
            <a:r>
              <a:rPr lang="en-IN" sz="2800" dirty="0">
                <a:cs typeface="Segoe UI"/>
              </a:rPr>
              <a:t>The data was improper scaled so we scaled it to a single scale </a:t>
            </a:r>
            <a:r>
              <a:rPr lang="en-IN" sz="2800">
                <a:cs typeface="Segoe UI"/>
              </a:rPr>
              <a:t>using sklearns’s package StandardScaler.</a:t>
            </a:r>
            <a:endParaRPr lang="en-US" sz="2800">
              <a:cs typeface="Calibri"/>
            </a:endParaRPr>
          </a:p>
          <a:p>
            <a:endParaRPr lang="en-IN" sz="2800" dirty="0">
              <a:cs typeface="Segoe UI"/>
            </a:endParaRPr>
          </a:p>
          <a:p>
            <a:r>
              <a:rPr lang="en-IN" sz="2800">
                <a:cs typeface="Segoe UI"/>
              </a:rPr>
              <a:t>There were too many(37) features present in the data so we applied Principal Component Analysis(PCA) and found out the Eigenvalues and on the basis of number of nodes we were able able to reduce our features upto 7 columns.</a:t>
            </a:r>
          </a:p>
          <a:p>
            <a:endParaRPr lang="en-US" sz="2800" dirty="0">
              <a:latin typeface="Segoe UI"/>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There were hidden features present in pdate column so we converted the column in datetime format in order to extract day and month column by </a:t>
            </a:r>
            <a:r>
              <a:rPr lang="en-IN" sz="2800">
                <a:cs typeface="Segoe UI"/>
              </a:rPr>
              <a:t>doing feature extraction.</a:t>
            </a:r>
            <a:endParaRPr lang="en-US" sz="2800">
              <a:cs typeface="Calibri"/>
            </a:endParaRPr>
          </a:p>
          <a:p>
            <a:endParaRPr lang="en-IN" sz="2800" dirty="0">
              <a:cs typeface="Segoe UI"/>
            </a:endParaRPr>
          </a:p>
          <a:p>
            <a:r>
              <a:rPr lang="en-IN" sz="2800">
                <a:cs typeface="Segoe UI"/>
              </a:rPr>
              <a:t>The data was imbalanced so we handled the unbalanced data through SmoteTomek technique by creating more number of fraudulent cases on relevant data points.</a:t>
            </a:r>
          </a:p>
          <a:p>
            <a:endParaRPr lang="en-US"/>
          </a:p>
          <a:p>
            <a:r>
              <a:rPr lang="en-IN" sz="2800" dirty="0">
                <a:cs typeface="Segoe UI"/>
              </a:rPr>
              <a:t>The columns were skewed due to presence of outliers which we handled </a:t>
            </a:r>
            <a:r>
              <a:rPr lang="en-IN" sz="2800">
                <a:cs typeface="Segoe UI"/>
              </a:rPr>
              <a:t>through winsorization technique.</a:t>
            </a:r>
            <a:endParaRPr lang="en-US" sz="2800">
              <a:cs typeface="Segoe UI"/>
            </a:endParaRPr>
          </a:p>
        </p:txBody>
      </p:sp>
    </p:spTree>
    <p:extLst>
      <p:ext uri="{BB962C8B-B14F-4D97-AF65-F5344CB8AC3E}">
        <p14:creationId xmlns:p14="http://schemas.microsoft.com/office/powerpoint/2010/main" val="300462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While we couldn’t reach out goal of 100% accuracy in fraud </a:t>
            </a:r>
            <a:r>
              <a:rPr lang="en-US" sz="2800" dirty="0">
                <a:cs typeface="Calibri"/>
              </a:rPr>
              <a:t> </a:t>
            </a:r>
            <a:r>
              <a:rPr lang="en-IN" sz="2800"/>
              <a:t>detection, we did end up creating a system that can with enough </a:t>
            </a:r>
            <a:r>
              <a:rPr lang="en-US" sz="2800" dirty="0">
                <a:cs typeface="Calibri"/>
              </a:rPr>
              <a:t> </a:t>
            </a:r>
            <a:r>
              <a:rPr lang="en-IN" sz="2800"/>
              <a:t>time and data get very close to that goal. As with any project there </a:t>
            </a:r>
            <a:r>
              <a:rPr lang="en-US" sz="2800" dirty="0">
                <a:cs typeface="Calibri"/>
              </a:rPr>
              <a:t> </a:t>
            </a:r>
            <a:r>
              <a:rPr lang="en-IN" sz="2800"/>
              <a:t>is room for improvement here. The very nature of this project </a:t>
            </a:r>
            <a:r>
              <a:rPr lang="en-US" sz="2800" dirty="0">
                <a:cs typeface="Calibri"/>
              </a:rPr>
              <a:t> </a:t>
            </a:r>
            <a:r>
              <a:rPr lang="en-IN" sz="2800"/>
              <a:t>allows for multiple algorithms to be integrated together as modules </a:t>
            </a:r>
            <a:r>
              <a:rPr lang="en-US" sz="2800" dirty="0">
                <a:cs typeface="Calibri"/>
              </a:rPr>
              <a:t> </a:t>
            </a:r>
            <a:r>
              <a:rPr lang="en-IN" sz="2800"/>
              <a:t>and their results can be combined to increase the accuracy of the </a:t>
            </a:r>
            <a:r>
              <a:rPr lang="en-US" sz="2800" dirty="0">
                <a:cs typeface="Calibri"/>
              </a:rPr>
              <a:t> </a:t>
            </a:r>
            <a:r>
              <a:rPr lang="en-IN" sz="2800"/>
              <a:t>final result. This model can further be improved with the addition </a:t>
            </a:r>
            <a:r>
              <a:rPr lang="en-US" sz="2800" dirty="0">
                <a:cs typeface="Calibri"/>
              </a:rPr>
              <a:t> </a:t>
            </a:r>
            <a:r>
              <a:rPr lang="en-IN" sz="2800"/>
              <a:t>of more algorithms into it. However, the output of these algorithms </a:t>
            </a:r>
            <a:r>
              <a:rPr lang="en-US" sz="2800" dirty="0">
                <a:cs typeface="Calibri"/>
              </a:rPr>
              <a:t> </a:t>
            </a:r>
            <a:r>
              <a:rPr lang="en-IN" sz="2800"/>
              <a:t>needs to be in the same format as the others. Once that condition </a:t>
            </a:r>
            <a:r>
              <a:rPr lang="en-US" sz="2800" dirty="0">
                <a:cs typeface="Calibri"/>
              </a:rPr>
              <a:t> </a:t>
            </a:r>
            <a:r>
              <a:rPr lang="en-IN" sz="2800"/>
              <a:t>is satisfied, the modules are easy to add as done in the code. This </a:t>
            </a:r>
            <a:r>
              <a:rPr lang="en-US" sz="2800" dirty="0">
                <a:cs typeface="Calibri"/>
              </a:rPr>
              <a:t> </a:t>
            </a:r>
            <a:r>
              <a:rPr lang="en-IN" sz="2800"/>
              <a:t>provides a great degree of modularity and vesatility to the project.</a:t>
            </a:r>
            <a:r>
              <a:rPr lang="en-US" sz="28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681317" y="1713566"/>
            <a:ext cx="11300012" cy="4351338"/>
          </a:xfrm>
        </p:spPr>
        <p:txBody>
          <a:bodyPr vert="horz" lIns="91440" tIns="45720" rIns="91440" bIns="45720" rtlCol="0" anchor="t">
            <a:normAutofit/>
          </a:bodyPr>
          <a:lstStyle/>
          <a:p>
            <a:endParaRPr lang="en-IN" dirty="0">
              <a:ea typeface="+mn-lt"/>
              <a:cs typeface="+mn-lt"/>
            </a:endParaRPr>
          </a:p>
          <a:p>
            <a:pPr marL="0" indent="0" algn="just">
              <a:buNone/>
            </a:pPr>
            <a:r>
              <a:rPr lang="en-US"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cs typeface="Calibri"/>
            </a:endParaRPr>
          </a:p>
        </p:txBody>
      </p:sp>
    </p:spTree>
    <p:extLst>
      <p:ext uri="{BB962C8B-B14F-4D97-AF65-F5344CB8AC3E}">
        <p14:creationId xmlns:p14="http://schemas.microsoft.com/office/powerpoint/2010/main" val="399066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ACKNOWLEDGMENT</a:t>
            </a:r>
            <a:endParaRPr lang="en-US" sz="440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r>
              <a:rPr lang="en-IN" sz="4000" b="1" dirty="0">
                <a:ea typeface="+mj-lt"/>
                <a:cs typeface="+mj-lt"/>
              </a:rPr>
              <a:t>Review of Literature</a:t>
            </a:r>
            <a:endParaRPr lang="en-US" sz="4000" b="1" dirty="0"/>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a:cs typeface="Segoe UI"/>
              </a:rPr>
              <a:t>Agricultural Loans, Individual Business Loans and so </a:t>
            </a:r>
            <a:r>
              <a:rPr lang="en-US" sz="2800" dirty="0">
                <a:cs typeface="Segoe UI"/>
              </a:rPr>
              <a:t>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r>
              <a:rPr lang="en-US" sz="2800">
                <a:cs typeface="Segoe UI"/>
              </a:rPr>
              <a:t>Today, microfinance is widely accepted as a poverty-reduction tool, </a:t>
            </a:r>
            <a:r>
              <a:rPr lang="en-US" sz="2800" dirty="0">
                <a:cs typeface="Calibri"/>
              </a:rPr>
              <a:t> </a:t>
            </a:r>
            <a:r>
              <a:rPr lang="en-US" sz="2800">
                <a:cs typeface="Segoe UI"/>
              </a:rPr>
              <a:t>representing $70 billion in outstanding loans and a global outreach </a:t>
            </a:r>
            <a:r>
              <a:rPr lang="en-US" sz="2800" dirty="0">
                <a:cs typeface="Calibri"/>
              </a:rPr>
              <a:t> </a:t>
            </a:r>
            <a:r>
              <a:rPr lang="en-US" sz="280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4000" b="1">
                <a:ea typeface="+mj-lt"/>
                <a:cs typeface="+mj-lt"/>
              </a:rPr>
              <a:t>Motivation for the Problem Undertaken</a:t>
            </a:r>
            <a:endParaRPr lang="en-US" sz="4000" b="1">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buNone/>
            </a:pPr>
            <a:r>
              <a:rPr lang="en-IN">
                <a:ea typeface="+mn-lt"/>
                <a:cs typeface="+mn-lt"/>
              </a:rPr>
              <a:t>   We understand the importance of communication and how it effects a person’s life and lack of communication can cause lot of uncertain </a:t>
            </a:r>
            <a:r>
              <a:rPr lang="en-IN" dirty="0">
                <a:ea typeface="+mn-lt"/>
                <a:cs typeface="+mn-lt"/>
              </a:rPr>
              <a:t>problems so we want to work in order to bridge this gap between people.</a:t>
            </a:r>
            <a:endParaRPr lang="en-US" dirty="0">
              <a:ea typeface="+mn-lt"/>
              <a:cs typeface="+mn-lt"/>
            </a:endParaRPr>
          </a:p>
          <a:p>
            <a:pPr>
              <a:buNone/>
            </a:pPr>
            <a:endParaRPr lang="en-IN" dirty="0">
              <a:ea typeface="+mn-lt"/>
              <a:cs typeface="+mn-lt"/>
            </a:endParaRPr>
          </a:p>
          <a:p>
            <a:pPr>
              <a:buNone/>
            </a:pPr>
            <a:r>
              <a:rPr lang="en-US">
                <a:ea typeface="+mn-lt"/>
                <a:cs typeface="+mn-lt"/>
              </a:rPr>
              <a:t>   We are working with one such client that is in Telecom Industry. They are </a:t>
            </a:r>
            <a:r>
              <a:rPr lang="en-US" dirty="0">
                <a:ea typeface="+mn-lt"/>
                <a:cs typeface="+mn-lt"/>
              </a:rPr>
              <a:t>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4000" b="1">
                <a:ea typeface="+mj-lt"/>
                <a:cs typeface="+mj-lt"/>
              </a:rPr>
              <a:t>Analytical Problem Framing</a:t>
            </a:r>
            <a:endParaRPr lang="en-US" sz="4000" b="1">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835672" y="3554922"/>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515600" cy="3779650"/>
          </a:xfrm>
        </p:spPr>
        <p:txBody>
          <a:bodyPr/>
          <a:lstStyle/>
          <a:p>
            <a:pPr algn="ct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r>
              <a:rPr lang="en-US" sz="2000">
                <a:ea typeface="+mj-lt"/>
                <a:cs typeface="+mj-lt"/>
              </a:rPr>
              <a:t>Fig 1 Statastical decription of data</a:t>
            </a:r>
            <a:endParaRPr lang="en-US" sz="200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240710"/>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33401" y="3718169"/>
            <a:ext cx="1073442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a:cs typeface="Segoe UI"/>
              </a:rPr>
              <a:t>From this statastical analysis we make some of the interpretations that,</a:t>
            </a:r>
            <a:r>
              <a:rPr lang="en-US" sz="2000" dirty="0">
                <a:cs typeface="Calibri"/>
              </a:rPr>
              <a:t> </a:t>
            </a:r>
          </a:p>
          <a:p>
            <a:r>
              <a:rPr lang="en-IN" sz="2000">
                <a:cs typeface="Segoe UI"/>
              </a:rPr>
              <a:t> 1. Maximum standard deviation is observed in aon column.</a:t>
            </a:r>
            <a:r>
              <a:rPr lang="en-US" sz="2000" dirty="0">
                <a:cs typeface="Calibri"/>
              </a:rPr>
              <a:t> </a:t>
            </a:r>
          </a:p>
          <a:p>
            <a:r>
              <a:rPr lang="en-IN" sz="2000" dirty="0">
                <a:cs typeface="Segoe UI"/>
              </a:rPr>
              <a:t> 2. In the columns aon, daily_decr30, daily_decr90, </a:t>
            </a:r>
            <a:r>
              <a:rPr lang="en-IN" sz="2000">
                <a:cs typeface="Segoe UI"/>
              </a:rPr>
              <a:t> rental90, last_rech_date_ma, last_rech_date_da, maxamnt_loans30, cnt_loans90, amnt_loans90, rental30 mean is considerably greater than median so the </a:t>
            </a:r>
            <a:r>
              <a:rPr lang="en-IN" sz="2000" dirty="0">
                <a:cs typeface="Segoe UI"/>
              </a:rPr>
              <a:t>columns are positively skewed.</a:t>
            </a:r>
            <a:r>
              <a:rPr lang="en-US" sz="2000" dirty="0">
                <a:cs typeface="Calibri"/>
              </a:rPr>
              <a:t> </a:t>
            </a:r>
          </a:p>
          <a:p>
            <a:r>
              <a:rPr lang="en-IN" sz="2000">
                <a:cs typeface="Segoe UI"/>
              </a:rPr>
              <a:t> 3. In the columns label, month median is greater than mean so the columns are negatively skewed.</a:t>
            </a:r>
            <a:r>
              <a:rPr lang="en-US" sz="2000" dirty="0">
                <a:cs typeface="Calibri"/>
              </a:rPr>
              <a:t> </a:t>
            </a:r>
          </a:p>
          <a:p>
            <a:r>
              <a:rPr lang="en-IN" sz="2000">
                <a:cs typeface="Segoe UI"/>
              </a:rPr>
              <a:t> 4. In the columns aon, daily_decr30, daily_decr90, rental30, rental90, last_rech_date_ma, last_rech_date_da, maxamnt_loans30, cnt_loans90, payback30, payback90 there is huge difference present between 75th perecentile and maximum so outliers are present here.</a:t>
            </a:r>
            <a:r>
              <a:rPr lang="en-US" sz="2000"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2799</TotalTime>
  <Words>3207</Words>
  <Application>Microsoft Office PowerPoint</Application>
  <PresentationFormat>Widescreen</PresentationFormat>
  <Paragraphs>201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Segoe UI</vt:lpstr>
      <vt:lpstr>Symbol</vt:lpstr>
      <vt:lpstr>WordVisi_MSFontService</vt:lpstr>
      <vt:lpstr>office theme</vt:lpstr>
      <vt:lpstr>Project presentation on :-   MicroCredit Defaulter</vt:lpstr>
      <vt:lpstr>Table Of Contents :-</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Statastical decription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Anurag N Srivastav</cp:lastModifiedBy>
  <cp:revision>834</cp:revision>
  <dcterms:created xsi:type="dcterms:W3CDTF">2020-12-29T14:55:28Z</dcterms:created>
  <dcterms:modified xsi:type="dcterms:W3CDTF">2021-07-19T12:37:43Z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2021-07-19T12:37:20Z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659006dc-a106-4cab-95b4-d8093162983f</vt:lpwstr>
  </property>
  <property fmtid="{D5CDD505-2E9C-101B-9397-08002B2CF9AE}" pid="8" name="MSIP_Label_71bba39d-4745-4e9d-97db-0c1927b54242_ContentBits">
    <vt:lpwstr>2</vt:lpwstr>
  </property>
</Properties>
</file>