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0" r:id="rId3"/>
    <p:sldId id="351" r:id="rId4"/>
    <p:sldId id="3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00FF-F178-4188-9DED-AF0A30FD9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6F72A-9291-440B-9A65-8B10C5AED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3067-48E5-4C1C-A942-9F293FA2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E36D-8B84-40DE-A7B7-C9D4D118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81E15-B95A-4ABB-8B44-8DBD04A0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D44D-FA84-497A-84D4-7858CB23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BAF6C-EF07-413F-8147-AD2E0FF9C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AA72-1465-47E0-8F06-3D512C83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AF0B-3079-4BD4-9706-85571B39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51EE-1749-4DD0-9BF6-121AB43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2A3F2-714A-4910-B564-57A1A48FE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78F23-40CE-413E-823C-922AEF5E5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2729-31F9-4DE8-8F82-9E3EB7B6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3275-83E0-4BEA-B1BC-F164E9DC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16FE-DD1F-4165-A655-9244B431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71F9-73D2-4AD5-B145-F3224F98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3AC8-56D7-4A14-9E90-AE792430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4E51-E03B-48FE-A2AF-C5EF51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B1C9-1759-4FB1-9E2C-AC718BB0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14AA-98C1-400F-8B81-DFA2D7F1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FA-4F53-4173-A1D1-518284A7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8FEF0-A852-41D7-87AE-79E9CD3E3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6FD08-A8CA-4038-9A6C-6951F731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654E5-6C26-4F2D-BD97-5E14224E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5BCC-F187-447C-AB9F-1056933F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BEA3-F4DC-45C3-A068-6195541B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6173-CB0A-4A45-91E2-ADE4B77EE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19BE-C311-4EA8-B2C2-63C414DA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5794-BFF9-4F2B-99D2-994E5923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6B3E6-B35A-4E05-A89C-A3D52A2A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1E0A6-FCB5-4225-BD54-4AC6EAA9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A839-1FEC-4FA6-8FEA-9A61D4FD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AFC0B-626A-42D7-90F0-2D7A9EFA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3785D-E240-4F43-9279-9AF809ADF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A1F72-CCCA-4E55-A874-931A84556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280D3-FDAD-4D68-B2C4-2D2A16F6C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5D4C0-C95D-4578-AC57-61586756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20675-3A94-4023-A364-9638D436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F9BED-FD3A-4A01-963A-968E60EF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DDD7-18ED-4E37-8F2A-9EB9AC86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ABEFC-ED7E-4AD3-9319-F169A5A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76C61-FBAD-4B2A-B68F-CFB3F808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989B1-B32D-4AB1-BCED-02DE7E9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8D9C6-8E2C-4799-A34F-8E310EA2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ADE91-4E59-41AD-8436-98CB4D94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56D0-FA38-4C64-8B5F-DE9298B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F2F2-22EC-4C5F-97F9-94EB094B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6C59-51E2-4F55-92CB-CE81451F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5C974-4597-4077-B684-EB0752FE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DF00-6A14-4969-9B83-D217E8A4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02202-9431-41A7-8598-9806D38B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55EA2-525C-46FC-B98C-FE79F24F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79BB-AF11-42BC-9B7C-BBD28139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090D4-C526-4943-BCB3-4594C4705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2EC89-4C5B-4129-9CAF-4170B1C3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3A0FD-48FE-437A-8CF0-82D227EF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7E5A-EDCB-4059-B3D0-6ADC4A9B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2BAEF-EBFE-4DBA-B829-C11228AC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55C3C-D101-461D-8B99-4F901D0D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D7232-4775-4640-9C2A-275D343B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C10F-7E4B-4C8A-92FA-64C1EA80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AFB46-9069-495C-92AF-4E1CFF85CE99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B422-A093-4FA7-B159-B9913014E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1E55-8F99-492E-A632-0AF7F8027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B2D0-9179-4E7E-ACB0-634047A55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5AF3BA-CBD6-DF96-DC88-DCF584238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Occupational Burnout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AF71E2-53D9-F028-DA39-F3D40254D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Peak Health Technologies and ISB AMPBA</a:t>
            </a:r>
          </a:p>
          <a:p>
            <a:r>
              <a:rPr lang="en-US" dirty="0"/>
              <a:t>13</a:t>
            </a:r>
            <a:r>
              <a:rPr lang="en-US" baseline="30000" dirty="0"/>
              <a:t>th</a:t>
            </a:r>
            <a:r>
              <a:rPr lang="en-US" dirty="0"/>
              <a:t>  May 2022</a:t>
            </a:r>
          </a:p>
        </p:txBody>
      </p:sp>
    </p:spTree>
    <p:extLst>
      <p:ext uri="{BB962C8B-B14F-4D97-AF65-F5344CB8AC3E}">
        <p14:creationId xmlns:p14="http://schemas.microsoft.com/office/powerpoint/2010/main" val="97166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FE146C-BE72-2E06-318B-7117E261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D8E93C-5622-657A-D0E7-FC3E4F3C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00839"/>
            <a:ext cx="5241636" cy="5672654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Underlying data will consist of facet scores with supporting text.</a:t>
            </a:r>
          </a:p>
          <a:p>
            <a:r>
              <a:rPr lang="en-US" sz="2200" dirty="0"/>
              <a:t>Peak Health data not yet available. Start with synthetic data set created from employee reviews. Replace synthetic data with Peak Health facet data, piece-meal, as it becomes available.</a:t>
            </a:r>
          </a:p>
          <a:p>
            <a:r>
              <a:rPr lang="en-US" sz="2200" dirty="0"/>
              <a:t>Create analytics and models on this synthetic data. There’s a rough mapping between our “facets” and the “categories” in the data set.</a:t>
            </a:r>
          </a:p>
          <a:p>
            <a:r>
              <a:rPr lang="en-US" sz="2200" dirty="0"/>
              <a:t>Data set consists of about 100,000 reviews from multiple companies (.csv files). Feel free to add on to this data set.</a:t>
            </a:r>
          </a:p>
          <a:p>
            <a:r>
              <a:rPr lang="en-US" sz="2200" dirty="0"/>
              <a:t>Each record has:</a:t>
            </a:r>
          </a:p>
          <a:p>
            <a:pPr lvl="1"/>
            <a:r>
              <a:rPr lang="en-US" sz="1800" dirty="0"/>
              <a:t>Company</a:t>
            </a:r>
          </a:p>
          <a:p>
            <a:pPr lvl="1"/>
            <a:r>
              <a:rPr lang="en-US" sz="1800" dirty="0"/>
              <a:t>Overall Score</a:t>
            </a:r>
          </a:p>
          <a:p>
            <a:pPr lvl="1"/>
            <a:r>
              <a:rPr lang="en-US" sz="1800" dirty="0"/>
              <a:t>Job Function</a:t>
            </a:r>
          </a:p>
          <a:p>
            <a:pPr lvl="1"/>
            <a:r>
              <a:rPr lang="en-US" sz="1800" dirty="0"/>
              <a:t>Location</a:t>
            </a:r>
          </a:p>
          <a:p>
            <a:pPr lvl="1"/>
            <a:r>
              <a:rPr lang="en-US" sz="1800" dirty="0"/>
              <a:t>Date</a:t>
            </a:r>
          </a:p>
          <a:p>
            <a:pPr lvl="1"/>
            <a:r>
              <a:rPr lang="en-US" sz="1800" dirty="0"/>
              <a:t>Review text</a:t>
            </a:r>
          </a:p>
          <a:p>
            <a:pPr lvl="1"/>
            <a:r>
              <a:rPr lang="en-US" sz="1800" dirty="0"/>
              <a:t>Likes (text)</a:t>
            </a:r>
          </a:p>
          <a:p>
            <a:pPr lvl="1"/>
            <a:r>
              <a:rPr lang="en-US" sz="1800" dirty="0"/>
              <a:t>Dislikes (text)</a:t>
            </a:r>
          </a:p>
          <a:p>
            <a:pPr lvl="1"/>
            <a:r>
              <a:rPr lang="en-US" sz="1800" dirty="0"/>
              <a:t>Ratings by category (each sub-score is a separate field): </a:t>
            </a:r>
            <a:r>
              <a:rPr lang="en-US" sz="1400" dirty="0"/>
              <a:t>Work/life balance, Skill Development, Salary &amp; Benefits, Job Security, Company Culture, Career Growth, Work Satisfaction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54EAAC-9C67-964A-B06E-EF0E70178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8EB35-2B7A-BF70-EFE0-8CF15C02B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15"/>
          <a:stretch/>
        </p:blipFill>
        <p:spPr>
          <a:xfrm>
            <a:off x="6172200" y="1825625"/>
            <a:ext cx="5995392" cy="41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3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7622-1B6B-35B3-F952-044CBD56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phases and deliverables</a:t>
            </a:r>
            <a:br>
              <a:rPr lang="en-US" sz="3600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EB73DC-91F5-C1EB-F65B-FC6DE7B41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452"/>
            <a:ext cx="10515600" cy="509277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Phase 1: Reading, Data Exploration, Visualization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Background reading on Burnout, including: HBR guide to beating burnout</a:t>
            </a:r>
          </a:p>
          <a:p>
            <a:pPr lvl="1"/>
            <a:r>
              <a:rPr lang="en-US" dirty="0">
                <a:solidFill>
                  <a:srgbClr val="222222"/>
                </a:solidFill>
              </a:rPr>
              <a:t>Deliverable: 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tate of the Workforce dashboard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Phase 2: Facet text Summarization</a:t>
            </a:r>
          </a:p>
          <a:p>
            <a:pPr lvl="1"/>
            <a:r>
              <a:rPr lang="en-US" dirty="0" err="1">
                <a:solidFill>
                  <a:srgbClr val="222222"/>
                </a:solidFill>
              </a:rPr>
              <a:t>eHR</a:t>
            </a:r>
            <a:endParaRPr lang="en-US" dirty="0">
              <a:solidFill>
                <a:srgbClr val="222222"/>
              </a:solidFill>
            </a:endParaRPr>
          </a:p>
          <a:p>
            <a:pPr lvl="2"/>
            <a:r>
              <a:rPr lang="en-US" dirty="0">
                <a:solidFill>
                  <a:srgbClr val="222222"/>
                </a:solidFill>
              </a:rPr>
              <a:t>Deliverable: D</a:t>
            </a:r>
            <a:r>
              <a:rPr lang="en-US" b="0" i="0" dirty="0">
                <a:solidFill>
                  <a:srgbClr val="222222"/>
                </a:solidFill>
                <a:effectLst/>
              </a:rPr>
              <a:t>igital </a:t>
            </a:r>
            <a:r>
              <a:rPr lang="en-US" dirty="0">
                <a:solidFill>
                  <a:srgbClr val="222222"/>
                </a:solidFill>
              </a:rPr>
              <a:t>W</a:t>
            </a:r>
            <a:r>
              <a:rPr lang="en-US" b="0" i="0" dirty="0">
                <a:solidFill>
                  <a:srgbClr val="222222"/>
                </a:solidFill>
                <a:effectLst/>
              </a:rPr>
              <a:t>atercooler (</a:t>
            </a:r>
            <a:r>
              <a:rPr lang="en-US" dirty="0">
                <a:solidFill>
                  <a:srgbClr val="222222"/>
                </a:solidFill>
              </a:rPr>
              <a:t>h</a:t>
            </a:r>
            <a:r>
              <a:rPr lang="en-US" b="0" i="0" dirty="0">
                <a:solidFill>
                  <a:srgbClr val="222222"/>
                </a:solidFill>
                <a:effectLst/>
              </a:rPr>
              <a:t>arness pros, likes, advice, similarities)</a:t>
            </a:r>
          </a:p>
          <a:p>
            <a:pPr lvl="2"/>
            <a:r>
              <a:rPr lang="en-US" dirty="0">
                <a:solidFill>
                  <a:srgbClr val="222222"/>
                </a:solidFill>
              </a:rPr>
              <a:t>Deliverable: D</a:t>
            </a:r>
            <a:r>
              <a:rPr lang="en-US" b="0" i="0" dirty="0">
                <a:solidFill>
                  <a:srgbClr val="222222"/>
                </a:solidFill>
                <a:effectLst/>
              </a:rPr>
              <a:t>igital </a:t>
            </a:r>
            <a:r>
              <a:rPr lang="en-US" dirty="0">
                <a:solidFill>
                  <a:srgbClr val="222222"/>
                </a:solidFill>
              </a:rPr>
              <a:t>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uggestion </a:t>
            </a:r>
            <a:r>
              <a:rPr lang="en-US" dirty="0">
                <a:solidFill>
                  <a:srgbClr val="222222"/>
                </a:solidFill>
              </a:rPr>
              <a:t>B</a:t>
            </a:r>
            <a:r>
              <a:rPr lang="en-US" b="0" i="0" dirty="0">
                <a:solidFill>
                  <a:srgbClr val="222222"/>
                </a:solidFill>
                <a:effectLst/>
              </a:rPr>
              <a:t>ox (harness cons, dislikes, </a:t>
            </a:r>
            <a:r>
              <a:rPr lang="en-US" dirty="0">
                <a:solidFill>
                  <a:srgbClr val="222222"/>
                </a:solidFill>
              </a:rPr>
              <a:t>c</a:t>
            </a:r>
            <a:r>
              <a:rPr lang="en-US" b="0" i="0" dirty="0">
                <a:solidFill>
                  <a:srgbClr val="222222"/>
                </a:solidFill>
                <a:effectLst/>
              </a:rPr>
              <a:t>omplaints)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Phase 3 : Slice and Dice 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Combine multiple reviews from employees in the same job function, from the same location, into a representative single employee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Deliverable: StrengthsFinder (compared to other similar employees)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Deliverable: State of the Workforce comparator (across job functions, locations,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etc</a:t>
            </a:r>
            <a:r>
              <a:rPr lang="en-US" b="0" i="0" dirty="0">
                <a:solidFill>
                  <a:srgbClr val="222222"/>
                </a:solidFill>
                <a:effectLst/>
              </a:rPr>
              <a:t>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Phase 4: Model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</a:rPr>
              <a:t>Deliverable: Prediction model of sub-category scores based on job function, location, review text, features extracted in parts 1,2,3.</a:t>
            </a:r>
          </a:p>
          <a:p>
            <a:r>
              <a:rPr lang="en-US" dirty="0">
                <a:solidFill>
                  <a:srgbClr val="222222"/>
                </a:solidFill>
              </a:rPr>
              <a:t>Phase 5: Publish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Jointly publish a research paper or a business article.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4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0867-8F15-654F-8B1F-D768F67A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F723-63DB-8B4A-768B-28E23FCC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5349240"/>
          </a:xfrm>
        </p:spPr>
        <p:txBody>
          <a:bodyPr>
            <a:normAutofit fontScale="92500" lnSpcReduction="10000"/>
          </a:bodyPr>
          <a:lstStyle/>
          <a:p>
            <a:pPr marL="0">
              <a:spcBef>
                <a:spcPts val="0"/>
              </a:spcBef>
            </a:pPr>
            <a:r>
              <a:rPr lang="en-US" dirty="0"/>
              <a:t>Data:</a:t>
            </a:r>
          </a:p>
          <a:p>
            <a:pPr marL="457200" lvl="1">
              <a:spcBef>
                <a:spcPts val="0"/>
              </a:spcBef>
            </a:pPr>
            <a:r>
              <a:rPr lang="en-US" dirty="0"/>
              <a:t>Synthetic data set of 100,000 records</a:t>
            </a:r>
          </a:p>
          <a:p>
            <a:pPr marL="457200" lvl="1">
              <a:spcBef>
                <a:spcPts val="0"/>
              </a:spcBef>
            </a:pPr>
            <a:r>
              <a:rPr lang="en-US" dirty="0"/>
              <a:t>Piece-meal replacement by Peak Health data</a:t>
            </a:r>
          </a:p>
          <a:p>
            <a:pPr marL="0">
              <a:spcBef>
                <a:spcPts val="0"/>
              </a:spcBef>
            </a:pPr>
            <a:r>
              <a:rPr lang="en-US" dirty="0"/>
              <a:t>Deliverables:</a:t>
            </a:r>
          </a:p>
          <a:p>
            <a:pPr marL="457200" lvl="1">
              <a:spcBef>
                <a:spcPts val="0"/>
              </a:spcBef>
            </a:pPr>
            <a:r>
              <a:rPr lang="en-US" dirty="0">
                <a:solidFill>
                  <a:srgbClr val="222222"/>
                </a:solidFill>
              </a:rPr>
              <a:t>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tate of the Workforce</a:t>
            </a:r>
          </a:p>
          <a:p>
            <a:pPr marL="457200" lvl="1">
              <a:spcBef>
                <a:spcPts val="0"/>
              </a:spcBef>
            </a:pPr>
            <a:r>
              <a:rPr lang="en-US" dirty="0" err="1">
                <a:solidFill>
                  <a:srgbClr val="222222"/>
                </a:solidFill>
              </a:rPr>
              <a:t>eHR</a:t>
            </a:r>
            <a:r>
              <a:rPr lang="en-US" dirty="0">
                <a:solidFill>
                  <a:srgbClr val="222222"/>
                </a:solidFill>
              </a:rPr>
              <a:t>: D</a:t>
            </a:r>
            <a:r>
              <a:rPr lang="en-US" b="0" i="0" dirty="0">
                <a:solidFill>
                  <a:srgbClr val="222222"/>
                </a:solidFill>
                <a:effectLst/>
              </a:rPr>
              <a:t>igital </a:t>
            </a:r>
            <a:r>
              <a:rPr lang="en-US" dirty="0">
                <a:solidFill>
                  <a:srgbClr val="222222"/>
                </a:solidFill>
              </a:rPr>
              <a:t>W</a:t>
            </a:r>
            <a:r>
              <a:rPr lang="en-US" b="0" i="0" dirty="0">
                <a:solidFill>
                  <a:srgbClr val="222222"/>
                </a:solidFill>
                <a:effectLst/>
              </a:rPr>
              <a:t>atercooler</a:t>
            </a:r>
          </a:p>
          <a:p>
            <a:pPr marL="457200" lvl="1">
              <a:spcBef>
                <a:spcPts val="0"/>
              </a:spcBef>
            </a:pPr>
            <a:r>
              <a:rPr lang="en-US" dirty="0" err="1">
                <a:solidFill>
                  <a:srgbClr val="222222"/>
                </a:solidFill>
              </a:rPr>
              <a:t>eHR</a:t>
            </a:r>
            <a:r>
              <a:rPr lang="en-US" dirty="0">
                <a:solidFill>
                  <a:srgbClr val="222222"/>
                </a:solidFill>
              </a:rPr>
              <a:t>: D</a:t>
            </a:r>
            <a:r>
              <a:rPr lang="en-US" b="0" i="0" dirty="0">
                <a:solidFill>
                  <a:srgbClr val="222222"/>
                </a:solidFill>
                <a:effectLst/>
              </a:rPr>
              <a:t>igital </a:t>
            </a:r>
            <a:r>
              <a:rPr lang="en-US" dirty="0">
                <a:solidFill>
                  <a:srgbClr val="222222"/>
                </a:solidFill>
              </a:rPr>
              <a:t>S</a:t>
            </a:r>
            <a:r>
              <a:rPr lang="en-US" b="0" i="0" dirty="0">
                <a:solidFill>
                  <a:srgbClr val="222222"/>
                </a:solidFill>
                <a:effectLst/>
              </a:rPr>
              <a:t>uggestion </a:t>
            </a:r>
            <a:r>
              <a:rPr lang="en-US" dirty="0">
                <a:solidFill>
                  <a:srgbClr val="222222"/>
                </a:solidFill>
              </a:rPr>
              <a:t>B</a:t>
            </a:r>
            <a:r>
              <a:rPr lang="en-US" b="0" i="0" dirty="0">
                <a:solidFill>
                  <a:srgbClr val="222222"/>
                </a:solidFill>
                <a:effectLst/>
              </a:rPr>
              <a:t>ox </a:t>
            </a:r>
          </a:p>
          <a:p>
            <a:pPr marL="457200" lvl="1">
              <a:spcBef>
                <a:spcPts val="0"/>
              </a:spcBef>
            </a:pPr>
            <a:r>
              <a:rPr lang="en-US" b="0" i="0" dirty="0">
                <a:solidFill>
                  <a:srgbClr val="222222"/>
                </a:solidFill>
                <a:effectLst/>
              </a:rPr>
              <a:t>Strengths Finder</a:t>
            </a:r>
          </a:p>
          <a:p>
            <a:pPr marL="457200" lvl="1">
              <a:spcBef>
                <a:spcPts val="0"/>
              </a:spcBef>
            </a:pPr>
            <a:r>
              <a:rPr lang="en-US" b="0" i="0" dirty="0">
                <a:solidFill>
                  <a:srgbClr val="222222"/>
                </a:solidFill>
                <a:effectLst/>
              </a:rPr>
              <a:t>Prediction model</a:t>
            </a:r>
          </a:p>
          <a:p>
            <a:pPr marL="457200" lvl="1">
              <a:spcBef>
                <a:spcPts val="0"/>
              </a:spcBef>
            </a:pPr>
            <a:r>
              <a:rPr lang="en-US" dirty="0">
                <a:solidFill>
                  <a:srgbClr val="222222"/>
                </a:solidFill>
              </a:rPr>
              <a:t>Publication</a:t>
            </a: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</a:rPr>
              <a:t>Discussion:</a:t>
            </a:r>
          </a:p>
          <a:p>
            <a:pPr marL="457200" lvl="1">
              <a:spcBef>
                <a:spcPts val="0"/>
              </a:spcBef>
            </a:pPr>
            <a:r>
              <a:rPr lang="en-US" dirty="0"/>
              <a:t>Weekly zoom call between ISB team and Peak Health (TBD)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Times New Roman" panose="02020603050405020304" pitchFamily="18" charset="0"/>
              </a:rPr>
              <a:t>Milestones (from AMPBA Charter doc):</a:t>
            </a:r>
          </a:p>
          <a:p>
            <a:pPr marL="457200" lvl="1">
              <a:spcBef>
                <a:spcPts val="0"/>
              </a:spcBef>
            </a:pPr>
            <a:r>
              <a:rPr lang="en-US" b="1" dirty="0">
                <a:effectLst/>
                <a:ea typeface="Times New Roman" panose="02020603050405020304" pitchFamily="18" charset="0"/>
              </a:rPr>
              <a:t>Project Charter Finalization:</a:t>
            </a:r>
            <a:r>
              <a:rPr lang="en-US" dirty="0">
                <a:effectLst/>
                <a:ea typeface="Times New Roman" panose="02020603050405020304" pitchFamily="18" charset="0"/>
              </a:rPr>
              <a:t> 20th May 2022</a:t>
            </a:r>
          </a:p>
          <a:p>
            <a:pPr marL="457200" lvl="1">
              <a:spcBef>
                <a:spcPts val="0"/>
              </a:spcBef>
            </a:pPr>
            <a:r>
              <a:rPr lang="en-US" b="1" dirty="0">
                <a:effectLst/>
                <a:ea typeface="Times New Roman" panose="02020603050405020304" pitchFamily="18" charset="0"/>
              </a:rPr>
              <a:t>Weekly Reports:</a:t>
            </a:r>
            <a:r>
              <a:rPr lang="en-US" dirty="0">
                <a:effectLst/>
                <a:ea typeface="Times New Roman" panose="02020603050405020304" pitchFamily="18" charset="0"/>
              </a:rPr>
              <a:t> Every Sunday</a:t>
            </a:r>
          </a:p>
          <a:p>
            <a:pPr marL="457200" lvl="1">
              <a:spcBef>
                <a:spcPts val="0"/>
              </a:spcBef>
            </a:pPr>
            <a:r>
              <a:rPr lang="en-US" b="1" dirty="0">
                <a:effectLst/>
                <a:ea typeface="Times New Roman" panose="02020603050405020304" pitchFamily="18" charset="0"/>
              </a:rPr>
              <a:t>Final Presentation to Sponsor:</a:t>
            </a:r>
            <a:r>
              <a:rPr lang="en-US" dirty="0">
                <a:effectLst/>
                <a:ea typeface="Times New Roman" panose="02020603050405020304" pitchFamily="18" charset="0"/>
              </a:rPr>
              <a:t> By 10th August 2022</a:t>
            </a:r>
          </a:p>
          <a:p>
            <a:pPr marL="457200" lvl="1">
              <a:spcBef>
                <a:spcPts val="0"/>
              </a:spcBef>
            </a:pPr>
            <a:r>
              <a:rPr lang="en-US" b="1" dirty="0">
                <a:effectLst/>
                <a:ea typeface="Times New Roman" panose="02020603050405020304" pitchFamily="18" charset="0"/>
              </a:rPr>
              <a:t>Final Report Submission:</a:t>
            </a:r>
            <a:r>
              <a:rPr lang="en-US" dirty="0">
                <a:effectLst/>
                <a:ea typeface="Times New Roman" panose="02020603050405020304" pitchFamily="18" charset="0"/>
              </a:rPr>
              <a:t> 15th August 2022</a:t>
            </a:r>
          </a:p>
          <a:p>
            <a:pPr marL="457200" lvl="1">
              <a:spcBef>
                <a:spcPts val="0"/>
              </a:spcBef>
            </a:pPr>
            <a:r>
              <a:rPr lang="en-US" b="1" dirty="0">
                <a:effectLst/>
                <a:ea typeface="Times New Roman" panose="02020603050405020304" pitchFamily="18" charset="0"/>
              </a:rPr>
              <a:t>Project Handover to the Sponsor:</a:t>
            </a:r>
            <a:r>
              <a:rPr lang="en-US" dirty="0">
                <a:effectLst/>
                <a:ea typeface="Times New Roman" panose="02020603050405020304" pitchFamily="18" charset="0"/>
              </a:rPr>
              <a:t> By 19th August 2022</a:t>
            </a:r>
          </a:p>
        </p:txBody>
      </p:sp>
    </p:spTree>
    <p:extLst>
      <p:ext uri="{BB962C8B-B14F-4D97-AF65-F5344CB8AC3E}">
        <p14:creationId xmlns:p14="http://schemas.microsoft.com/office/powerpoint/2010/main" val="328134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422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Occupational Burnout</vt:lpstr>
      <vt:lpstr>Data set </vt:lpstr>
      <vt:lpstr>Project phases and deliverables  </vt:lpstr>
      <vt:lpstr>Project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– Creating synthetic dataset (Scraping)</dc:title>
  <dc:creator>Abhay Mehta</dc:creator>
  <cp:lastModifiedBy>Abhay</cp:lastModifiedBy>
  <cp:revision>35</cp:revision>
  <dcterms:created xsi:type="dcterms:W3CDTF">2022-04-15T16:55:51Z</dcterms:created>
  <dcterms:modified xsi:type="dcterms:W3CDTF">2022-05-13T11:54:32Z</dcterms:modified>
</cp:coreProperties>
</file>