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10"/>
  </p:notesMasterIdLst>
  <p:handoutMasterIdLst>
    <p:handoutMasterId r:id="rId11"/>
  </p:handoutMasterIdLst>
  <p:sldIdLst>
    <p:sldId id="258" r:id="rId5"/>
    <p:sldId id="284" r:id="rId6"/>
    <p:sldId id="296" r:id="rId7"/>
    <p:sldId id="29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9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6/10/2022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6/10/2022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5333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FB0D-6DB6-450D-981E-DB5B064ABC8F}" type="datetime1">
              <a:rPr lang="en-US" noProof="0" smtClean="0"/>
              <a:t>6/10/2022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B9C849-F1D8-4230-9F2F-9250D675BB2A}" type="datetime1">
              <a:rPr lang="en-US" noProof="0" smtClean="0"/>
              <a:t>6/10/2022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7022-84E8-42F0-8AEA-ADED76AFD446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4C0741-442A-4788-81DA-4F081D559C5A}" type="datetime1">
              <a:rPr lang="en-US" noProof="0" smtClean="0"/>
              <a:t>6/10/2022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0BDB9F-6784-464D-8ED7-29E60E2B21A9}" type="datetime1">
              <a:rPr lang="en-US" noProof="0" smtClean="0"/>
              <a:t>6/10/2022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A3ABBD-A00D-4624-9D57-736F5DDBFABC}" type="datetime1">
              <a:rPr lang="en-US" noProof="0" smtClean="0"/>
              <a:t>6/10/2022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BF20AA-C418-460A-B9CF-8F3DD94C436D}" type="datetime1">
              <a:rPr lang="en-US" noProof="0" smtClean="0"/>
              <a:t>6/10/2022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3F5CE0-F8B8-4EAA-822E-6451047E7D5F}" type="datetime1">
              <a:rPr lang="en-US" noProof="0" smtClean="0"/>
              <a:t>6/10/2022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F8AE65-7CE3-49A8-B2CC-A5A64E5730FA}" type="datetime1">
              <a:rPr lang="en-US" noProof="0" smtClean="0"/>
              <a:t>6/10/2022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46700-360D-4474-9946-7580E8968658}" type="datetime1">
              <a:rPr lang="en-US" noProof="0" smtClean="0"/>
              <a:t>6/10/2022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67F3-A942-43B7-9681-6435F4941075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650-8C82-4FB0-9266-0148B376A8CE}" type="datetime1">
              <a:rPr lang="en-US" noProof="0" smtClean="0"/>
              <a:t>6/10/2022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6BB9-001A-4B59-8C51-603E71AE3226}" type="datetime1">
              <a:rPr lang="en-US" noProof="0" smtClean="0"/>
              <a:t>6/10/2022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E01-3159-42E8-9946-B3F7564EBC72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A1FC6A6-F894-471F-8AA4-AE4112290279}" type="datetime1">
              <a:rPr lang="en-US" noProof="0" smtClean="0"/>
              <a:t>6/10/2022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03D98FD-B63D-46E0-B974-EC5BBAC02E27}" type="datetime1">
              <a:rPr lang="en-US" noProof="0" smtClean="0"/>
              <a:t>6/10/2022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ECCD-A9BB-4C40-8999-9FDE0B2AF02D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1315-80A2-4A6F-99BC-2337EDBA509A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FCEE-D38D-4315-8661-B8B16CE6B114}" type="datetime1">
              <a:rPr lang="en-US" smtClean="0"/>
              <a:t>6/10/2022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7909053-E1DD-4959-BC7A-C98D3D2614DC}" type="datetime1">
              <a:rPr lang="en-US" noProof="0" smtClean="0"/>
              <a:t>6/10/2022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10F8E8D-DF54-49BE-BDBC-401B280C4E3C}" type="datetime1">
              <a:rPr lang="en-US" noProof="0" smtClean="0"/>
              <a:t>6/10/2022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Group of people talking">
            <a:extLst>
              <a:ext uri="{FF2B5EF4-FFF2-40B4-BE49-F238E27FC236}">
                <a16:creationId xmlns:a16="http://schemas.microsoft.com/office/drawing/2014/main" id="{C7D5F6B1-1228-4C2A-AE2C-950C34054C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3119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VARIABLE </a:t>
            </a:r>
            <a:br>
              <a:rPr lang="en-US" sz="3600" dirty="0"/>
            </a:br>
            <a:r>
              <a:rPr lang="en-US" sz="3600" dirty="0"/>
              <a:t>MAPPING CONUNDRUM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Week 3 : PROGRESS UPDATE</a:t>
            </a:r>
          </a:p>
        </p:txBody>
      </p:sp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4DE052-9DBE-1B97-D9BA-FD818CF66DCA}"/>
              </a:ext>
            </a:extLst>
          </p:cNvPr>
          <p:cNvSpPr txBox="1"/>
          <p:nvPr/>
        </p:nvSpPr>
        <p:spPr>
          <a:xfrm>
            <a:off x="5477435" y="672353"/>
            <a:ext cx="6373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</a:rPr>
              <a:t>Correlation Matrix</a:t>
            </a:r>
            <a:endParaRPr lang="en-US" sz="2400" i="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5026927-1445-9392-2725-AA3BF07DE9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697186"/>
              </p:ext>
            </p:extLst>
          </p:nvPr>
        </p:nvGraphicFramePr>
        <p:xfrm>
          <a:off x="5646365" y="1134018"/>
          <a:ext cx="4725800" cy="4518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379840" imgH="5143680" progId="Paint.Picture">
                  <p:embed/>
                </p:oleObj>
              </mc:Choice>
              <mc:Fallback>
                <p:oleObj name="Bitmap Image" r:id="rId2" imgW="5379840" imgH="51436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46365" y="1134018"/>
                        <a:ext cx="4725800" cy="45180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BC48AF3-4005-2E1B-2A4B-6592C19982AA}"/>
              </a:ext>
            </a:extLst>
          </p:cNvPr>
          <p:cNvSpPr txBox="1"/>
          <p:nvPr/>
        </p:nvSpPr>
        <p:spPr>
          <a:xfrm>
            <a:off x="5746377" y="5929044"/>
            <a:ext cx="561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variables are highly correlated except for Job Security</a:t>
            </a:r>
          </a:p>
        </p:txBody>
      </p:sp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5FDA9-E4AC-751C-95D2-0EB27D656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/>
              <a:t>Can we do Factor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1DDF3-55E3-EC68-7A1D-5321B8AB2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61045"/>
            <a:ext cx="10058400" cy="3760891"/>
          </a:xfrm>
        </p:spPr>
        <p:txBody>
          <a:bodyPr/>
          <a:lstStyle/>
          <a:p>
            <a:r>
              <a:rPr lang="en-IN" dirty="0"/>
              <a:t>The basic premise of this test is observed variables are inter-dependent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The key concept of factor analysis is that multiple observed variables have similar patterns of responses because they are all associated with a</a:t>
            </a:r>
            <a:r>
              <a:rPr lang="en-US" dirty="0">
                <a:solidFill>
                  <a:srgbClr val="333333"/>
                </a:solidFill>
                <a:latin typeface="Source Sans Pro" panose="020B0604020202020204" pitchFamily="34" charset="0"/>
              </a:rPr>
              <a:t> latent variable (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604020202020204" pitchFamily="34" charset="0"/>
              </a:rPr>
              <a:t>i.e. not directly measurable).</a:t>
            </a:r>
          </a:p>
          <a:p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Kaiser-Meyer-Olkin (KMO) test was performed to check data suitability for Factor Analysis (0.8 &lt; KMO &lt; 1)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E3B1383-54DB-FE3F-AC16-A4300E2D06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414424"/>
              </p:ext>
            </p:extLst>
          </p:nvPr>
        </p:nvGraphicFramePr>
        <p:xfrm>
          <a:off x="2678111" y="3733526"/>
          <a:ext cx="9172609" cy="613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071480" imgH="472320" progId="Paint.Picture">
                  <p:embed/>
                </p:oleObj>
              </mc:Choice>
              <mc:Fallback>
                <p:oleObj name="Bitmap Image" r:id="rId2" imgW="7071480" imgH="472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78111" y="3733526"/>
                        <a:ext cx="9172609" cy="613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AB0C3BD-368E-3C4A-1018-FAEEE49C76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320637"/>
              </p:ext>
            </p:extLst>
          </p:nvPr>
        </p:nvGraphicFramePr>
        <p:xfrm>
          <a:off x="6216775" y="4262388"/>
          <a:ext cx="3610790" cy="2203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6507360" imgH="3970080" progId="Paint.Picture">
                  <p:embed/>
                </p:oleObj>
              </mc:Choice>
              <mc:Fallback>
                <p:oleObj name="Bitmap Image" r:id="rId4" imgW="6507360" imgH="39700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16775" y="4262388"/>
                        <a:ext cx="3610790" cy="2203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3D06A16D-5CD2-CF93-11C6-9C7FA5280DA4}"/>
              </a:ext>
            </a:extLst>
          </p:cNvPr>
          <p:cNvSpPr/>
          <p:nvPr/>
        </p:nvSpPr>
        <p:spPr>
          <a:xfrm>
            <a:off x="7493733" y="6032444"/>
            <a:ext cx="216494" cy="21844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1AF282-AB05-38E2-6186-3C0D74F71694}"/>
              </a:ext>
            </a:extLst>
          </p:cNvPr>
          <p:cNvSpPr/>
          <p:nvPr/>
        </p:nvSpPr>
        <p:spPr>
          <a:xfrm>
            <a:off x="6996487" y="5911420"/>
            <a:ext cx="259977" cy="24204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530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5C1E-D33E-AD32-8A88-82AC04551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Finding the different groups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3220430-5F20-2EDB-CDEA-BE1D794269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520860"/>
              </p:ext>
            </p:extLst>
          </p:nvPr>
        </p:nvGraphicFramePr>
        <p:xfrm>
          <a:off x="373246" y="1987457"/>
          <a:ext cx="4124608" cy="3866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779640" imgH="3543480" progId="Paint.Picture">
                  <p:embed/>
                </p:oleObj>
              </mc:Choice>
              <mc:Fallback>
                <p:oleObj name="Bitmap Image" r:id="rId2" imgW="3779640" imgH="354348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3246" y="1987457"/>
                        <a:ext cx="4124608" cy="38664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A5491E0-2C36-E517-ED67-EAB95C0F5C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233688"/>
              </p:ext>
            </p:extLst>
          </p:nvPr>
        </p:nvGraphicFramePr>
        <p:xfrm>
          <a:off x="7862048" y="1987457"/>
          <a:ext cx="3657600" cy="323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3657600" imgH="3231000" progId="Paint.Picture">
                  <p:embed/>
                </p:oleObj>
              </mc:Choice>
              <mc:Fallback>
                <p:oleObj name="Bitmap Image" r:id="rId4" imgW="3657600" imgH="32310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62048" y="1987457"/>
                        <a:ext cx="3657600" cy="323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19FD3DC-AC7B-C4D0-BA6D-863FF92308DF}"/>
              </a:ext>
            </a:extLst>
          </p:cNvPr>
          <p:cNvSpPr/>
          <p:nvPr/>
        </p:nvSpPr>
        <p:spPr>
          <a:xfrm>
            <a:off x="5260042" y="2627831"/>
            <a:ext cx="1255060" cy="291081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Exhaustion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E07AEAA-5D75-91E6-EE7A-393ED9653CEC}"/>
              </a:ext>
            </a:extLst>
          </p:cNvPr>
          <p:cNvSpPr/>
          <p:nvPr/>
        </p:nvSpPr>
        <p:spPr>
          <a:xfrm>
            <a:off x="5071782" y="3963928"/>
            <a:ext cx="1869141" cy="2910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Depersonalization</a:t>
            </a:r>
            <a:endParaRPr lang="en-IN" sz="1400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93AE3586-2CB3-143D-2693-B25343FEA029}"/>
              </a:ext>
            </a:extLst>
          </p:cNvPr>
          <p:cNvSpPr/>
          <p:nvPr/>
        </p:nvSpPr>
        <p:spPr>
          <a:xfrm>
            <a:off x="7178488" y="2151529"/>
            <a:ext cx="584947" cy="1277471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CDCFC29C-EE4E-4607-90C9-C6188E7C4C6D}"/>
              </a:ext>
            </a:extLst>
          </p:cNvPr>
          <p:cNvSpPr/>
          <p:nvPr/>
        </p:nvSpPr>
        <p:spPr>
          <a:xfrm>
            <a:off x="7205382" y="3602738"/>
            <a:ext cx="656666" cy="10134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4D8A939-B1B8-94E0-1D67-008FABA9617E}"/>
              </a:ext>
            </a:extLst>
          </p:cNvPr>
          <p:cNvSpPr/>
          <p:nvPr/>
        </p:nvSpPr>
        <p:spPr>
          <a:xfrm>
            <a:off x="5015753" y="4738254"/>
            <a:ext cx="1981200" cy="29108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Lack of Achievement</a:t>
            </a:r>
            <a:endParaRPr lang="en-IN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48A01E-B49C-C857-AA12-49FEF93E4197}"/>
              </a:ext>
            </a:extLst>
          </p:cNvPr>
          <p:cNvCxnSpPr/>
          <p:nvPr/>
        </p:nvCxnSpPr>
        <p:spPr>
          <a:xfrm>
            <a:off x="7205382" y="4883794"/>
            <a:ext cx="656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CA071B0-E548-6A01-FCFA-8C9DD72C7947}"/>
              </a:ext>
            </a:extLst>
          </p:cNvPr>
          <p:cNvSpPr/>
          <p:nvPr/>
        </p:nvSpPr>
        <p:spPr>
          <a:xfrm>
            <a:off x="4751294" y="1872269"/>
            <a:ext cx="2454088" cy="409687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BED6AD-0989-03E2-5E23-C3F5ED8C216F}"/>
              </a:ext>
            </a:extLst>
          </p:cNvPr>
          <p:cNvSpPr txBox="1"/>
          <p:nvPr/>
        </p:nvSpPr>
        <p:spPr>
          <a:xfrm>
            <a:off x="5344086" y="6013977"/>
            <a:ext cx="147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Are we good?</a:t>
            </a:r>
          </a:p>
        </p:txBody>
      </p:sp>
    </p:spTree>
    <p:extLst>
      <p:ext uri="{BB962C8B-B14F-4D97-AF65-F5344CB8AC3E}">
        <p14:creationId xmlns:p14="http://schemas.microsoft.com/office/powerpoint/2010/main" val="284701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(Week 4)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Moving focus to ‘Pros’ and ‘Cons’ to extract features</a:t>
            </a:r>
          </a:p>
          <a:p>
            <a:r>
              <a:rPr lang="en-US" dirty="0"/>
              <a:t>Topic Modelling: Sentiment by topic </a:t>
            </a:r>
            <a:r>
              <a:rPr lang="en-US" i="1" dirty="0"/>
              <a:t>(on-going)</a:t>
            </a:r>
          </a:p>
          <a:p>
            <a:r>
              <a:rPr lang="en-US" dirty="0"/>
              <a:t>Profile building of the 5 personas:</a:t>
            </a:r>
          </a:p>
          <a:p>
            <a:pPr marL="460248" lvl="1" indent="-342900">
              <a:buFont typeface="Courier New" panose="02070309020205020404" pitchFamily="49" charset="0"/>
              <a:buChar char="o"/>
            </a:pPr>
            <a:r>
              <a:rPr lang="en-US" dirty="0"/>
              <a:t>Burnout, Overextended, Ineffective,     Disengaged and Engaged</a:t>
            </a:r>
          </a:p>
          <a:p>
            <a:r>
              <a:rPr lang="en-US" dirty="0"/>
              <a:t>Text Summarization</a:t>
            </a:r>
          </a:p>
        </p:txBody>
      </p:sp>
      <p:sp>
        <p:nvSpPr>
          <p:cNvPr id="9" name="Freeform: Shape 8" descr="Plans">
            <a:extLst>
              <a:ext uri="{FF2B5EF4-FFF2-40B4-BE49-F238E27FC236}">
                <a16:creationId xmlns:a16="http://schemas.microsoft.com/office/drawing/2014/main" id="{F58CD26F-191E-FCA2-1711-177B390C329A}"/>
              </a:ext>
            </a:extLst>
          </p:cNvPr>
          <p:cNvSpPr/>
          <p:nvPr/>
        </p:nvSpPr>
        <p:spPr>
          <a:xfrm>
            <a:off x="4757976" y="2553504"/>
            <a:ext cx="515064" cy="7572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51" h="5073">
                <a:moveTo>
                  <a:pt x="1718" y="668"/>
                </a:moveTo>
                <a:cubicBezTo>
                  <a:pt x="1813" y="668"/>
                  <a:pt x="1892" y="604"/>
                  <a:pt x="1892" y="509"/>
                </a:cubicBezTo>
                <a:cubicBezTo>
                  <a:pt x="1892" y="413"/>
                  <a:pt x="1813" y="350"/>
                  <a:pt x="1718" y="350"/>
                </a:cubicBezTo>
                <a:cubicBezTo>
                  <a:pt x="1638" y="350"/>
                  <a:pt x="1558" y="413"/>
                  <a:pt x="1558" y="509"/>
                </a:cubicBezTo>
                <a:cubicBezTo>
                  <a:pt x="1558" y="604"/>
                  <a:pt x="1638" y="668"/>
                  <a:pt x="1718" y="668"/>
                </a:cubicBezTo>
                <a:close/>
                <a:moveTo>
                  <a:pt x="2242" y="700"/>
                </a:moveTo>
                <a:cubicBezTo>
                  <a:pt x="2227" y="636"/>
                  <a:pt x="2227" y="573"/>
                  <a:pt x="2227" y="509"/>
                </a:cubicBezTo>
                <a:cubicBezTo>
                  <a:pt x="2227" y="222"/>
                  <a:pt x="2004" y="0"/>
                  <a:pt x="1733" y="0"/>
                </a:cubicBezTo>
                <a:cubicBezTo>
                  <a:pt x="1447" y="0"/>
                  <a:pt x="1209" y="222"/>
                  <a:pt x="1209" y="509"/>
                </a:cubicBezTo>
                <a:lnTo>
                  <a:pt x="1209" y="700"/>
                </a:lnTo>
                <a:lnTo>
                  <a:pt x="238" y="700"/>
                </a:lnTo>
                <a:cubicBezTo>
                  <a:pt x="111" y="700"/>
                  <a:pt x="0" y="811"/>
                  <a:pt x="0" y="938"/>
                </a:cubicBezTo>
                <a:lnTo>
                  <a:pt x="0" y="4835"/>
                </a:lnTo>
                <a:cubicBezTo>
                  <a:pt x="0" y="4962"/>
                  <a:pt x="111" y="5073"/>
                  <a:pt x="238" y="5073"/>
                </a:cubicBezTo>
                <a:lnTo>
                  <a:pt x="3212" y="5073"/>
                </a:lnTo>
                <a:cubicBezTo>
                  <a:pt x="3340" y="5073"/>
                  <a:pt x="3451" y="4962"/>
                  <a:pt x="3451" y="4835"/>
                </a:cubicBezTo>
                <a:lnTo>
                  <a:pt x="3451" y="938"/>
                </a:lnTo>
                <a:cubicBezTo>
                  <a:pt x="3451" y="795"/>
                  <a:pt x="3340" y="700"/>
                  <a:pt x="3212" y="700"/>
                </a:cubicBezTo>
                <a:close/>
                <a:moveTo>
                  <a:pt x="1367" y="509"/>
                </a:moveTo>
                <a:cubicBezTo>
                  <a:pt x="1367" y="318"/>
                  <a:pt x="1527" y="159"/>
                  <a:pt x="1733" y="159"/>
                </a:cubicBezTo>
                <a:cubicBezTo>
                  <a:pt x="1908" y="159"/>
                  <a:pt x="2067" y="318"/>
                  <a:pt x="2067" y="509"/>
                </a:cubicBezTo>
                <a:cubicBezTo>
                  <a:pt x="2067" y="716"/>
                  <a:pt x="2067" y="1082"/>
                  <a:pt x="2497" y="1193"/>
                </a:cubicBezTo>
                <a:cubicBezTo>
                  <a:pt x="2624" y="1225"/>
                  <a:pt x="2719" y="1336"/>
                  <a:pt x="2736" y="1479"/>
                </a:cubicBezTo>
                <a:lnTo>
                  <a:pt x="715" y="1479"/>
                </a:lnTo>
                <a:cubicBezTo>
                  <a:pt x="731" y="1352"/>
                  <a:pt x="811" y="1225"/>
                  <a:pt x="938" y="1193"/>
                </a:cubicBezTo>
                <a:cubicBezTo>
                  <a:pt x="1367" y="1082"/>
                  <a:pt x="1367" y="716"/>
                  <a:pt x="1367" y="509"/>
                </a:cubicBezTo>
                <a:close/>
                <a:moveTo>
                  <a:pt x="668" y="1638"/>
                </a:moveTo>
                <a:lnTo>
                  <a:pt x="2767" y="1638"/>
                </a:lnTo>
                <a:cubicBezTo>
                  <a:pt x="2846" y="1638"/>
                  <a:pt x="2894" y="1591"/>
                  <a:pt x="2894" y="1511"/>
                </a:cubicBezTo>
                <a:cubicBezTo>
                  <a:pt x="2894" y="1383"/>
                  <a:pt x="2846" y="1256"/>
                  <a:pt x="2767" y="1177"/>
                </a:cubicBezTo>
                <a:lnTo>
                  <a:pt x="2879" y="1177"/>
                </a:lnTo>
                <a:cubicBezTo>
                  <a:pt x="2910" y="1177"/>
                  <a:pt x="2926" y="1177"/>
                  <a:pt x="2942" y="1193"/>
                </a:cubicBezTo>
                <a:cubicBezTo>
                  <a:pt x="2958" y="1209"/>
                  <a:pt x="2974" y="1240"/>
                  <a:pt x="2974" y="1256"/>
                </a:cubicBezTo>
                <a:lnTo>
                  <a:pt x="2974" y="4517"/>
                </a:lnTo>
                <a:cubicBezTo>
                  <a:pt x="2974" y="4564"/>
                  <a:pt x="2926" y="4596"/>
                  <a:pt x="2879" y="4596"/>
                </a:cubicBezTo>
                <a:lnTo>
                  <a:pt x="556" y="4596"/>
                </a:lnTo>
                <a:cubicBezTo>
                  <a:pt x="509" y="4596"/>
                  <a:pt x="477" y="4564"/>
                  <a:pt x="477" y="4517"/>
                </a:cubicBezTo>
                <a:lnTo>
                  <a:pt x="477" y="1256"/>
                </a:lnTo>
                <a:cubicBezTo>
                  <a:pt x="477" y="1209"/>
                  <a:pt x="509" y="1177"/>
                  <a:pt x="556" y="1177"/>
                </a:cubicBezTo>
                <a:lnTo>
                  <a:pt x="683" y="1177"/>
                </a:lnTo>
                <a:cubicBezTo>
                  <a:pt x="604" y="1272"/>
                  <a:pt x="556" y="1383"/>
                  <a:pt x="556" y="1511"/>
                </a:cubicBezTo>
                <a:cubicBezTo>
                  <a:pt x="556" y="1574"/>
                  <a:pt x="604" y="1638"/>
                  <a:pt x="668" y="1638"/>
                </a:cubicBezTo>
                <a:close/>
                <a:moveTo>
                  <a:pt x="3292" y="938"/>
                </a:moveTo>
                <a:lnTo>
                  <a:pt x="3292" y="4835"/>
                </a:lnTo>
                <a:cubicBezTo>
                  <a:pt x="3292" y="4883"/>
                  <a:pt x="3244" y="4915"/>
                  <a:pt x="3212" y="4915"/>
                </a:cubicBezTo>
                <a:lnTo>
                  <a:pt x="238" y="4915"/>
                </a:lnTo>
                <a:cubicBezTo>
                  <a:pt x="191" y="4915"/>
                  <a:pt x="159" y="4883"/>
                  <a:pt x="159" y="4835"/>
                </a:cubicBezTo>
                <a:lnTo>
                  <a:pt x="159" y="938"/>
                </a:lnTo>
                <a:cubicBezTo>
                  <a:pt x="159" y="891"/>
                  <a:pt x="191" y="859"/>
                  <a:pt x="238" y="859"/>
                </a:cubicBezTo>
                <a:lnTo>
                  <a:pt x="1161" y="859"/>
                </a:lnTo>
                <a:cubicBezTo>
                  <a:pt x="1129" y="922"/>
                  <a:pt x="1065" y="986"/>
                  <a:pt x="986" y="1018"/>
                </a:cubicBezTo>
                <a:lnTo>
                  <a:pt x="970" y="1018"/>
                </a:lnTo>
                <a:lnTo>
                  <a:pt x="556" y="1018"/>
                </a:lnTo>
                <a:cubicBezTo>
                  <a:pt x="429" y="1018"/>
                  <a:pt x="318" y="1129"/>
                  <a:pt x="318" y="1256"/>
                </a:cubicBezTo>
                <a:lnTo>
                  <a:pt x="318" y="4517"/>
                </a:lnTo>
                <a:cubicBezTo>
                  <a:pt x="318" y="4644"/>
                  <a:pt x="429" y="4755"/>
                  <a:pt x="556" y="4755"/>
                </a:cubicBezTo>
                <a:lnTo>
                  <a:pt x="2879" y="4755"/>
                </a:lnTo>
                <a:cubicBezTo>
                  <a:pt x="3022" y="4755"/>
                  <a:pt x="3133" y="4644"/>
                  <a:pt x="3133" y="4517"/>
                </a:cubicBezTo>
                <a:lnTo>
                  <a:pt x="3133" y="1256"/>
                </a:lnTo>
                <a:cubicBezTo>
                  <a:pt x="3133" y="1193"/>
                  <a:pt x="3101" y="1129"/>
                  <a:pt x="3054" y="1082"/>
                </a:cubicBezTo>
                <a:cubicBezTo>
                  <a:pt x="3006" y="1034"/>
                  <a:pt x="2958" y="1018"/>
                  <a:pt x="2879" y="1018"/>
                </a:cubicBezTo>
                <a:lnTo>
                  <a:pt x="2465" y="1018"/>
                </a:lnTo>
                <a:cubicBezTo>
                  <a:pt x="2370" y="986"/>
                  <a:pt x="2306" y="922"/>
                  <a:pt x="2274" y="859"/>
                </a:cubicBezTo>
                <a:lnTo>
                  <a:pt x="3212" y="859"/>
                </a:lnTo>
                <a:cubicBezTo>
                  <a:pt x="3244" y="859"/>
                  <a:pt x="3292" y="891"/>
                  <a:pt x="3292" y="938"/>
                </a:cubicBezTo>
                <a:close/>
                <a:moveTo>
                  <a:pt x="1400" y="3737"/>
                </a:moveTo>
                <a:cubicBezTo>
                  <a:pt x="1415" y="3754"/>
                  <a:pt x="1431" y="3769"/>
                  <a:pt x="1447" y="3769"/>
                </a:cubicBezTo>
                <a:cubicBezTo>
                  <a:pt x="1463" y="3769"/>
                  <a:pt x="1495" y="3754"/>
                  <a:pt x="1510" y="3737"/>
                </a:cubicBezTo>
                <a:lnTo>
                  <a:pt x="2560" y="2688"/>
                </a:lnTo>
                <a:cubicBezTo>
                  <a:pt x="2592" y="2656"/>
                  <a:pt x="2592" y="2592"/>
                  <a:pt x="2560" y="2561"/>
                </a:cubicBezTo>
                <a:cubicBezTo>
                  <a:pt x="2545" y="2545"/>
                  <a:pt x="2481" y="2545"/>
                  <a:pt x="2449" y="2561"/>
                </a:cubicBezTo>
                <a:lnTo>
                  <a:pt x="1447" y="3579"/>
                </a:lnTo>
                <a:lnTo>
                  <a:pt x="1018" y="3133"/>
                </a:lnTo>
                <a:cubicBezTo>
                  <a:pt x="986" y="3101"/>
                  <a:pt x="938" y="3101"/>
                  <a:pt x="906" y="3133"/>
                </a:cubicBezTo>
                <a:cubicBezTo>
                  <a:pt x="874" y="3165"/>
                  <a:pt x="874" y="3228"/>
                  <a:pt x="906" y="3245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0567077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5678</TotalTime>
  <Words>153</Words>
  <Application>Microsoft Office PowerPoint</Application>
  <PresentationFormat>Widescreen</PresentationFormat>
  <Paragraphs>22</Paragraphs>
  <Slides>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charter</vt:lpstr>
      <vt:lpstr>Courier New</vt:lpstr>
      <vt:lpstr>Source Sans Pro</vt:lpstr>
      <vt:lpstr>Wingdings</vt:lpstr>
      <vt:lpstr>RetrospectVTI</vt:lpstr>
      <vt:lpstr>Bitmap Image</vt:lpstr>
      <vt:lpstr>VARIABLE  MAPPING CONUNDRUM</vt:lpstr>
      <vt:lpstr>Updates</vt:lpstr>
      <vt:lpstr>Can we do Factor Analysis</vt:lpstr>
      <vt:lpstr>Finding the different groups</vt:lpstr>
      <vt:lpstr>Next steps (Week 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TEXTUAL ANALYSIS OF EMPLOYEE REVIEWS</dc:title>
  <dc:creator>Anindita Das</dc:creator>
  <cp:lastModifiedBy>Anindita Das</cp:lastModifiedBy>
  <cp:revision>20</cp:revision>
  <dcterms:created xsi:type="dcterms:W3CDTF">2022-06-02T14:21:00Z</dcterms:created>
  <dcterms:modified xsi:type="dcterms:W3CDTF">2022-06-10T08:35:22Z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