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5EDB-6D83-46B3-A9A4-BAC3B1C71B6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2035-8A1A-4D2E-AE8A-44E6C618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5EDB-6D83-46B3-A9A4-BAC3B1C71B6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2035-8A1A-4D2E-AE8A-44E6C618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5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5EDB-6D83-46B3-A9A4-BAC3B1C71B6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2035-8A1A-4D2E-AE8A-44E6C61812C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1620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5EDB-6D83-46B3-A9A4-BAC3B1C71B6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2035-8A1A-4D2E-AE8A-44E6C618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0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5EDB-6D83-46B3-A9A4-BAC3B1C71B6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2035-8A1A-4D2E-AE8A-44E6C61812C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1489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5EDB-6D83-46B3-A9A4-BAC3B1C71B6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2035-8A1A-4D2E-AE8A-44E6C618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1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5EDB-6D83-46B3-A9A4-BAC3B1C71B6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2035-8A1A-4D2E-AE8A-44E6C618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79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5EDB-6D83-46B3-A9A4-BAC3B1C71B6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2035-8A1A-4D2E-AE8A-44E6C618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5EDB-6D83-46B3-A9A4-BAC3B1C71B6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2035-8A1A-4D2E-AE8A-44E6C618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5EDB-6D83-46B3-A9A4-BAC3B1C71B6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2035-8A1A-4D2E-AE8A-44E6C618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5EDB-6D83-46B3-A9A4-BAC3B1C71B6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2035-8A1A-4D2E-AE8A-44E6C618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3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5EDB-6D83-46B3-A9A4-BAC3B1C71B6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2035-8A1A-4D2E-AE8A-44E6C618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5EDB-6D83-46B3-A9A4-BAC3B1C71B6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2035-8A1A-4D2E-AE8A-44E6C618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5EDB-6D83-46B3-A9A4-BAC3B1C71B6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2035-8A1A-4D2E-AE8A-44E6C618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9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5EDB-6D83-46B3-A9A4-BAC3B1C71B6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2035-8A1A-4D2E-AE8A-44E6C618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5EDB-6D83-46B3-A9A4-BAC3B1C71B6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52035-8A1A-4D2E-AE8A-44E6C618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2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C5EDB-6D83-46B3-A9A4-BAC3B1C71B63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652035-8A1A-4D2E-AE8A-44E6C6181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6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0085-6132-C221-04D6-4F7029C40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4480" y="2202688"/>
            <a:ext cx="10083114" cy="1443276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Lead Scoring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740A2-0154-C2AD-3FD2-B89EB7DCE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919" y="3769361"/>
            <a:ext cx="3310113" cy="47866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Identifying Hot leads</a:t>
            </a:r>
          </a:p>
          <a:p>
            <a:pPr marL="4114800" lvl="8" indent="-457200">
              <a:buAutoNum type="arabicPeriod"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E4953-60F1-872D-55B8-0B8847EF34D5}"/>
              </a:ext>
            </a:extLst>
          </p:cNvPr>
          <p:cNvSpPr txBox="1"/>
          <p:nvPr/>
        </p:nvSpPr>
        <p:spPr>
          <a:xfrm>
            <a:off x="375920" y="5130799"/>
            <a:ext cx="4145280" cy="122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Members:</a:t>
            </a:r>
          </a:p>
          <a:p>
            <a:r>
              <a:rPr lang="en-US" dirty="0"/>
              <a:t>Diksha Sahu</a:t>
            </a:r>
          </a:p>
          <a:p>
            <a:r>
              <a:rPr lang="en-US" dirty="0"/>
              <a:t>Saurabh </a:t>
            </a:r>
            <a:r>
              <a:rPr lang="en-US" dirty="0" err="1"/>
              <a:t>Rungta</a:t>
            </a:r>
            <a:endParaRPr lang="en-US" dirty="0"/>
          </a:p>
          <a:p>
            <a:r>
              <a:rPr lang="en-US" dirty="0" err="1"/>
              <a:t>Anuraag</a:t>
            </a:r>
            <a:r>
              <a:rPr lang="en-US" dirty="0"/>
              <a:t> </a:t>
            </a:r>
            <a:r>
              <a:rPr lang="en-US" dirty="0" err="1"/>
              <a:t>Nedunoori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5EAE-1382-937A-496E-2269BE4A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54" y="264160"/>
            <a:ext cx="8596668" cy="731520"/>
          </a:xfrm>
        </p:spPr>
        <p:txBody>
          <a:bodyPr/>
          <a:lstStyle/>
          <a:p>
            <a:r>
              <a:rPr lang="en-US" dirty="0"/>
              <a:t>Correlations Matrix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CFC8E471-294A-F1DF-4107-9E70B9BB7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1093087"/>
            <a:ext cx="8236395" cy="50130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A98A56-8DD4-889D-6D71-7B90A8D291C3}"/>
              </a:ext>
            </a:extLst>
          </p:cNvPr>
          <p:cNvSpPr txBox="1"/>
          <p:nvPr/>
        </p:nvSpPr>
        <p:spPr>
          <a:xfrm>
            <a:off x="617028" y="5529798"/>
            <a:ext cx="4503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observe that variables not highly correlated to each other. But there’s multicollinearity among some features. </a:t>
            </a:r>
          </a:p>
        </p:txBody>
      </p:sp>
    </p:spTree>
    <p:extLst>
      <p:ext uri="{BB962C8B-B14F-4D97-AF65-F5344CB8AC3E}">
        <p14:creationId xmlns:p14="http://schemas.microsoft.com/office/powerpoint/2010/main" val="395119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F110-44D2-7EBF-43BF-EC51AC3F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4" y="461038"/>
            <a:ext cx="8596668" cy="711200"/>
          </a:xfrm>
        </p:spPr>
        <p:txBody>
          <a:bodyPr/>
          <a:lstStyle/>
          <a:p>
            <a:r>
              <a:rPr lang="en-US" dirty="0"/>
              <a:t>Data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711C1-D475-203A-65E1-71D249BB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94" y="1488613"/>
            <a:ext cx="8596668" cy="18133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Outlier Treatment – Total Visits and Total Time spent on website had some outliers. We performed capping by checking for 99</a:t>
            </a:r>
            <a:r>
              <a:rPr lang="en-US" baseline="30000" dirty="0"/>
              <a:t>th</a:t>
            </a:r>
            <a:r>
              <a:rPr lang="en-US" dirty="0"/>
              <a:t> percentile.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Dummy variables are created for categorical features as they enable us to use a regression equation on multiple groups.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Numerical features are Normalized using </a:t>
            </a:r>
            <a:r>
              <a:rPr lang="en-US" dirty="0" err="1"/>
              <a:t>MinMaxScaler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4DB45-044C-2684-3E84-147A966F29A3}"/>
              </a:ext>
            </a:extLst>
          </p:cNvPr>
          <p:cNvSpPr txBox="1"/>
          <p:nvPr/>
        </p:nvSpPr>
        <p:spPr>
          <a:xfrm>
            <a:off x="585894" y="3556001"/>
            <a:ext cx="450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 Building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6F353-8DC8-ACB2-8C6C-5D8E6C80B092}"/>
              </a:ext>
            </a:extLst>
          </p:cNvPr>
          <p:cNvSpPr txBox="1"/>
          <p:nvPr/>
        </p:nvSpPr>
        <p:spPr>
          <a:xfrm>
            <a:off x="701040" y="4561840"/>
            <a:ext cx="859666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– Test split was performed, we chose 70:30 ratio.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RFE for feature selection with 15 variables as output.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Building was done by removing variables with p-value &gt; 0.05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&gt;5.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 test data set resulted Sensitivity = 80%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8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BBFD-BBA6-1BF1-AC70-F7C6F3FD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>
            <a:normAutofit/>
          </a:bodyPr>
          <a:lstStyle/>
          <a:p>
            <a:r>
              <a:rPr lang="en-US" dirty="0"/>
              <a:t>ROC Curve &amp; Optimal Cut-Off Probability</a:t>
            </a:r>
          </a:p>
        </p:txBody>
      </p:sp>
      <p:pic>
        <p:nvPicPr>
          <p:cNvPr id="7" name="Picture 6" descr="Chart, line chart">
            <a:extLst>
              <a:ext uri="{FF2B5EF4-FFF2-40B4-BE49-F238E27FC236}">
                <a16:creationId xmlns:a16="http://schemas.microsoft.com/office/drawing/2014/main" id="{877DC4EE-33D0-60A8-D75A-B418FF16E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655" y="1765508"/>
            <a:ext cx="4723809" cy="3326984"/>
          </a:xfrm>
          <a:prstGeom prst="rect">
            <a:avLst/>
          </a:prstGeom>
        </p:spPr>
      </p:pic>
      <p:pic>
        <p:nvPicPr>
          <p:cNvPr id="11" name="Content Placeholder 10" descr="Chart">
            <a:extLst>
              <a:ext uri="{FF2B5EF4-FFF2-40B4-BE49-F238E27FC236}">
                <a16:creationId xmlns:a16="http://schemas.microsoft.com/office/drawing/2014/main" id="{736BFF6C-6F61-064A-9E75-8DD11968A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2" y="1443930"/>
            <a:ext cx="3939716" cy="388143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766AB6-D3DF-AB5A-D4F6-7F201D8ECE2A}"/>
              </a:ext>
            </a:extLst>
          </p:cNvPr>
          <p:cNvSpPr txBox="1"/>
          <p:nvPr/>
        </p:nvSpPr>
        <p:spPr>
          <a:xfrm>
            <a:off x="548640" y="5638800"/>
            <a:ext cx="8725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Curve represents how much model is able to distinguish between classes. </a:t>
            </a:r>
          </a:p>
          <a:p>
            <a:r>
              <a:rPr lang="en-US" dirty="0"/>
              <a:t>Optimal cut-off probability is when specificity, accuracy and sensitivity gets balanced i.e. 36 % </a:t>
            </a:r>
          </a:p>
        </p:txBody>
      </p:sp>
    </p:spTree>
    <p:extLst>
      <p:ext uri="{BB962C8B-B14F-4D97-AF65-F5344CB8AC3E}">
        <p14:creationId xmlns:p14="http://schemas.microsoft.com/office/powerpoint/2010/main" val="114463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5A10-10C8-A560-A40D-784E4A71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04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5EFD-6B32-91F2-2243-937751D26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14" y="1550989"/>
            <a:ext cx="8596668" cy="43214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customer who fills the form are potential leads.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It’s better to focus on leads that spend significant time on our website.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X Education must focus on Working professionals as they have high conversion rate.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the last activity is SMS sent or Email opened, he/she could prove a potential lead.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the lead source is Google, Direct Traffic or Olark Chat, customer is more likely to be a potential lead.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It’s better to focus least on customers to whom the sent mail has bounced back.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Keeping above factors in mind, X Education could increase their conversion rate significantly.  </a:t>
            </a:r>
          </a:p>
        </p:txBody>
      </p:sp>
    </p:spTree>
    <p:extLst>
      <p:ext uri="{BB962C8B-B14F-4D97-AF65-F5344CB8AC3E}">
        <p14:creationId xmlns:p14="http://schemas.microsoft.com/office/powerpoint/2010/main" val="290256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E2FD-BB9B-5260-F5BB-7A562DE4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8986"/>
            <a:ext cx="8596668" cy="748454"/>
          </a:xfrm>
        </p:spPr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9A78-0AE5-8013-5962-8EE4B71CA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054"/>
            <a:ext cx="10058400" cy="43925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X Education sells online courses to Industry Professionals.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Although X Education gets a lot of leads, its lead conversion rate is very poor.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For example, if say they acquire 100 leads in a day, only 30 of them gets converted.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The objective is to build a model to identify the hot leads and achieve conversion rate of around 80%.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+mj-lt"/>
              </a:rPr>
              <a:t>Business Objective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 X Education wants to know most promising leads.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For which they want a Logistic Regression Model whose conversion rate is around 80%.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 This will help the Sales team to divert their focus on potential leads. 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458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2060-1FC7-BE8A-2881-C7BFF057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59" y="223541"/>
            <a:ext cx="10058400" cy="702303"/>
          </a:xfrm>
        </p:spPr>
        <p:txBody>
          <a:bodyPr>
            <a:normAutofit/>
          </a:bodyPr>
          <a:lstStyle/>
          <a:p>
            <a:r>
              <a:rPr lang="en-US" dirty="0"/>
              <a:t>    Solution Approach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3485D-D2DC-C3E6-A979-0F7198FB6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54" y="1286829"/>
            <a:ext cx="10691706" cy="53476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300" dirty="0"/>
              <a:t> </a:t>
            </a:r>
            <a:r>
              <a:rPr lang="en-US" sz="2100" dirty="0"/>
              <a:t>Data Understanding and Data cleaning 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100" dirty="0"/>
              <a:t>        a. Check and handle duplicate values if any.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100" dirty="0"/>
              <a:t>        b. Check and handle missing &amp; unique &amp; ‘select’ values.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100" dirty="0"/>
              <a:t>        c. If the missing value percentage is &gt; 40 %, drop such columns.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100" dirty="0"/>
              <a:t>        d. Perform missing value imputations when necessary.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100" dirty="0"/>
              <a:t>        e. Outlier treatment.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100" dirty="0"/>
              <a:t> EDA –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100" dirty="0"/>
              <a:t>        a. Univariate Analysis of categorical and numerical variables.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100" dirty="0"/>
              <a:t>        b. Bivariate Analysis of categorical and numerical variable against the target 		         	      variable.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100" dirty="0"/>
              <a:t>        c. Build a correlation matrix.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1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100" dirty="0"/>
              <a:t>Dummy Variable creation, Feature scaling  &amp; Train-Test split of the data.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100" dirty="0"/>
              <a:t>Model Building – logistic regression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100" dirty="0"/>
              <a:t>Validation and Representation of the final Model.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100" dirty="0"/>
              <a:t>Conclusion and Deriving factors responsible in driving leads.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300" dirty="0"/>
          </a:p>
          <a:p>
            <a:pPr marL="0" indent="0">
              <a:lnSpc>
                <a:spcPct val="90000"/>
              </a:lnSpc>
              <a:buNone/>
            </a:pPr>
            <a:endParaRPr lang="en-US" sz="300" dirty="0"/>
          </a:p>
          <a:p>
            <a:pPr marL="514350" indent="-514350">
              <a:lnSpc>
                <a:spcPct val="90000"/>
              </a:lnSpc>
              <a:buFont typeface="+mj-lt"/>
              <a:buAutoNum type="romanLcPeriod"/>
            </a:pPr>
            <a:endParaRPr lang="en-US" sz="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7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78E0-EE5E-3833-BC50-9752CA22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6718"/>
            <a:ext cx="8596668" cy="62992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 &amp;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FFF3-CD07-4E40-F356-697B55B78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3038"/>
            <a:ext cx="8596668" cy="58546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checked if the dataset had any duplicate value; no such discrepancies were found.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Handling of ‘Select’ variable – this value implies that user has not selected any option. Hence, it was imputed with null values.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Removed columns ‘Prospect ID’ and ‘Lead Number’ as these were just indicative of user has been contacted.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Dropped the column with null values &gt; 40 % such ‘Lead Profile’ and ‘Lead Quality’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Columns having only one unique value for all the leads such as ‘</a:t>
            </a:r>
            <a:r>
              <a:rPr lang="en-US" dirty="0" err="1"/>
              <a:t>Magzine</a:t>
            </a:r>
            <a:r>
              <a:rPr lang="en-US" dirty="0"/>
              <a:t>’ , ‘Get updates on DM Content’ etc.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Missing value imputation for columns such as  ‘Country’ , ‘What is your current occupation’, ‘Specialization’ etc.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Analyzed the Categorical feature ‘Country’ after checking the value counts.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So, after performing all above steps we had Total No. of Rows = 9074 &amp; Total No. of Columns = 23. </a:t>
            </a:r>
          </a:p>
        </p:txBody>
      </p:sp>
    </p:spTree>
    <p:extLst>
      <p:ext uri="{BB962C8B-B14F-4D97-AF65-F5344CB8AC3E}">
        <p14:creationId xmlns:p14="http://schemas.microsoft.com/office/powerpoint/2010/main" val="206459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5CFC-C14E-D3C6-CF3B-90740B0F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4" y="156238"/>
            <a:ext cx="8596668" cy="971522"/>
          </a:xfrm>
        </p:spPr>
        <p:txBody>
          <a:bodyPr>
            <a:normAutofit/>
          </a:bodyPr>
          <a:lstStyle/>
          <a:p>
            <a:r>
              <a:rPr lang="en-US" dirty="0"/>
              <a:t>EDA : Categorical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25AB-EBA0-8BF3-46B2-DF6CB244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94" y="94241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C">
            <a:extLst>
              <a:ext uri="{FF2B5EF4-FFF2-40B4-BE49-F238E27FC236}">
                <a16:creationId xmlns:a16="http://schemas.microsoft.com/office/drawing/2014/main" id="{3B8114B6-0A14-7A2B-B53E-410DF7EE7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2" y="1342850"/>
            <a:ext cx="9493592" cy="43681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5D47AE-F3E4-465E-0C78-182C38C970AB}"/>
              </a:ext>
            </a:extLst>
          </p:cNvPr>
          <p:cNvSpPr txBox="1"/>
          <p:nvPr/>
        </p:nvSpPr>
        <p:spPr>
          <a:xfrm>
            <a:off x="585894" y="6078459"/>
            <a:ext cx="6401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SMS sent as last activity has the highest conversion rate </a:t>
            </a:r>
          </a:p>
        </p:txBody>
      </p:sp>
    </p:spTree>
    <p:extLst>
      <p:ext uri="{BB962C8B-B14F-4D97-AF65-F5344CB8AC3E}">
        <p14:creationId xmlns:p14="http://schemas.microsoft.com/office/powerpoint/2010/main" val="404820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">
            <a:extLst>
              <a:ext uri="{FF2B5EF4-FFF2-40B4-BE49-F238E27FC236}">
                <a16:creationId xmlns:a16="http://schemas.microsoft.com/office/drawing/2014/main" id="{E267FE15-5E88-4170-5BE2-DE4F60812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7" y="463868"/>
            <a:ext cx="8811093" cy="48431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5399E8-1D19-FEE5-7500-CE3C8BB493A2}"/>
              </a:ext>
            </a:extLst>
          </p:cNvPr>
          <p:cNvSpPr txBox="1"/>
          <p:nvPr/>
        </p:nvSpPr>
        <p:spPr>
          <a:xfrm>
            <a:off x="508000" y="5792510"/>
            <a:ext cx="901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Landing Page Submission and Lead Add Form attract most promising leads with high conversion rate.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Google, Direct Traffic and Olark Chat are found important to secure hot leads. </a:t>
            </a:r>
          </a:p>
        </p:txBody>
      </p:sp>
    </p:spTree>
    <p:extLst>
      <p:ext uri="{BB962C8B-B14F-4D97-AF65-F5344CB8AC3E}">
        <p14:creationId xmlns:p14="http://schemas.microsoft.com/office/powerpoint/2010/main" val="384899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DFAB-EDF4-6FAB-49BB-6B0BF217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EDA : Numerical Features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7C11F6-333D-CEF0-6B6E-DA2D027D3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687" y="3444571"/>
            <a:ext cx="2934714" cy="816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Current spread of lead conversion rate is poor. We need to increase it by building Regression model.  </a:t>
            </a: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9925BA8F-6B86-6D0F-6DD3-7A0112E589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" r="-2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histogram">
            <a:extLst>
              <a:ext uri="{FF2B5EF4-FFF2-40B4-BE49-F238E27FC236}">
                <a16:creationId xmlns:a16="http://schemas.microsoft.com/office/drawing/2014/main" id="{4E051C7D-B1C7-A33D-F30A-FDCD7543C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4" y="602154"/>
            <a:ext cx="8788652" cy="42779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F6F2EB-AB10-DE04-C034-A376CE0B3EC7}"/>
              </a:ext>
            </a:extLst>
          </p:cNvPr>
          <p:cNvSpPr txBox="1"/>
          <p:nvPr/>
        </p:nvSpPr>
        <p:spPr>
          <a:xfrm>
            <a:off x="883920" y="5506720"/>
            <a:ext cx="50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observe our data is skewed. </a:t>
            </a:r>
          </a:p>
        </p:txBody>
      </p:sp>
    </p:spTree>
    <p:extLst>
      <p:ext uri="{BB962C8B-B14F-4D97-AF65-F5344CB8AC3E}">
        <p14:creationId xmlns:p14="http://schemas.microsoft.com/office/powerpoint/2010/main" val="383760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box and whisker chart">
            <a:extLst>
              <a:ext uri="{FF2B5EF4-FFF2-40B4-BE49-F238E27FC236}">
                <a16:creationId xmlns:a16="http://schemas.microsoft.com/office/drawing/2014/main" id="{1B5616DC-190E-2FAA-40E5-5CD5EB0B0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" y="1117600"/>
            <a:ext cx="9389471" cy="326136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FAE7CD-7468-7934-626F-85648FEA4543}"/>
              </a:ext>
            </a:extLst>
          </p:cNvPr>
          <p:cNvSpPr txBox="1"/>
          <p:nvPr/>
        </p:nvSpPr>
        <p:spPr>
          <a:xfrm>
            <a:off x="843280" y="506984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observe conversion rate is highest for ‘Total Time spent on website’, followed by Total Visits.</a:t>
            </a:r>
          </a:p>
        </p:txBody>
      </p:sp>
    </p:spTree>
    <p:extLst>
      <p:ext uri="{BB962C8B-B14F-4D97-AF65-F5344CB8AC3E}">
        <p14:creationId xmlns:p14="http://schemas.microsoft.com/office/powerpoint/2010/main" val="26042642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390</TotalTime>
  <Words>820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Lead Scoring Case Study</vt:lpstr>
      <vt:lpstr>Problem Statement </vt:lpstr>
      <vt:lpstr>    Solution Approach  </vt:lpstr>
      <vt:lpstr>Data Cleaning &amp; Manipulation</vt:lpstr>
      <vt:lpstr>EDA : Categorical Features </vt:lpstr>
      <vt:lpstr>PowerPoint Presentation</vt:lpstr>
      <vt:lpstr>EDA : Numerical Features</vt:lpstr>
      <vt:lpstr>PowerPoint Presentation</vt:lpstr>
      <vt:lpstr>PowerPoint Presentation</vt:lpstr>
      <vt:lpstr>Correlations Matrix</vt:lpstr>
      <vt:lpstr>Data Processing </vt:lpstr>
      <vt:lpstr>ROC Curve &amp; Optimal Cut-Off Probability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Sahu, Shefali</dc:creator>
  <cp:lastModifiedBy>Sahu, Shefali</cp:lastModifiedBy>
  <cp:revision>42</cp:revision>
  <dcterms:created xsi:type="dcterms:W3CDTF">2022-11-14T14:42:54Z</dcterms:created>
  <dcterms:modified xsi:type="dcterms:W3CDTF">2022-11-14T21:13:44Z</dcterms:modified>
</cp:coreProperties>
</file>