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4630400" cy="8229600"/>
  <p:notesSz cx="8229600" cy="14630400"/>
  <p:embeddedFontLst>
    <p:embeddedFont>
      <p:font typeface="Tomorrow" panose="020B0604020202020204" charset="0"/>
      <p:regular r:id="rId11"/>
    </p:embeddedFont>
    <p:embeddedFont>
      <p:font typeface="Tomorrow Semi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98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40376-32EF-399D-48C4-0E6A07A1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82DDDF-BA3A-009A-4709-B036F5E00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C0019-B387-02E1-AEC1-68C40713F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2C35-74D6-91FE-52A9-1FF5CF917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Uber Supply-Demand Gap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Exploratory Data Analysis Project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Anuradha Menon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52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67695"/>
            <a:ext cx="4196358" cy="2456617"/>
          </a:xfrm>
          <a:prstGeom prst="roundRect">
            <a:avLst>
              <a:gd name="adj" fmla="val 5956"/>
            </a:avLst>
          </a:prstGeom>
          <a:noFill/>
          <a:ln w="30480">
            <a:solidFill>
              <a:srgbClr val="D6D0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763310" y="3467695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142524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Identify Gaps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42154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Analyze Uber ride request data to identify supply-demand gaps.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67695"/>
            <a:ext cx="4196358" cy="2456617"/>
          </a:xfrm>
          <a:prstGeom prst="roundRect">
            <a:avLst>
              <a:gd name="adj" fmla="val 5956"/>
            </a:avLst>
          </a:prstGeom>
          <a:noFill/>
          <a:ln w="30480">
            <a:solidFill>
              <a:srgbClr val="D6D0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5186482" y="3467695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565696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Uncover Peaks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42154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Uncover peak hours and locations for unmet demand.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467695"/>
            <a:ext cx="4196358" cy="2456617"/>
          </a:xfrm>
          <a:prstGeom prst="roundRect">
            <a:avLst>
              <a:gd name="adj" fmla="val 5956"/>
            </a:avLst>
          </a:prstGeom>
          <a:noFill/>
          <a:ln w="30480">
            <a:solidFill>
              <a:srgbClr val="D6D0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9609653" y="3467695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9988868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215408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Provide actionable recommendations for driver allocation and customer experience.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1A6CA-B6E2-9A3F-1EE8-823F50F5EFB9}"/>
              </a:ext>
            </a:extLst>
          </p:cNvPr>
          <p:cNvSpPr/>
          <p:nvPr/>
        </p:nvSpPr>
        <p:spPr>
          <a:xfrm>
            <a:off x="12603892" y="7747686"/>
            <a:ext cx="2026508" cy="38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2633"/>
            <a:ext cx="80805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Preparation &amp; Cleaning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50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78860" y="321754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252907"/>
            <a:ext cx="33503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Timestamp Conversion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743325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Converted timestamps to datetime format for accurate temporal analysis.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31750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541955" y="321754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000" y="3252907"/>
            <a:ext cx="32993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Status Standardization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Standardized ride status values (e.g., 'Completed', 'Cancelled', 'No Cars Available').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878860" y="49652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00625"/>
            <a:ext cx="33533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Missing Value Handling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491043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Checked for and handled all missing values to ensure data integrity.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6884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541955" y="49652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000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000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Extracted key features: date, hour, day of week, and time slot for deeper insights.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43478-EB2D-5FF2-E52D-66CBCF759C70}"/>
              </a:ext>
            </a:extLst>
          </p:cNvPr>
          <p:cNvSpPr/>
          <p:nvPr/>
        </p:nvSpPr>
        <p:spPr>
          <a:xfrm>
            <a:off x="12603892" y="7747686"/>
            <a:ext cx="2026508" cy="38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77114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Insights from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Rush Hour Gaps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Largest supply-demand gap observed during early morning (5-9 AM) and evening rush hours (5-8 PM).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Airport Challenges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3395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Frequent 'No Cars Available' occurrences for airport pickups during peak travel times.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City Cancellations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3395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Higher ride cancellation rates within the city during standard office hours (9 AM - 5 PM).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452813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Low Completion Rate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8828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Only approximately 42% of all ride requests are successfully completed across the platform.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3A3F9-2512-3CB3-8FA4-23652B2676EC}"/>
              </a:ext>
            </a:extLst>
          </p:cNvPr>
          <p:cNvSpPr/>
          <p:nvPr/>
        </p:nvSpPr>
        <p:spPr>
          <a:xfrm>
            <a:off x="12603892" y="7747686"/>
            <a:ext cx="2026508" cy="38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812" y="614958"/>
            <a:ext cx="8580715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Actionable Recommendations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80812" y="1758315"/>
            <a:ext cx="892373" cy="1338620"/>
          </a:xfrm>
          <a:prstGeom prst="roundRect">
            <a:avLst>
              <a:gd name="adj" fmla="val 360026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59656" y="2218492"/>
            <a:ext cx="334566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6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896189" y="1981319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Driver Incentives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896189" y="2463641"/>
            <a:ext cx="11953399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Offer targeted incentives for drivers undertaking airport pickups during identified peak demand periods.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80812" y="3264218"/>
            <a:ext cx="892373" cy="1338620"/>
          </a:xfrm>
          <a:prstGeom prst="roundRect">
            <a:avLst>
              <a:gd name="adj" fmla="val 360026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1059656" y="3724394"/>
            <a:ext cx="334566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6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1896189" y="3487222"/>
            <a:ext cx="3254216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Dynamic Surge Pricing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1896189" y="3969544"/>
            <a:ext cx="11953399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 dynamic surge pricing during high-gap periods to attract more drivers to underserved areas.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80812" y="4770120"/>
            <a:ext cx="892373" cy="1338620"/>
          </a:xfrm>
          <a:prstGeom prst="roundRect">
            <a:avLst>
              <a:gd name="adj" fmla="val 360026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1059656" y="5230297"/>
            <a:ext cx="334566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6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3" name="Text 11"/>
          <p:cNvSpPr/>
          <p:nvPr/>
        </p:nvSpPr>
        <p:spPr>
          <a:xfrm>
            <a:off x="1896189" y="4993124"/>
            <a:ext cx="4552474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Enhanced Allocation Algorithms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896189" y="5475446"/>
            <a:ext cx="11953399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 driver allocation algorithms to better predict demand hotspots and reposition drivers proactively.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80812" y="6276023"/>
            <a:ext cx="892373" cy="1338620"/>
          </a:xfrm>
          <a:prstGeom prst="roundRect">
            <a:avLst>
              <a:gd name="adj" fmla="val 360026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1059656" y="6736199"/>
            <a:ext cx="334566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6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1896189" y="6499027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User Notifications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1896189" y="6981349"/>
            <a:ext cx="11953399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Notify users about potential delays or lower availability during predicted peak times to manage expectations.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A25D24-1575-5113-8FD1-BCC8F57CCFC0}"/>
              </a:ext>
            </a:extLst>
          </p:cNvPr>
          <p:cNvSpPr/>
          <p:nvPr/>
        </p:nvSpPr>
        <p:spPr>
          <a:xfrm>
            <a:off x="12603892" y="7747686"/>
            <a:ext cx="2026508" cy="38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9252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Visualizing the Gaps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1044351" y="5792412"/>
            <a:ext cx="5484982" cy="1301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200" b="1" dirty="0">
                <a:solidFill>
                  <a:srgbClr val="61615C"/>
                </a:solidFill>
                <a:latin typeface="Tomorrow" panose="020B0604020202020204" charset="0"/>
                <a:ea typeface="Tomorrow" pitchFamily="34" charset="-122"/>
                <a:cs typeface="Tomorrow" pitchFamily="34" charset="-120"/>
              </a:rPr>
              <a:t>Status Distribution:</a:t>
            </a:r>
            <a:r>
              <a:rPr lang="en-US" sz="1200" dirty="0">
                <a:solidFill>
                  <a:srgbClr val="61615C"/>
                </a:solidFill>
                <a:latin typeface="Tomorrow" panose="020B0604020202020204" charset="0"/>
                <a:ea typeface="Tomorrow" pitchFamily="34" charset="-122"/>
                <a:cs typeface="Tomorrow" pitchFamily="34" charset="-120"/>
              </a:rPr>
              <a:t> </a:t>
            </a:r>
          </a:p>
          <a:p>
            <a:r>
              <a:rPr lang="en-US" sz="1200" dirty="0">
                <a:latin typeface="Tomorrow" panose="020B0604020202020204" charset="0"/>
              </a:rPr>
              <a:t>Shows the overall breakdown of ride requests by status </a:t>
            </a:r>
          </a:p>
          <a:p>
            <a:r>
              <a:rPr lang="en-US" sz="1200" dirty="0">
                <a:latin typeface="Tomorrow" panose="020B0604020202020204" charset="0"/>
              </a:rPr>
              <a:t>(Completed, Cancelled, No Cars Available)</a:t>
            </a:r>
          </a:p>
          <a:p>
            <a:endParaRPr lang="en-US" sz="1200" dirty="0">
              <a:latin typeface="Tomorrow" panose="020B0604020202020204" charset="0"/>
            </a:endParaRPr>
          </a:p>
          <a:p>
            <a:r>
              <a:rPr lang="en-US" sz="1200" dirty="0">
                <a:latin typeface="Tomorrow" panose="020B0604020202020204" charset="0"/>
              </a:rPr>
              <a:t>Key Insight:</a:t>
            </a:r>
            <a:br>
              <a:rPr lang="en-US" sz="1200" dirty="0">
                <a:latin typeface="Tomorrow" panose="020B0604020202020204" charset="0"/>
              </a:rPr>
            </a:br>
            <a:r>
              <a:rPr lang="en-US" sz="1200" dirty="0">
                <a:latin typeface="Tomorrow" panose="020B0604020202020204" charset="0"/>
              </a:rPr>
              <a:t>A significant portion of requests are not completed, indicating lost revenue </a:t>
            </a:r>
          </a:p>
          <a:p>
            <a:r>
              <a:rPr lang="en-US" sz="1200" dirty="0">
                <a:latin typeface="Tomorrow" panose="020B0604020202020204" charset="0"/>
              </a:rPr>
              <a:t>and customer dissatisfaction.</a:t>
            </a:r>
          </a:p>
        </p:txBody>
      </p:sp>
      <p:sp>
        <p:nvSpPr>
          <p:cNvPr id="8" name="Text 3"/>
          <p:cNvSpPr/>
          <p:nvPr/>
        </p:nvSpPr>
        <p:spPr>
          <a:xfrm>
            <a:off x="396835" y="1531727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Hourly Demand-Supply Analysis:</a:t>
            </a:r>
            <a:r>
              <a:rPr lang="en-US" sz="8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Illustrating how demand and supply fluctuate throughout the day.</a:t>
            </a:r>
            <a:endParaRPr lang="en-US" sz="850" dirty="0"/>
          </a:p>
        </p:txBody>
      </p:sp>
      <p:sp>
        <p:nvSpPr>
          <p:cNvPr id="10" name="Text 4"/>
          <p:cNvSpPr/>
          <p:nvPr/>
        </p:nvSpPr>
        <p:spPr>
          <a:xfrm>
            <a:off x="7461171" y="1531727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Demand-Supply Gap Heatmaps:</a:t>
            </a:r>
            <a:r>
              <a:rPr lang="en-US" sz="8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Geospatial visualization of where and when the largest gaps occur.</a:t>
            </a:r>
            <a:endParaRPr lang="en-US" sz="8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3EC271-6386-D7C7-B85D-4F89688F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9" y="1105016"/>
            <a:ext cx="6031933" cy="4365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F781FC-2564-72A8-8954-2D5C55725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72" y="1072586"/>
            <a:ext cx="6524049" cy="4365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A045837D-289A-F954-AC5C-3ED1B9C7E973}"/>
              </a:ext>
            </a:extLst>
          </p:cNvPr>
          <p:cNvSpPr/>
          <p:nvPr/>
        </p:nvSpPr>
        <p:spPr>
          <a:xfrm>
            <a:off x="7795258" y="6066378"/>
            <a:ext cx="6047741" cy="1301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20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Requests by Pickup Point &amp; Status :</a:t>
            </a:r>
          </a:p>
          <a:p>
            <a:r>
              <a:rPr lang="en-US" sz="1200" dirty="0">
                <a:latin typeface="Tomorrow" panose="020B0604020202020204" charset="0"/>
              </a:rPr>
              <a:t>Compares the number of requests and their outcomes (status) between </a:t>
            </a:r>
          </a:p>
          <a:p>
            <a:r>
              <a:rPr lang="en-US" sz="1200" dirty="0">
                <a:latin typeface="Tomorrow" panose="020B0604020202020204" charset="0"/>
              </a:rPr>
              <a:t>different pickup points (e.g., City vs. Airport).</a:t>
            </a:r>
          </a:p>
          <a:p>
            <a:endParaRPr lang="en-US" sz="1200" dirty="0">
              <a:latin typeface="Tomorrow" panose="020B0604020202020204" charset="0"/>
            </a:endParaRPr>
          </a:p>
          <a:p>
            <a:r>
              <a:rPr lang="en-US" sz="1200" dirty="0">
                <a:latin typeface="Tomorrow" panose="020B0604020202020204" charset="0"/>
              </a:rPr>
              <a:t>Key Insight:</a:t>
            </a:r>
            <a:br>
              <a:rPr lang="en-US" sz="1200" dirty="0">
                <a:latin typeface="Tomorrow" panose="020B0604020202020204" charset="0"/>
              </a:rPr>
            </a:br>
            <a:r>
              <a:rPr lang="en-US" sz="1200" dirty="0">
                <a:latin typeface="Tomorrow" panose="020B0604020202020204" charset="0"/>
              </a:rPr>
              <a:t>Airport often has more "No Cars Available" while City may experience </a:t>
            </a:r>
          </a:p>
          <a:p>
            <a:r>
              <a:rPr lang="en-US" sz="1200" dirty="0">
                <a:latin typeface="Tomorrow" panose="020B0604020202020204" charset="0"/>
              </a:rPr>
              <a:t>more cancellations, guiding targeted operational strategies.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2C27E-57BD-7C03-5854-6788C5052841}"/>
              </a:ext>
            </a:extLst>
          </p:cNvPr>
          <p:cNvSpPr/>
          <p:nvPr/>
        </p:nvSpPr>
        <p:spPr>
          <a:xfrm>
            <a:off x="12603892" y="7747686"/>
            <a:ext cx="2026508" cy="38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94F7-1E39-D947-1711-5A0FE6F92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89661D4-777A-8C92-6787-8E7048070726}"/>
              </a:ext>
            </a:extLst>
          </p:cNvPr>
          <p:cNvSpPr/>
          <p:nvPr/>
        </p:nvSpPr>
        <p:spPr>
          <a:xfrm>
            <a:off x="396835" y="311825"/>
            <a:ext cx="29252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Visualizing the Gaps</a:t>
            </a:r>
            <a:endParaRPr lang="en-US" sz="22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586F392-6F0C-AB95-7118-06202AA04830}"/>
              </a:ext>
            </a:extLst>
          </p:cNvPr>
          <p:cNvSpPr/>
          <p:nvPr/>
        </p:nvSpPr>
        <p:spPr>
          <a:xfrm>
            <a:off x="1194053" y="5643690"/>
            <a:ext cx="5641090" cy="1461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200" b="1" dirty="0">
                <a:latin typeface="Tomorrow" panose="020B0604020202020204" charset="0"/>
              </a:rPr>
              <a:t>Hourly Request Status (Demand-Supply by Hour): </a:t>
            </a:r>
          </a:p>
          <a:p>
            <a:r>
              <a:rPr lang="en-US" sz="1200" dirty="0">
                <a:latin typeface="Tomorrow" panose="020B0604020202020204" charset="0"/>
              </a:rPr>
              <a:t>Displays the number of requests for each hour of the day, </a:t>
            </a:r>
          </a:p>
          <a:p>
            <a:r>
              <a:rPr lang="en-US" sz="1200" dirty="0">
                <a:latin typeface="Tomorrow" panose="020B0604020202020204" charset="0"/>
              </a:rPr>
              <a:t>segmented by status.</a:t>
            </a:r>
          </a:p>
          <a:p>
            <a:endParaRPr lang="en-US" sz="1200" dirty="0">
              <a:latin typeface="Tomorrow" panose="020B0604020202020204" charset="0"/>
            </a:endParaRPr>
          </a:p>
          <a:p>
            <a:r>
              <a:rPr lang="en-US" sz="1200" b="1" dirty="0">
                <a:latin typeface="Tomorrow" panose="020B0604020202020204" charset="0"/>
              </a:rPr>
              <a:t>Key Insight:</a:t>
            </a:r>
            <a:br>
              <a:rPr lang="en-US" sz="1200" dirty="0">
                <a:latin typeface="Tomorrow" panose="020B0604020202020204" charset="0"/>
              </a:rPr>
            </a:br>
            <a:r>
              <a:rPr lang="en-US" sz="1200" dirty="0">
                <a:latin typeface="Tomorrow" panose="020B0604020202020204" charset="0"/>
              </a:rPr>
              <a:t>Early morning and evening hours typically show the largest</a:t>
            </a:r>
          </a:p>
          <a:p>
            <a:r>
              <a:rPr lang="en-US" sz="1200" dirty="0">
                <a:latin typeface="Tomorrow" panose="020B0604020202020204" charset="0"/>
              </a:rPr>
              <a:t> supply-demand gaps</a:t>
            </a:r>
            <a:r>
              <a:rPr lang="en-US" dirty="0"/>
              <a:t>.</a:t>
            </a:r>
            <a:endParaRPr lang="en-US" sz="1200" dirty="0">
              <a:latin typeface="Tomorrow" panose="020B0604020202020204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9C8A5CCA-9C76-BB79-A3B2-D9A6F13D089B}"/>
              </a:ext>
            </a:extLst>
          </p:cNvPr>
          <p:cNvSpPr/>
          <p:nvPr/>
        </p:nvSpPr>
        <p:spPr>
          <a:xfrm>
            <a:off x="396835" y="1531727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Hourly Demand-Supply Analysis:</a:t>
            </a:r>
            <a:r>
              <a:rPr lang="en-US" sz="8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Illustrating how demand and supply fluctuate throughout the day.</a:t>
            </a:r>
            <a:endParaRPr lang="en-US" sz="8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60C4F47D-EBA0-A1E9-5533-6F7239069D78}"/>
              </a:ext>
            </a:extLst>
          </p:cNvPr>
          <p:cNvSpPr/>
          <p:nvPr/>
        </p:nvSpPr>
        <p:spPr>
          <a:xfrm>
            <a:off x="7461171" y="1531727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Demand-Supply Gap Heatmaps:</a:t>
            </a:r>
            <a:r>
              <a:rPr lang="en-US" sz="8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Geospatial visualization of where and when the largest gaps occur.</a:t>
            </a:r>
            <a:endParaRPr lang="en-US" sz="8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25C3272C-138D-EB15-A285-02FB66A21B20}"/>
              </a:ext>
            </a:extLst>
          </p:cNvPr>
          <p:cNvSpPr/>
          <p:nvPr/>
        </p:nvSpPr>
        <p:spPr>
          <a:xfrm>
            <a:off x="7795258" y="6066378"/>
            <a:ext cx="6047741" cy="1301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200" b="1" dirty="0">
                <a:latin typeface="Tomorrow" panose="020B0604020202020204" charset="0"/>
              </a:rPr>
              <a:t>Heatmap: Demand-Supply Gap by Hour and Pickup Point :</a:t>
            </a:r>
          </a:p>
          <a:p>
            <a:r>
              <a:rPr lang="en-US" sz="1200" dirty="0">
                <a:latin typeface="Tomorrow" panose="020B0604020202020204" charset="0"/>
              </a:rPr>
              <a:t>Visualizes the intensity of unmet demand (gap) across different </a:t>
            </a:r>
          </a:p>
          <a:p>
            <a:r>
              <a:rPr lang="en-US" sz="1200" dirty="0">
                <a:latin typeface="Tomorrow" panose="020B0604020202020204" charset="0"/>
              </a:rPr>
              <a:t>hours and pickup locations.</a:t>
            </a:r>
          </a:p>
          <a:p>
            <a:endParaRPr lang="en-US" sz="1200" dirty="0">
              <a:latin typeface="Tomorrow" panose="020B0604020202020204" charset="0"/>
            </a:endParaRPr>
          </a:p>
          <a:p>
            <a:r>
              <a:rPr lang="en-US" sz="1200" b="1" dirty="0">
                <a:latin typeface="Tomorrow" panose="020B0604020202020204" charset="0"/>
              </a:rPr>
              <a:t>Key Insight:</a:t>
            </a:r>
            <a:br>
              <a:rPr lang="en-US" sz="1200" dirty="0">
                <a:latin typeface="Tomorrow" panose="020B0604020202020204" charset="0"/>
              </a:rPr>
            </a:br>
            <a:r>
              <a:rPr lang="en-US" sz="1200" dirty="0">
                <a:latin typeface="Tomorrow" panose="020B0604020202020204" charset="0"/>
              </a:rPr>
              <a:t>The gap is most severe at the airport during early morning and evening,</a:t>
            </a:r>
          </a:p>
          <a:p>
            <a:r>
              <a:rPr lang="en-US" sz="1200" dirty="0">
                <a:latin typeface="Tomorrow" panose="020B0604020202020204" charset="0"/>
              </a:rPr>
              <a:t> suggesting targeted driver incentives or operational changes.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5C8270-D5F2-8C1D-2C0B-5D11F45EEC7B}"/>
              </a:ext>
            </a:extLst>
          </p:cNvPr>
          <p:cNvSpPr/>
          <p:nvPr/>
        </p:nvSpPr>
        <p:spPr>
          <a:xfrm>
            <a:off x="12603892" y="7747686"/>
            <a:ext cx="2026508" cy="38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35F1F-2190-4910-64DE-8F6E578F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6" y="1124906"/>
            <a:ext cx="5875892" cy="4238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02F51-3FD4-18C6-CA92-521A23D7B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01"/>
          <a:stretch>
            <a:fillRect/>
          </a:stretch>
        </p:blipFill>
        <p:spPr>
          <a:xfrm>
            <a:off x="7461171" y="1000897"/>
            <a:ext cx="5875892" cy="468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3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7435"/>
            <a:ext cx="7068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Conclusion &amp; Next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9843"/>
            <a:ext cx="6407944" cy="2032754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0604" y="2776657"/>
            <a:ext cx="32564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Critical Gaps Identified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267075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Our analysis reveals critical supply-demand gaps, particularly during peak hours and at key locations.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25498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7655362" y="2776657"/>
            <a:ext cx="31755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Data-Driven Solutions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362" y="3267075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Implementing data-driven recommendations can significantly reduce unmet demand and improve efficiency.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7944" cy="2032754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20604" y="5036225"/>
            <a:ext cx="31190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Improved Experience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526643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Better driver allocation and incentives will boost ride completion rates and enhance customer experience.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548" y="48094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655362" y="5036225"/>
            <a:ext cx="29360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Implement &amp; Iterate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362" y="55266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 steps involve implementing these recommendations, continuous monitoring, and iterative refinement for optimal results.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70649-4996-E6EF-150F-DAC1239ABB3C}"/>
              </a:ext>
            </a:extLst>
          </p:cNvPr>
          <p:cNvSpPr/>
          <p:nvPr/>
        </p:nvSpPr>
        <p:spPr>
          <a:xfrm>
            <a:off x="12603892" y="7747686"/>
            <a:ext cx="2026508" cy="38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615</Words>
  <Application>Microsoft Office PowerPoint</Application>
  <PresentationFormat>Custom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Tomorrow Semi Bold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Anuradha Menon</cp:lastModifiedBy>
  <cp:revision>2</cp:revision>
  <dcterms:created xsi:type="dcterms:W3CDTF">2025-07-10T07:38:32Z</dcterms:created>
  <dcterms:modified xsi:type="dcterms:W3CDTF">2025-07-10T07:58:16Z</dcterms:modified>
</cp:coreProperties>
</file>