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1" r:id="rId6"/>
    <p:sldId id="266" r:id="rId7"/>
    <p:sldId id="263" r:id="rId8"/>
    <p:sldId id="267" r:id="rId9"/>
    <p:sldId id="262" r:id="rId10"/>
    <p:sldId id="268" r:id="rId11"/>
    <p:sldId id="269" r:id="rId12"/>
    <p:sldId id="270" r:id="rId13"/>
    <p:sldId id="258" r:id="rId14"/>
    <p:sldId id="260" r:id="rId15"/>
    <p:sldId id="2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60945C-3E43-422E-9021-2381F9EEE36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7E397-6744-4A22-95F6-226BC0FBF680}" type="slidenum">
              <a:rPr lang="en-IN" smtClean="0"/>
              <a:t>‹#›</a:t>
            </a:fld>
            <a:endParaRPr lang="en-IN"/>
          </a:p>
        </p:txBody>
      </p:sp>
    </p:spTree>
    <p:extLst>
      <p:ext uri="{BB962C8B-B14F-4D97-AF65-F5344CB8AC3E}">
        <p14:creationId xmlns:p14="http://schemas.microsoft.com/office/powerpoint/2010/main" val="57981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60945C-3E43-422E-9021-2381F9EEE36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7E397-6744-4A22-95F6-226BC0FBF680}" type="slidenum">
              <a:rPr lang="en-IN" smtClean="0"/>
              <a:t>‹#›</a:t>
            </a:fld>
            <a:endParaRPr lang="en-IN"/>
          </a:p>
        </p:txBody>
      </p:sp>
    </p:spTree>
    <p:extLst>
      <p:ext uri="{BB962C8B-B14F-4D97-AF65-F5344CB8AC3E}">
        <p14:creationId xmlns:p14="http://schemas.microsoft.com/office/powerpoint/2010/main" val="27863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60945C-3E43-422E-9021-2381F9EEE36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7E397-6744-4A22-95F6-226BC0FBF680}" type="slidenum">
              <a:rPr lang="en-IN" smtClean="0"/>
              <a:t>‹#›</a:t>
            </a:fld>
            <a:endParaRPr lang="en-IN"/>
          </a:p>
        </p:txBody>
      </p:sp>
    </p:spTree>
    <p:extLst>
      <p:ext uri="{BB962C8B-B14F-4D97-AF65-F5344CB8AC3E}">
        <p14:creationId xmlns:p14="http://schemas.microsoft.com/office/powerpoint/2010/main" val="128348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60945C-3E43-422E-9021-2381F9EEE36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7E397-6744-4A22-95F6-226BC0FBF680}" type="slidenum">
              <a:rPr lang="en-IN" smtClean="0"/>
              <a:t>‹#›</a:t>
            </a:fld>
            <a:endParaRPr lang="en-IN"/>
          </a:p>
        </p:txBody>
      </p:sp>
    </p:spTree>
    <p:extLst>
      <p:ext uri="{BB962C8B-B14F-4D97-AF65-F5344CB8AC3E}">
        <p14:creationId xmlns:p14="http://schemas.microsoft.com/office/powerpoint/2010/main" val="192520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60945C-3E43-422E-9021-2381F9EEE36F}"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7E397-6744-4A22-95F6-226BC0FBF680}" type="slidenum">
              <a:rPr lang="en-IN" smtClean="0"/>
              <a:t>‹#›</a:t>
            </a:fld>
            <a:endParaRPr lang="en-IN"/>
          </a:p>
        </p:txBody>
      </p:sp>
    </p:spTree>
    <p:extLst>
      <p:ext uri="{BB962C8B-B14F-4D97-AF65-F5344CB8AC3E}">
        <p14:creationId xmlns:p14="http://schemas.microsoft.com/office/powerpoint/2010/main" val="201111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60945C-3E43-422E-9021-2381F9EEE36F}"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7E397-6744-4A22-95F6-226BC0FBF680}" type="slidenum">
              <a:rPr lang="en-IN" smtClean="0"/>
              <a:t>‹#›</a:t>
            </a:fld>
            <a:endParaRPr lang="en-IN"/>
          </a:p>
        </p:txBody>
      </p:sp>
    </p:spTree>
    <p:extLst>
      <p:ext uri="{BB962C8B-B14F-4D97-AF65-F5344CB8AC3E}">
        <p14:creationId xmlns:p14="http://schemas.microsoft.com/office/powerpoint/2010/main" val="162691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60945C-3E43-422E-9021-2381F9EEE36F}"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F7E397-6744-4A22-95F6-226BC0FBF680}" type="slidenum">
              <a:rPr lang="en-IN" smtClean="0"/>
              <a:t>‹#›</a:t>
            </a:fld>
            <a:endParaRPr lang="en-IN"/>
          </a:p>
        </p:txBody>
      </p:sp>
    </p:spTree>
    <p:extLst>
      <p:ext uri="{BB962C8B-B14F-4D97-AF65-F5344CB8AC3E}">
        <p14:creationId xmlns:p14="http://schemas.microsoft.com/office/powerpoint/2010/main" val="1062670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60945C-3E43-422E-9021-2381F9EEE36F}"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F7E397-6744-4A22-95F6-226BC0FBF680}" type="slidenum">
              <a:rPr lang="en-IN" smtClean="0"/>
              <a:t>‹#›</a:t>
            </a:fld>
            <a:endParaRPr lang="en-IN"/>
          </a:p>
        </p:txBody>
      </p:sp>
    </p:spTree>
    <p:extLst>
      <p:ext uri="{BB962C8B-B14F-4D97-AF65-F5344CB8AC3E}">
        <p14:creationId xmlns:p14="http://schemas.microsoft.com/office/powerpoint/2010/main" val="1614013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0945C-3E43-422E-9021-2381F9EEE36F}"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F7E397-6744-4A22-95F6-226BC0FBF680}" type="slidenum">
              <a:rPr lang="en-IN" smtClean="0"/>
              <a:t>‹#›</a:t>
            </a:fld>
            <a:endParaRPr lang="en-IN"/>
          </a:p>
        </p:txBody>
      </p:sp>
    </p:spTree>
    <p:extLst>
      <p:ext uri="{BB962C8B-B14F-4D97-AF65-F5344CB8AC3E}">
        <p14:creationId xmlns:p14="http://schemas.microsoft.com/office/powerpoint/2010/main" val="3093208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60945C-3E43-422E-9021-2381F9EEE36F}"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7E397-6744-4A22-95F6-226BC0FBF680}" type="slidenum">
              <a:rPr lang="en-IN" smtClean="0"/>
              <a:t>‹#›</a:t>
            </a:fld>
            <a:endParaRPr lang="en-IN"/>
          </a:p>
        </p:txBody>
      </p:sp>
    </p:spTree>
    <p:extLst>
      <p:ext uri="{BB962C8B-B14F-4D97-AF65-F5344CB8AC3E}">
        <p14:creationId xmlns:p14="http://schemas.microsoft.com/office/powerpoint/2010/main" val="348143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60945C-3E43-422E-9021-2381F9EEE36F}"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7E397-6744-4A22-95F6-226BC0FBF680}" type="slidenum">
              <a:rPr lang="en-IN" smtClean="0"/>
              <a:t>‹#›</a:t>
            </a:fld>
            <a:endParaRPr lang="en-IN"/>
          </a:p>
        </p:txBody>
      </p:sp>
    </p:spTree>
    <p:extLst>
      <p:ext uri="{BB962C8B-B14F-4D97-AF65-F5344CB8AC3E}">
        <p14:creationId xmlns:p14="http://schemas.microsoft.com/office/powerpoint/2010/main" val="45197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0945C-3E43-422E-9021-2381F9EEE36F}" type="datetimeFigureOut">
              <a:rPr lang="en-IN" smtClean="0"/>
              <a:t>30-07-2024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7E397-6744-4A22-95F6-226BC0FBF680}" type="slidenum">
              <a:rPr lang="en-IN" smtClean="0"/>
              <a:t>‹#›</a:t>
            </a:fld>
            <a:endParaRPr lang="en-IN"/>
          </a:p>
        </p:txBody>
      </p:sp>
    </p:spTree>
    <p:extLst>
      <p:ext uri="{BB962C8B-B14F-4D97-AF65-F5344CB8AC3E}">
        <p14:creationId xmlns:p14="http://schemas.microsoft.com/office/powerpoint/2010/main" val="2321740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irp.org/reference/ReferencesPapers?ReferenceID=1916887" TargetMode="External"/><Relationship Id="rId2" Type="http://schemas.openxmlformats.org/officeDocument/2006/relationships/hyperlink" Target="https://link.springer.com/article/10.1007/BF03253248"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s://www.ftc.gov/business-guidance/resources/protecting-personal-information-guide-business" TargetMode="External"/><Relationship Id="rId4" Type="http://schemas.openxmlformats.org/officeDocument/2006/relationships/hyperlink" Target="https://csrc.nist.gov/pubs/sp/800/63/b/upd2/fina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1000" r="-21000"/>
          </a:stretch>
        </a:blipFill>
        <a:effectLst/>
      </p:bgPr>
    </p:bg>
    <p:spTree>
      <p:nvGrpSpPr>
        <p:cNvPr id="1" name=""/>
        <p:cNvGrpSpPr/>
        <p:nvPr/>
      </p:nvGrpSpPr>
      <p:grpSpPr>
        <a:xfrm>
          <a:off x="0" y="0"/>
          <a:ext cx="0" cy="0"/>
          <a:chOff x="0" y="0"/>
          <a:chExt cx="0" cy="0"/>
        </a:xfrm>
      </p:grpSpPr>
      <p:sp>
        <p:nvSpPr>
          <p:cNvPr id="10" name="Flowchart: Delay 9"/>
          <p:cNvSpPr/>
          <p:nvPr/>
        </p:nvSpPr>
        <p:spPr>
          <a:xfrm rot="10800000">
            <a:off x="2699792" y="0"/>
            <a:ext cx="6444208" cy="6858000"/>
          </a:xfrm>
          <a:prstGeom prst="flowChartDelay">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2" name="Rectangle 11"/>
          <p:cNvSpPr/>
          <p:nvPr/>
        </p:nvSpPr>
        <p:spPr>
          <a:xfrm>
            <a:off x="4572000" y="1268760"/>
            <a:ext cx="3384376" cy="720080"/>
          </a:xfrm>
          <a:prstGeom prst="rect">
            <a:avLst/>
          </a:prstGeom>
          <a:solidFill>
            <a:schemeClr val="bg1"/>
          </a:solidFill>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Rounded MT Bold" pitchFamily="34" charset="0"/>
              </a:rPr>
              <a:t>CASE STUDY</a:t>
            </a:r>
          </a:p>
        </p:txBody>
      </p:sp>
      <p:sp>
        <p:nvSpPr>
          <p:cNvPr id="14" name="Flowchart: Alternate Process 13"/>
          <p:cNvSpPr/>
          <p:nvPr/>
        </p:nvSpPr>
        <p:spPr>
          <a:xfrm>
            <a:off x="3563888" y="2528134"/>
            <a:ext cx="5472608" cy="1404922"/>
          </a:xfrm>
          <a:prstGeom prst="flowChartAlternateProcess">
            <a:avLst/>
          </a:prstGeom>
          <a:ln>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solidFill>
                <a:schemeClr val="tx1"/>
              </a:solidFill>
            </a:endParaRPr>
          </a:p>
        </p:txBody>
      </p:sp>
      <p:sp>
        <p:nvSpPr>
          <p:cNvPr id="15" name="Flowchart: Alternate Process 14"/>
          <p:cNvSpPr/>
          <p:nvPr/>
        </p:nvSpPr>
        <p:spPr>
          <a:xfrm>
            <a:off x="5220072" y="4149080"/>
            <a:ext cx="3679240" cy="2160240"/>
          </a:xfrm>
          <a:prstGeom prst="flowChartAlternateProcess">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endParaRPr lang="en-IN" sz="2400" b="1" u="sng" dirty="0">
              <a:solidFill>
                <a:schemeClr val="tx1"/>
              </a:solidFill>
            </a:endParaRPr>
          </a:p>
          <a:p>
            <a:r>
              <a:rPr lang="en-IN" sz="2400" b="1" u="sng" dirty="0">
                <a:solidFill>
                  <a:schemeClr val="tx1"/>
                </a:solidFill>
              </a:rPr>
              <a:t>Presented by</a:t>
            </a:r>
          </a:p>
          <a:p>
            <a:pPr algn="ctr"/>
            <a:r>
              <a:rPr lang="en-IN" sz="2400" b="1" dirty="0">
                <a:solidFill>
                  <a:schemeClr val="tx1"/>
                </a:solidFill>
              </a:rPr>
              <a:t>Name                Regd.  no</a:t>
            </a:r>
            <a:r>
              <a:rPr lang="en-IN" dirty="0">
                <a:solidFill>
                  <a:schemeClr val="tx1"/>
                </a:solidFill>
              </a:rPr>
              <a:t>.</a:t>
            </a:r>
          </a:p>
          <a:p>
            <a:pPr algn="ctr"/>
            <a:r>
              <a:rPr lang="en-IN" dirty="0">
                <a:solidFill>
                  <a:schemeClr val="tx1"/>
                </a:solidFill>
              </a:rPr>
              <a:t>Siddhant Shah           2141019263</a:t>
            </a:r>
          </a:p>
          <a:p>
            <a:pPr algn="ctr"/>
            <a:r>
              <a:rPr lang="en-IN" dirty="0">
                <a:solidFill>
                  <a:schemeClr val="tx1"/>
                </a:solidFill>
              </a:rPr>
              <a:t>Anuradha Nayak       2141014066</a:t>
            </a:r>
          </a:p>
          <a:p>
            <a:pPr algn="ctr"/>
            <a:r>
              <a:rPr lang="en-IN" dirty="0">
                <a:solidFill>
                  <a:schemeClr val="tx1"/>
                </a:solidFill>
              </a:rPr>
              <a:t>Mitali Mishra             2141013135</a:t>
            </a: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p:txBody>
      </p:sp>
      <p:pic>
        <p:nvPicPr>
          <p:cNvPr id="1026" name="Picture 2" descr="https://lh7-rt.googleusercontent.com/docsz/AD_4nXfBgflQTHLTzyajprUcNCOm0sYoujuL0zHvgvkMJAg6UQZZEn3pmgF8UvpSGRPwX_zvQSOTPrmcUcn69-ypDZwgOOEOy4i3uxFparw-dNkx1GfSmGCX0XxFaHaDskk9Vc9fxqnGYH9ANw_CJu3LBeGhRhOzLWY28SZVOXb_AlR-PjuM-hdzIQ?key=sBeFI9N0vz4vHfD_CBa7w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4743146"/>
            <a:ext cx="1233264" cy="11881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7-rt.googleusercontent.com/docsz/AD_4nXfNLjIb1oMupJLY6HDoCBywKhZqOBLywAnNxXzkmMIqFD5mZoJxfAQhCWBoelQkiQBx8PU84G-Sc-80VX-Dk0yrea-CCIHlcTbwFAAzu8yQoW_WXBnlDYGYrF77Q4vkQ0y1zYV-EERzBiWXPCowUhHLQ2MKhSHS0MQZbzN4a3v2h_rqOJrKMw?key=G7rkVQsJCYLOMyAR4YU9U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0163" y="30063"/>
            <a:ext cx="1293837" cy="80623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563888" y="2696560"/>
            <a:ext cx="5472608" cy="1200329"/>
          </a:xfrm>
          <a:prstGeom prst="rect">
            <a:avLst/>
          </a:prstGeom>
          <a:noFill/>
        </p:spPr>
        <p:txBody>
          <a:bodyPr wrap="square" lIns="91440" tIns="45720" rIns="91440" bIns="45720">
            <a:spAutoFit/>
          </a:bodyPr>
          <a:lstStyle/>
          <a:p>
            <a:pPr algn="ctr"/>
            <a:r>
              <a:rPr lang="en-IN"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EVALUATING THE SECURITY OF BIOMETRIC AUTHENTICATION SYSTEMS IN BANKING</a:t>
            </a:r>
          </a:p>
        </p:txBody>
      </p:sp>
    </p:spTree>
    <p:extLst>
      <p:ext uri="{BB962C8B-B14F-4D97-AF65-F5344CB8AC3E}">
        <p14:creationId xmlns:p14="http://schemas.microsoft.com/office/powerpoint/2010/main" val="1713839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normAutofit fontScale="90000"/>
          </a:bodyPr>
          <a:lstStyle/>
          <a:p>
            <a:r>
              <a:rPr lang="en-IN" dirty="0">
                <a:latin typeface="Arial Rounded MT Bold" pitchFamily="34" charset="0"/>
              </a:rPr>
              <a:t>Solution Development  or Implementation Plan</a:t>
            </a:r>
          </a:p>
        </p:txBody>
      </p:sp>
      <p:sp>
        <p:nvSpPr>
          <p:cNvPr id="3" name="Content Placeholder 2"/>
          <p:cNvSpPr>
            <a:spLocks noGrp="1"/>
          </p:cNvSpPr>
          <p:nvPr>
            <p:ph idx="1"/>
          </p:nvPr>
        </p:nvSpPr>
        <p:spPr>
          <a:xfrm>
            <a:off x="1178895" y="1628800"/>
            <a:ext cx="7499176" cy="4525963"/>
          </a:xfrm>
        </p:spPr>
        <p:txBody>
          <a:bodyPr>
            <a:normAutofit/>
          </a:bodyPr>
          <a:lstStyle/>
          <a:p>
            <a:pPr marL="0" indent="0">
              <a:buNone/>
            </a:pPr>
            <a:r>
              <a:rPr lang="en-US" sz="2400" b="1" dirty="0">
                <a:solidFill>
                  <a:srgbClr val="FF0000"/>
                </a:solidFill>
              </a:rPr>
              <a:t>2.</a:t>
            </a:r>
            <a:r>
              <a:rPr lang="en-IN" sz="2400" dirty="0">
                <a:solidFill>
                  <a:srgbClr val="FF0000"/>
                </a:solidFill>
              </a:rPr>
              <a:t> Solution Development:</a:t>
            </a:r>
          </a:p>
          <a:p>
            <a:pPr marL="457200" indent="-457200">
              <a:buAutoNum type="alphaLcParenR"/>
            </a:pPr>
            <a:r>
              <a:rPr lang="en-US" sz="2400" b="1" dirty="0"/>
              <a:t>Enhanced Encryption Protocols</a:t>
            </a:r>
            <a:r>
              <a:rPr lang="en-US" sz="2400" dirty="0"/>
              <a:t>: Implement advanced encryption methods for storing and transmitting biometric data, ensuring it is secure from breaches.</a:t>
            </a:r>
          </a:p>
          <a:p>
            <a:pPr marL="457200" indent="-457200">
              <a:buAutoNum type="alphaLcParenR"/>
            </a:pPr>
            <a:r>
              <a:rPr lang="en-US" sz="2400" b="1" dirty="0"/>
              <a:t>Multi-Factor Authentication (MFA)</a:t>
            </a:r>
            <a:r>
              <a:rPr lang="en-US" sz="2400" dirty="0"/>
              <a:t>: Introduce a multi-layered authentication system combining biometrics with other methods, such as OTPs (One-Time Passwords) or security questions.</a:t>
            </a:r>
          </a:p>
          <a:p>
            <a:pPr marL="457200" indent="-457200">
              <a:buAutoNum type="alphaLcParenR"/>
            </a:pPr>
            <a:r>
              <a:rPr lang="en-US" sz="2400" b="1" dirty="0"/>
              <a:t>Anti-Spoofing Measures</a:t>
            </a:r>
            <a:r>
              <a:rPr lang="en-US" sz="2400" dirty="0"/>
              <a:t>: Deploy liveness detection technologies to differentiate between real and fake biometric inputs.</a:t>
            </a:r>
            <a:endParaRPr lang="en-IN" sz="2400" b="1" dirty="0"/>
          </a:p>
          <a:p>
            <a:pPr marL="457200" indent="-457200">
              <a:buAutoNum type="alphaLcParenR"/>
            </a:pPr>
            <a:endParaRPr lang="en-US" sz="2400" dirty="0"/>
          </a:p>
          <a:p>
            <a:pPr marL="457200" indent="-457200">
              <a:buAutoNum type="alphaLcParenR"/>
            </a:pPr>
            <a:endParaRPr lang="en-IN" sz="2400" b="1" dirty="0"/>
          </a:p>
        </p:txBody>
      </p:sp>
      <p:sp>
        <p:nvSpPr>
          <p:cNvPr id="4" name="Rectangle 3"/>
          <p:cNvSpPr/>
          <p:nvPr/>
        </p:nvSpPr>
        <p:spPr>
          <a:xfrm>
            <a:off x="0" y="0"/>
            <a:ext cx="1043608" cy="6858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37648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normAutofit fontScale="90000"/>
          </a:bodyPr>
          <a:lstStyle/>
          <a:p>
            <a:r>
              <a:rPr lang="en-IN" dirty="0">
                <a:latin typeface="Arial Rounded MT Bold" pitchFamily="34" charset="0"/>
              </a:rPr>
              <a:t>Solution Development  or Implementation Plan</a:t>
            </a:r>
          </a:p>
        </p:txBody>
      </p:sp>
      <p:sp>
        <p:nvSpPr>
          <p:cNvPr id="3" name="Content Placeholder 2"/>
          <p:cNvSpPr>
            <a:spLocks noGrp="1"/>
          </p:cNvSpPr>
          <p:nvPr>
            <p:ph idx="1"/>
          </p:nvPr>
        </p:nvSpPr>
        <p:spPr>
          <a:xfrm>
            <a:off x="1187624" y="1600200"/>
            <a:ext cx="7499176" cy="4525963"/>
          </a:xfrm>
        </p:spPr>
        <p:txBody>
          <a:bodyPr>
            <a:normAutofit lnSpcReduction="10000"/>
          </a:bodyPr>
          <a:lstStyle/>
          <a:p>
            <a:pPr marL="0" indent="0">
              <a:buNone/>
            </a:pPr>
            <a:r>
              <a:rPr lang="en-US" sz="2400" b="1" dirty="0"/>
              <a:t>d) Regular System Audits</a:t>
            </a:r>
            <a:r>
              <a:rPr lang="en-US" sz="2400" dirty="0"/>
              <a:t>: Schedule regular security audits and penetration testing to identify and address vulnerabilities.</a:t>
            </a:r>
          </a:p>
          <a:p>
            <a:pPr marL="0" indent="0">
              <a:buNone/>
            </a:pPr>
            <a:r>
              <a:rPr lang="en-US" sz="2400" b="1" dirty="0">
                <a:solidFill>
                  <a:srgbClr val="FF0000"/>
                </a:solidFill>
              </a:rPr>
              <a:t>3.</a:t>
            </a:r>
            <a:r>
              <a:rPr lang="en-IN" sz="2400" dirty="0">
                <a:solidFill>
                  <a:srgbClr val="FF0000"/>
                </a:solidFill>
              </a:rPr>
              <a:t> Implementation Plan:</a:t>
            </a:r>
          </a:p>
          <a:p>
            <a:pPr marL="0" indent="0">
              <a:buNone/>
            </a:pPr>
            <a:r>
              <a:rPr lang="en-US" sz="2400" b="1" dirty="0"/>
              <a:t>Phase 1: </a:t>
            </a:r>
          </a:p>
          <a:p>
            <a:pPr>
              <a:buFont typeface="Arial" panose="020B0604020202020204" pitchFamily="34" charset="0"/>
              <a:buChar char="•"/>
            </a:pPr>
            <a:r>
              <a:rPr lang="en-US" sz="2400" b="1" dirty="0"/>
              <a:t>Pilot Testing </a:t>
            </a:r>
          </a:p>
          <a:p>
            <a:pPr marL="0" indent="0">
              <a:buNone/>
            </a:pPr>
            <a:r>
              <a:rPr lang="en-US" sz="2400" b="1" dirty="0"/>
              <a:t>a) Selection of Test Sites</a:t>
            </a:r>
            <a:r>
              <a:rPr lang="en-US" sz="2400" dirty="0"/>
              <a:t>: Choose a few branches and a sample group of online banking users to pilot the new biometric system.</a:t>
            </a:r>
          </a:p>
          <a:p>
            <a:pPr marL="0" indent="0">
              <a:buNone/>
            </a:pPr>
            <a:r>
              <a:rPr lang="en-US" sz="2400" b="1" dirty="0"/>
              <a:t>b) Data Collection and Feedback</a:t>
            </a:r>
            <a:r>
              <a:rPr lang="en-US" sz="2400" dirty="0"/>
              <a:t>: Gather feedback from users and monitor the system for performance and security issues.</a:t>
            </a:r>
          </a:p>
          <a:p>
            <a:pPr marL="0" indent="0">
              <a:buNone/>
            </a:pPr>
            <a:endParaRPr lang="en-IN" sz="4000" b="1" dirty="0">
              <a:solidFill>
                <a:srgbClr val="FF0000"/>
              </a:solidFill>
            </a:endParaRPr>
          </a:p>
        </p:txBody>
      </p:sp>
      <p:sp>
        <p:nvSpPr>
          <p:cNvPr id="4" name="Rectangle 3"/>
          <p:cNvSpPr/>
          <p:nvPr/>
        </p:nvSpPr>
        <p:spPr>
          <a:xfrm>
            <a:off x="0" y="0"/>
            <a:ext cx="1043608" cy="6858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78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normAutofit fontScale="90000"/>
          </a:bodyPr>
          <a:lstStyle/>
          <a:p>
            <a:r>
              <a:rPr lang="en-IN" dirty="0">
                <a:latin typeface="Arial Rounded MT Bold" pitchFamily="34" charset="0"/>
              </a:rPr>
              <a:t>Solution Development  or Implementation Plan</a:t>
            </a:r>
          </a:p>
        </p:txBody>
      </p:sp>
      <p:sp>
        <p:nvSpPr>
          <p:cNvPr id="3" name="Content Placeholder 2"/>
          <p:cNvSpPr>
            <a:spLocks noGrp="1"/>
          </p:cNvSpPr>
          <p:nvPr>
            <p:ph idx="1"/>
          </p:nvPr>
        </p:nvSpPr>
        <p:spPr>
          <a:xfrm>
            <a:off x="1187624" y="1600200"/>
            <a:ext cx="7499176" cy="4709120"/>
          </a:xfrm>
        </p:spPr>
        <p:txBody>
          <a:bodyPr>
            <a:normAutofit/>
          </a:bodyPr>
          <a:lstStyle/>
          <a:p>
            <a:pPr marL="0" indent="0">
              <a:buNone/>
            </a:pPr>
            <a:r>
              <a:rPr lang="en-US" sz="2000" b="1" u="sng" dirty="0"/>
              <a:t>Phase 2: </a:t>
            </a:r>
          </a:p>
          <a:p>
            <a:pPr marL="0" indent="0">
              <a:buNone/>
            </a:pPr>
            <a:r>
              <a:rPr lang="en-US" sz="2000" b="1" dirty="0"/>
              <a:t>System Rollout :</a:t>
            </a:r>
          </a:p>
          <a:p>
            <a:pPr marL="0" indent="0">
              <a:buNone/>
            </a:pPr>
            <a:r>
              <a:rPr lang="en-US" sz="2000" b="1" dirty="0"/>
              <a:t>a) Staff Training</a:t>
            </a:r>
            <a:r>
              <a:rPr lang="en-US" sz="2000" dirty="0"/>
              <a:t>: Train bank staff on new security protocols and customer service aspects of the biometric system.</a:t>
            </a:r>
          </a:p>
          <a:p>
            <a:pPr marL="0" indent="0">
              <a:buNone/>
            </a:pPr>
            <a:r>
              <a:rPr lang="en-US" sz="2000" b="1" dirty="0"/>
              <a:t>b) Customer Communication</a:t>
            </a:r>
            <a:r>
              <a:rPr lang="en-US" sz="2000" dirty="0"/>
              <a:t>: Inform customers about the new security measures, highlighting benefits and usage instructions.</a:t>
            </a:r>
          </a:p>
          <a:p>
            <a:pPr marL="0" indent="0">
              <a:buNone/>
            </a:pPr>
            <a:r>
              <a:rPr lang="en-US" sz="2000" b="1" dirty="0"/>
              <a:t>c) Full Deployment</a:t>
            </a:r>
            <a:r>
              <a:rPr lang="en-US" sz="2000" dirty="0"/>
              <a:t>: Roll out the system across all branches and online platforms, ensuring a smooth transition.</a:t>
            </a:r>
          </a:p>
          <a:p>
            <a:pPr marL="0" indent="0">
              <a:buNone/>
            </a:pPr>
            <a:endParaRPr lang="en-US" sz="2000" b="1" u="sng" dirty="0"/>
          </a:p>
          <a:p>
            <a:pPr>
              <a:buFont typeface="Arial" panose="020B0604020202020204" pitchFamily="34" charset="0"/>
              <a:buChar char="•"/>
            </a:pPr>
            <a:endParaRPr lang="en-US" sz="2000" dirty="0"/>
          </a:p>
          <a:p>
            <a:pPr marL="0" indent="0">
              <a:buNone/>
            </a:pPr>
            <a:endParaRPr lang="en-US" sz="2000" dirty="0"/>
          </a:p>
          <a:p>
            <a:pPr marL="0" indent="0">
              <a:buNone/>
            </a:pPr>
            <a:endParaRPr lang="en-US" sz="3600" dirty="0"/>
          </a:p>
          <a:p>
            <a:pPr marL="0" indent="0">
              <a:buNone/>
            </a:pPr>
            <a:endParaRPr lang="en-IN" sz="5400" b="1" dirty="0">
              <a:solidFill>
                <a:srgbClr val="FF0000"/>
              </a:solidFill>
            </a:endParaRPr>
          </a:p>
        </p:txBody>
      </p:sp>
      <p:sp>
        <p:nvSpPr>
          <p:cNvPr id="4" name="Rectangle 3"/>
          <p:cNvSpPr/>
          <p:nvPr/>
        </p:nvSpPr>
        <p:spPr>
          <a:xfrm>
            <a:off x="0" y="0"/>
            <a:ext cx="1043608" cy="6858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044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lstStyle/>
          <a:p>
            <a:r>
              <a:rPr lang="en-IN" dirty="0">
                <a:latin typeface="Arial Rounded MT Bold" pitchFamily="34" charset="0"/>
              </a:rPr>
              <a:t>Result</a:t>
            </a:r>
          </a:p>
        </p:txBody>
      </p:sp>
      <p:sp>
        <p:nvSpPr>
          <p:cNvPr id="3" name="Content Placeholder 2"/>
          <p:cNvSpPr>
            <a:spLocks noGrp="1"/>
          </p:cNvSpPr>
          <p:nvPr>
            <p:ph idx="1"/>
          </p:nvPr>
        </p:nvSpPr>
        <p:spPr>
          <a:xfrm>
            <a:off x="1187624" y="1600200"/>
            <a:ext cx="7499176" cy="4525963"/>
          </a:xfrm>
        </p:spPr>
        <p:txBody>
          <a:bodyPr>
            <a:normAutofit fontScale="85000" lnSpcReduction="10000"/>
          </a:bodyPr>
          <a:lstStyle/>
          <a:p>
            <a:pPr marL="0" indent="0">
              <a:buNone/>
            </a:pPr>
            <a:r>
              <a:rPr lang="en-US" sz="3200" b="1" dirty="0">
                <a:solidFill>
                  <a:srgbClr val="FF0000"/>
                </a:solidFill>
              </a:rPr>
              <a:t>Post-Implementation Review and Monitoring :</a:t>
            </a:r>
          </a:p>
          <a:p>
            <a:pPr>
              <a:buFont typeface="Arial" panose="020B0604020202020204" pitchFamily="34" charset="0"/>
              <a:buChar char="•"/>
            </a:pPr>
            <a:r>
              <a:rPr lang="en-US" sz="3200" b="1" dirty="0"/>
              <a:t>Performance Monitoring</a:t>
            </a:r>
            <a:r>
              <a:rPr lang="en-US" sz="3200" dirty="0"/>
              <a:t>: Continuously monitor the system for anomalies or security incidents.</a:t>
            </a:r>
          </a:p>
          <a:p>
            <a:pPr>
              <a:buFont typeface="Arial" panose="020B0604020202020204" pitchFamily="34" charset="0"/>
              <a:buChar char="•"/>
            </a:pPr>
            <a:r>
              <a:rPr lang="en-US" sz="3200" b="1" dirty="0"/>
              <a:t>User Experience Assessment</a:t>
            </a:r>
            <a:r>
              <a:rPr lang="en-US" sz="3200" dirty="0"/>
              <a:t>: Regularly survey customers for feedback on the system's usability and security perception.</a:t>
            </a:r>
          </a:p>
          <a:p>
            <a:pPr>
              <a:buFont typeface="Arial" panose="020B0604020202020204" pitchFamily="34" charset="0"/>
              <a:buChar char="•"/>
            </a:pPr>
            <a:r>
              <a:rPr lang="en-US" sz="3200" b="1" dirty="0"/>
              <a:t>Continuous Improvement</a:t>
            </a:r>
            <a:r>
              <a:rPr lang="en-US" sz="3200" dirty="0"/>
              <a:t>: Based on monitoring data and feedback, make ongoing improvements to the system's security features and user interface.</a:t>
            </a:r>
          </a:p>
          <a:p>
            <a:endParaRPr lang="en-IN" dirty="0"/>
          </a:p>
        </p:txBody>
      </p:sp>
      <p:sp>
        <p:nvSpPr>
          <p:cNvPr id="4" name="Rectangle 3"/>
          <p:cNvSpPr/>
          <p:nvPr/>
        </p:nvSpPr>
        <p:spPr>
          <a:xfrm>
            <a:off x="0" y="0"/>
            <a:ext cx="1043608" cy="6858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827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lstStyle/>
          <a:p>
            <a:r>
              <a:rPr lang="en-IN" dirty="0">
                <a:latin typeface="Arial Rounded MT Bold" pitchFamily="34" charset="0"/>
              </a:rPr>
              <a:t>Conclusion</a:t>
            </a:r>
          </a:p>
        </p:txBody>
      </p:sp>
      <p:sp>
        <p:nvSpPr>
          <p:cNvPr id="3" name="Content Placeholder 2"/>
          <p:cNvSpPr>
            <a:spLocks noGrp="1"/>
          </p:cNvSpPr>
          <p:nvPr>
            <p:ph idx="1"/>
          </p:nvPr>
        </p:nvSpPr>
        <p:spPr>
          <a:xfrm>
            <a:off x="1187624" y="1600200"/>
            <a:ext cx="7499176" cy="4525963"/>
          </a:xfrm>
        </p:spPr>
        <p:txBody>
          <a:bodyPr>
            <a:normAutofit fontScale="92500" lnSpcReduction="20000"/>
          </a:bodyPr>
          <a:lstStyle/>
          <a:p>
            <a:r>
              <a:rPr lang="en-US" dirty="0"/>
              <a:t>The implementation of the evaluated and enhanced biometric authentication systems resulted in a significant increase in security, customer satisfaction, and regulatory compliance. </a:t>
            </a:r>
          </a:p>
          <a:p>
            <a:r>
              <a:rPr lang="en-US" dirty="0"/>
              <a:t>The adoption of advanced encryption, multi-factor authentication, and anti-spoofing technologies effectively addressed the identified vulnerabilities and threats, ensuring a secure and user-friendly experience for banking customers.</a:t>
            </a:r>
            <a:endParaRPr lang="en-IN" dirty="0"/>
          </a:p>
        </p:txBody>
      </p:sp>
      <p:sp>
        <p:nvSpPr>
          <p:cNvPr id="4" name="Rectangle 3"/>
          <p:cNvSpPr/>
          <p:nvPr/>
        </p:nvSpPr>
        <p:spPr>
          <a:xfrm>
            <a:off x="0" y="0"/>
            <a:ext cx="1043608" cy="6858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3220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lstStyle/>
          <a:p>
            <a:r>
              <a:rPr lang="en-IN" dirty="0">
                <a:latin typeface="Arial Rounded MT Bold" pitchFamily="34" charset="0"/>
              </a:rPr>
              <a:t>References</a:t>
            </a:r>
          </a:p>
        </p:txBody>
      </p:sp>
      <p:sp>
        <p:nvSpPr>
          <p:cNvPr id="3" name="Content Placeholder 2"/>
          <p:cNvSpPr>
            <a:spLocks noGrp="1"/>
          </p:cNvSpPr>
          <p:nvPr>
            <p:ph idx="1"/>
          </p:nvPr>
        </p:nvSpPr>
        <p:spPr>
          <a:xfrm>
            <a:off x="1187624" y="1600200"/>
            <a:ext cx="7499176" cy="4525963"/>
          </a:xfrm>
        </p:spPr>
        <p:txBody>
          <a:bodyPr>
            <a:normAutofit fontScale="92500" lnSpcReduction="20000"/>
          </a:bodyPr>
          <a:lstStyle/>
          <a:p>
            <a:r>
              <a:rPr lang="en-US" sz="1700" b="1" dirty="0"/>
              <a:t>Hong, L., Jain, A.K., </a:t>
            </a:r>
            <a:r>
              <a:rPr lang="en-US" sz="1700" b="1" dirty="0" err="1"/>
              <a:t>Pankanti</a:t>
            </a:r>
            <a:r>
              <a:rPr lang="en-US" sz="1700" b="1" dirty="0"/>
              <a:t>, S.</a:t>
            </a:r>
            <a:r>
              <a:rPr lang="en-US" sz="1700" dirty="0"/>
              <a:t>, "Can </a:t>
            </a:r>
            <a:r>
              <a:rPr lang="en-US" sz="1700" dirty="0" err="1"/>
              <a:t>Multibiometrics</a:t>
            </a:r>
            <a:r>
              <a:rPr lang="en-US" sz="1700" dirty="0"/>
              <a:t> Improve Performance?" In </a:t>
            </a:r>
            <a:r>
              <a:rPr lang="en-US" sz="1700" i="1" dirty="0"/>
              <a:t>Proceedings of IEEE Workshop on Automatic Identification Advanced Technologies (</a:t>
            </a:r>
            <a:r>
              <a:rPr lang="en-US" sz="1700" i="1" dirty="0" err="1"/>
              <a:t>AutolD</a:t>
            </a:r>
            <a:r>
              <a:rPr lang="en-US" sz="1700" i="1" dirty="0"/>
              <a:t>)</a:t>
            </a:r>
            <a:r>
              <a:rPr lang="en-US" sz="1700" dirty="0"/>
              <a:t>, 1999. </a:t>
            </a:r>
          </a:p>
          <a:p>
            <a:r>
              <a:rPr lang="en-US" sz="2100" dirty="0">
                <a:hlinkClick r:id="rId2"/>
              </a:rPr>
              <a:t>https://link.springer.com/article/10.1007/BF03253248</a:t>
            </a:r>
            <a:endParaRPr lang="en-US" sz="3000" dirty="0"/>
          </a:p>
          <a:p>
            <a:r>
              <a:rPr lang="en-IN" sz="2000" dirty="0"/>
              <a:t>Jain, A. K., Ross, A., &amp; Prabhakar, S. (2004). An Introduction to Biometric Recognition. </a:t>
            </a:r>
            <a:r>
              <a:rPr lang="en-IN" sz="2000" i="1" dirty="0"/>
              <a:t>IEEE Transactions on Circuits and Systems for Video Technology, 14</a:t>
            </a:r>
            <a:r>
              <a:rPr lang="en-IN" sz="2000" dirty="0"/>
              <a:t>(1), 4-20. doi:10.1109/TCSVT.2003.818349</a:t>
            </a:r>
          </a:p>
          <a:p>
            <a:r>
              <a:rPr lang="en-US" sz="2000" dirty="0">
                <a:hlinkClick r:id="rId3"/>
              </a:rPr>
              <a:t>https://www.scirp.org/reference/ReferencesPapers?ReferenceID=1916887</a:t>
            </a:r>
            <a:endParaRPr lang="en-IN" sz="2000" dirty="0"/>
          </a:p>
          <a:p>
            <a:r>
              <a:rPr lang="en-US" sz="2000" dirty="0"/>
              <a:t>National Institute of Standards and Technology (NIST). (2021). </a:t>
            </a:r>
            <a:r>
              <a:rPr lang="en-US" sz="2000" i="1" dirty="0"/>
              <a:t>Digital Identity Guidelines: Authentication and Lifecycle Management</a:t>
            </a:r>
            <a:r>
              <a:rPr lang="en-US" sz="2000" dirty="0"/>
              <a:t>. Special Publication 800-63B.</a:t>
            </a:r>
          </a:p>
          <a:p>
            <a:r>
              <a:rPr lang="en-US" sz="2000" dirty="0">
                <a:hlinkClick r:id="rId4"/>
              </a:rPr>
              <a:t>https://csrc.nist.gov/pubs/sp/800/63/b/upd2/final</a:t>
            </a:r>
            <a:endParaRPr lang="en-US" sz="3600" dirty="0"/>
          </a:p>
          <a:p>
            <a:r>
              <a:rPr lang="en-US" sz="2000" dirty="0"/>
              <a:t>U.S. Federal Trade Commission (FTC). (2017). </a:t>
            </a:r>
            <a:r>
              <a:rPr lang="en-US" sz="2000" i="1" dirty="0"/>
              <a:t>Protecting Personal Information: A Guide for Business</a:t>
            </a:r>
            <a:r>
              <a:rPr lang="en-US" sz="2000" dirty="0"/>
              <a:t>.</a:t>
            </a:r>
          </a:p>
          <a:p>
            <a:r>
              <a:rPr lang="en-IN" sz="2000" dirty="0">
                <a:hlinkClick r:id="rId5"/>
              </a:rPr>
              <a:t>https://www.ftc.gov/business-guidance/resources/protecting-personal-information-guide-business</a:t>
            </a:r>
            <a:endParaRPr lang="en-US" sz="1200" dirty="0"/>
          </a:p>
          <a:p>
            <a:endParaRPr lang="en-IN" sz="2800" dirty="0"/>
          </a:p>
        </p:txBody>
      </p:sp>
      <p:sp>
        <p:nvSpPr>
          <p:cNvPr id="4" name="Rectangle 3"/>
          <p:cNvSpPr/>
          <p:nvPr/>
        </p:nvSpPr>
        <p:spPr>
          <a:xfrm>
            <a:off x="0" y="0"/>
            <a:ext cx="1043608" cy="6858000"/>
          </a:xfrm>
          <a:prstGeom prst="rect">
            <a:avLst/>
          </a:prstGeom>
          <a:blipFill dpi="0" rotWithShape="1">
            <a:blip r:embed="rId6"/>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0017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lstStyle/>
          <a:p>
            <a:r>
              <a:rPr lang="en-IN" dirty="0">
                <a:latin typeface="Arial Rounded MT Bold" pitchFamily="34" charset="0"/>
              </a:rPr>
              <a:t>Table of Content</a:t>
            </a:r>
          </a:p>
        </p:txBody>
      </p:sp>
      <p:sp>
        <p:nvSpPr>
          <p:cNvPr id="3" name="Content Placeholder 2"/>
          <p:cNvSpPr>
            <a:spLocks noGrp="1"/>
          </p:cNvSpPr>
          <p:nvPr>
            <p:ph idx="1"/>
          </p:nvPr>
        </p:nvSpPr>
        <p:spPr>
          <a:xfrm>
            <a:off x="1187624" y="1600200"/>
            <a:ext cx="7499176" cy="4525963"/>
          </a:xfrm>
        </p:spPr>
        <p:txBody>
          <a:bodyPr>
            <a:normAutofit fontScale="92500" lnSpcReduction="10000"/>
          </a:bodyPr>
          <a:lstStyle/>
          <a:p>
            <a:r>
              <a:rPr lang="en-US" sz="3600" dirty="0"/>
              <a:t>Introduction</a:t>
            </a:r>
          </a:p>
          <a:p>
            <a:r>
              <a:rPr lang="en-US" sz="3600" dirty="0"/>
              <a:t>Identify The Problem</a:t>
            </a:r>
          </a:p>
          <a:p>
            <a:r>
              <a:rPr lang="en-US" sz="3600" dirty="0"/>
              <a:t>Root cause Analysis</a:t>
            </a:r>
          </a:p>
          <a:p>
            <a:r>
              <a:rPr lang="en-US" sz="3600" dirty="0"/>
              <a:t>Solution Development/ Development Plan</a:t>
            </a:r>
          </a:p>
          <a:p>
            <a:r>
              <a:rPr lang="en-US" sz="3600" dirty="0"/>
              <a:t>Result</a:t>
            </a:r>
          </a:p>
          <a:p>
            <a:r>
              <a:rPr lang="en-US" sz="3600" dirty="0"/>
              <a:t>Conclusion</a:t>
            </a:r>
          </a:p>
          <a:p>
            <a:r>
              <a:rPr lang="en-US" sz="3600" dirty="0"/>
              <a:t>References</a:t>
            </a:r>
          </a:p>
          <a:p>
            <a:endParaRPr lang="en-US" sz="3600" dirty="0"/>
          </a:p>
          <a:p>
            <a:endParaRPr lang="en-US" sz="3600" dirty="0"/>
          </a:p>
          <a:p>
            <a:endParaRPr lang="en-US" sz="3600" dirty="0"/>
          </a:p>
          <a:p>
            <a:endParaRPr lang="en-US" sz="3600" dirty="0"/>
          </a:p>
          <a:p>
            <a:pPr marL="0" indent="0">
              <a:buNone/>
            </a:pPr>
            <a:endParaRPr lang="en-US" sz="3600" dirty="0"/>
          </a:p>
        </p:txBody>
      </p:sp>
      <p:sp>
        <p:nvSpPr>
          <p:cNvPr id="4" name="Rectangle 3"/>
          <p:cNvSpPr/>
          <p:nvPr/>
        </p:nvSpPr>
        <p:spPr>
          <a:xfrm>
            <a:off x="0" y="0"/>
            <a:ext cx="1043608" cy="6858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471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lstStyle/>
          <a:p>
            <a:r>
              <a:rPr lang="en-IN" dirty="0">
                <a:latin typeface="Arial Rounded MT Bold" pitchFamily="34" charset="0"/>
              </a:rPr>
              <a:t>Introduction</a:t>
            </a:r>
          </a:p>
        </p:txBody>
      </p:sp>
      <p:sp>
        <p:nvSpPr>
          <p:cNvPr id="3" name="Content Placeholder 2"/>
          <p:cNvSpPr>
            <a:spLocks noGrp="1"/>
          </p:cNvSpPr>
          <p:nvPr>
            <p:ph idx="1"/>
          </p:nvPr>
        </p:nvSpPr>
        <p:spPr>
          <a:xfrm>
            <a:off x="1187624" y="1556792"/>
            <a:ext cx="7499176" cy="5026570"/>
          </a:xfrm>
        </p:spPr>
        <p:txBody>
          <a:bodyPr>
            <a:noAutofit/>
          </a:bodyPr>
          <a:lstStyle/>
          <a:p>
            <a:pPr marL="0" indent="0">
              <a:buNone/>
            </a:pPr>
            <a:r>
              <a:rPr lang="en-US" sz="2400" b="1" dirty="0"/>
              <a:t>OVERVIEW:</a:t>
            </a:r>
          </a:p>
          <a:p>
            <a:r>
              <a:rPr lang="en-US" sz="2400" dirty="0"/>
              <a:t>Biometric authentication systems are increasingly used in banking due to their ability to offer secure and convenient access. By utilizing unique physiological traits like fingerprints, facial recognition, and iris scans, these systems provide a higher level of security compared to traditional methods such as passwords and PINs.</a:t>
            </a:r>
          </a:p>
          <a:p>
            <a:r>
              <a:rPr lang="en-US" sz="2400" dirty="0"/>
              <a:t>Banks use biometric authentication for secure account access, transaction verification, quick in-branch customer identification, and fraud prevention, offering enhanced security and convenience compared to traditional methods.</a:t>
            </a:r>
          </a:p>
          <a:p>
            <a:endParaRPr lang="en-IN" sz="2400" dirty="0"/>
          </a:p>
        </p:txBody>
      </p:sp>
      <p:sp>
        <p:nvSpPr>
          <p:cNvPr id="4" name="Rectangle 3"/>
          <p:cNvSpPr/>
          <p:nvPr/>
        </p:nvSpPr>
        <p:spPr>
          <a:xfrm>
            <a:off x="0" y="0"/>
            <a:ext cx="1043608" cy="6858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012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lstStyle/>
          <a:p>
            <a:r>
              <a:rPr lang="en-IN" dirty="0">
                <a:latin typeface="Arial Rounded MT Bold" pitchFamily="34" charset="0"/>
              </a:rPr>
              <a:t>Introduction</a:t>
            </a:r>
          </a:p>
        </p:txBody>
      </p:sp>
      <p:sp>
        <p:nvSpPr>
          <p:cNvPr id="3" name="Content Placeholder 2"/>
          <p:cNvSpPr>
            <a:spLocks noGrp="1"/>
          </p:cNvSpPr>
          <p:nvPr>
            <p:ph idx="1"/>
          </p:nvPr>
        </p:nvSpPr>
        <p:spPr>
          <a:xfrm>
            <a:off x="1187624" y="1600200"/>
            <a:ext cx="7499176" cy="4525963"/>
          </a:xfrm>
        </p:spPr>
        <p:txBody>
          <a:bodyPr>
            <a:normAutofit/>
          </a:bodyPr>
          <a:lstStyle/>
          <a:p>
            <a:r>
              <a:rPr lang="en-US" sz="2800" dirty="0"/>
              <a:t>However, the security of these systems must be rigorously evaluated. Concerns include data privacy, potential spoofing, and system reliability. Ensuring these systems are both secure and user-friendly is critical for protecting sensitive financial information and maintaining customer trust.</a:t>
            </a:r>
          </a:p>
          <a:p>
            <a:endParaRPr lang="en-IN" sz="2800" dirty="0"/>
          </a:p>
        </p:txBody>
      </p:sp>
      <p:sp>
        <p:nvSpPr>
          <p:cNvPr id="4" name="Rectangle 3"/>
          <p:cNvSpPr/>
          <p:nvPr/>
        </p:nvSpPr>
        <p:spPr>
          <a:xfrm>
            <a:off x="0" y="0"/>
            <a:ext cx="1043608" cy="6858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484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lstStyle/>
          <a:p>
            <a:r>
              <a:rPr lang="en-IN" dirty="0">
                <a:latin typeface="Arial Rounded MT Bold" pitchFamily="34" charset="0"/>
              </a:rPr>
              <a:t>Identify the Problem</a:t>
            </a:r>
          </a:p>
        </p:txBody>
      </p:sp>
      <p:sp>
        <p:nvSpPr>
          <p:cNvPr id="3" name="Content Placeholder 2"/>
          <p:cNvSpPr>
            <a:spLocks noGrp="1"/>
          </p:cNvSpPr>
          <p:nvPr>
            <p:ph idx="1"/>
          </p:nvPr>
        </p:nvSpPr>
        <p:spPr>
          <a:xfrm>
            <a:off x="1187624" y="1600200"/>
            <a:ext cx="7499176" cy="4525963"/>
          </a:xfrm>
        </p:spPr>
        <p:txBody>
          <a:bodyPr>
            <a:normAutofit fontScale="92500" lnSpcReduction="10000"/>
          </a:bodyPr>
          <a:lstStyle/>
          <a:p>
            <a:pPr marL="0" indent="0">
              <a:buNone/>
            </a:pPr>
            <a:r>
              <a:rPr lang="en-US" sz="2400" dirty="0"/>
              <a:t>The main problems related to evaluating the security of biometric authentication systems in banking:</a:t>
            </a:r>
          </a:p>
          <a:p>
            <a:pPr>
              <a:buFont typeface="Wingdings" panose="05000000000000000000" pitchFamily="2" charset="2"/>
              <a:buChar char="§"/>
            </a:pPr>
            <a:r>
              <a:rPr lang="en-US" sz="2400" b="1" dirty="0"/>
              <a:t>Data Privacy Concerns</a:t>
            </a:r>
            <a:r>
              <a:rPr lang="en-US" sz="2400" dirty="0"/>
              <a:t>: Biometric data, such as fingerprints or facial recognition, is highly sensitive and can be compromised if not properly protected.</a:t>
            </a:r>
          </a:p>
          <a:p>
            <a:pPr>
              <a:buFont typeface="Wingdings" panose="05000000000000000000" pitchFamily="2" charset="2"/>
              <a:buChar char="§"/>
            </a:pPr>
            <a:r>
              <a:rPr lang="en-US" sz="2400" b="1" dirty="0"/>
              <a:t>System Accuracy and Reliability</a:t>
            </a:r>
            <a:r>
              <a:rPr lang="en-US" sz="2400" dirty="0"/>
              <a:t>: The effectiveness of biometric systems depends on their accuracy. False positives (unauthorized users being accepted) and false negatives (authorized users being rejected) can pose security and usability issues. </a:t>
            </a:r>
          </a:p>
          <a:p>
            <a:pPr>
              <a:buFont typeface="Wingdings" panose="05000000000000000000" pitchFamily="2" charset="2"/>
              <a:buChar char="§"/>
            </a:pPr>
            <a:r>
              <a:rPr lang="en-US" sz="2400" b="1" dirty="0"/>
              <a:t>Spoofing and Fraud Risks</a:t>
            </a:r>
            <a:r>
              <a:rPr lang="en-US" sz="2400" dirty="0"/>
              <a:t>: Biometric systems can be vulnerable to spoofing attacks, where an imposter uses fake biometric data to gain unauthorized access.</a:t>
            </a:r>
          </a:p>
          <a:p>
            <a:pPr marL="0" indent="0">
              <a:buNone/>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IN" sz="2400" dirty="0"/>
          </a:p>
        </p:txBody>
      </p:sp>
      <p:sp>
        <p:nvSpPr>
          <p:cNvPr id="4" name="Rectangle 3"/>
          <p:cNvSpPr/>
          <p:nvPr/>
        </p:nvSpPr>
        <p:spPr>
          <a:xfrm>
            <a:off x="0" y="0"/>
            <a:ext cx="1043608" cy="6858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83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lstStyle/>
          <a:p>
            <a:r>
              <a:rPr lang="en-IN" dirty="0">
                <a:latin typeface="Arial Rounded MT Bold" pitchFamily="34" charset="0"/>
              </a:rPr>
              <a:t>Identify the Problem</a:t>
            </a:r>
          </a:p>
        </p:txBody>
      </p:sp>
      <p:sp>
        <p:nvSpPr>
          <p:cNvPr id="3" name="Content Placeholder 2"/>
          <p:cNvSpPr>
            <a:spLocks noGrp="1"/>
          </p:cNvSpPr>
          <p:nvPr>
            <p:ph idx="1"/>
          </p:nvPr>
        </p:nvSpPr>
        <p:spPr>
          <a:xfrm>
            <a:off x="1187624" y="1600200"/>
            <a:ext cx="7499176" cy="4525963"/>
          </a:xfrm>
        </p:spPr>
        <p:txBody>
          <a:bodyPr>
            <a:normAutofit fontScale="92500"/>
          </a:bodyPr>
          <a:lstStyle/>
          <a:p>
            <a:pPr>
              <a:buFont typeface="Wingdings" panose="05000000000000000000" pitchFamily="2" charset="2"/>
              <a:buChar char="§"/>
            </a:pPr>
            <a:r>
              <a:rPr lang="en-US" sz="2400" b="1" dirty="0"/>
              <a:t>Cost and Implementation Complexity</a:t>
            </a:r>
            <a:r>
              <a:rPr lang="en-US" sz="2400" dirty="0"/>
              <a:t>: Implementing biometric systems can be costly and complex, requiring specialized hardware and software.</a:t>
            </a:r>
          </a:p>
          <a:p>
            <a:pPr>
              <a:buFont typeface="Wingdings" panose="05000000000000000000" pitchFamily="2" charset="2"/>
              <a:buChar char="§"/>
            </a:pPr>
            <a:r>
              <a:rPr lang="en-US" sz="2400" b="1" dirty="0"/>
              <a:t>User Acceptance and Trust</a:t>
            </a:r>
            <a:r>
              <a:rPr lang="en-US" sz="2400" dirty="0"/>
              <a:t>: Users may be hesitant to provide biometric data due to privacy concerns, impacting the adoption and success of these systems.</a:t>
            </a:r>
          </a:p>
          <a:p>
            <a:pPr>
              <a:buFont typeface="Wingdings" panose="05000000000000000000" pitchFamily="2" charset="2"/>
              <a:buChar char="§"/>
            </a:pPr>
            <a:r>
              <a:rPr lang="en-US" sz="2400" b="1" dirty="0"/>
              <a:t>Legal and Regulatory Challenges</a:t>
            </a:r>
            <a:r>
              <a:rPr lang="en-US" sz="2400" dirty="0"/>
              <a:t>: Compliance with data protection laws and regulations is crucial, as improper handling of biometric data can lead to legal consequences.</a:t>
            </a:r>
          </a:p>
          <a:p>
            <a:pPr>
              <a:buFont typeface="Wingdings" panose="05000000000000000000" pitchFamily="2" charset="2"/>
              <a:buChar char="§"/>
            </a:pPr>
            <a:r>
              <a:rPr lang="en-US" sz="2400" b="1" dirty="0"/>
              <a:t>Integration with Existing Systems</a:t>
            </a:r>
            <a:r>
              <a:rPr lang="en-US" sz="2400" dirty="0"/>
              <a:t>: Integrating biometric authentication with existing banking infrastructure can be challenging and may require significant modifications.</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IN" sz="2400" dirty="0"/>
          </a:p>
        </p:txBody>
      </p:sp>
      <p:sp>
        <p:nvSpPr>
          <p:cNvPr id="4" name="Rectangle 3"/>
          <p:cNvSpPr/>
          <p:nvPr/>
        </p:nvSpPr>
        <p:spPr>
          <a:xfrm>
            <a:off x="0" y="0"/>
            <a:ext cx="1043608" cy="6858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794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normAutofit/>
          </a:bodyPr>
          <a:lstStyle/>
          <a:p>
            <a:r>
              <a:rPr lang="en-IN" dirty="0">
                <a:latin typeface="Arial Rounded MT Bold" pitchFamily="34" charset="0"/>
              </a:rPr>
              <a:t>Root Cause Analysis</a:t>
            </a:r>
          </a:p>
        </p:txBody>
      </p:sp>
      <p:sp>
        <p:nvSpPr>
          <p:cNvPr id="3" name="Content Placeholder 2"/>
          <p:cNvSpPr>
            <a:spLocks noGrp="1"/>
          </p:cNvSpPr>
          <p:nvPr>
            <p:ph idx="1"/>
          </p:nvPr>
        </p:nvSpPr>
        <p:spPr>
          <a:xfrm>
            <a:off x="1187624" y="1600200"/>
            <a:ext cx="7499176" cy="4637112"/>
          </a:xfrm>
        </p:spPr>
        <p:txBody>
          <a:bodyPr>
            <a:normAutofit fontScale="92500"/>
          </a:bodyPr>
          <a:lstStyle/>
          <a:p>
            <a:r>
              <a:rPr lang="en-US" sz="2400" dirty="0"/>
              <a:t>Biometric authentication in banking primarily relies on the uniqueness of biometric data. However, vulnerabilities arise due to insufficient encryption and storage methods, leading to potential data breaches. Additionally, the technology's susceptibility to spoofing, where attackers use fake biometric data, poses a significant security risk. These issues stem from inadequate security protocols and lack of advanced detection mechanisms.</a:t>
            </a:r>
          </a:p>
          <a:p>
            <a:r>
              <a:rPr lang="en-US" sz="2400" dirty="0"/>
              <a:t>Another root cause is the variability in biometric data accuracy due to environmental factors and sensor quality. For instance,</a:t>
            </a:r>
            <a:r>
              <a:rPr lang="en-US" sz="1400" dirty="0"/>
              <a:t> </a:t>
            </a:r>
            <a:r>
              <a:rPr lang="en-US" sz="2400" dirty="0"/>
              <a:t>changes in a user's appearance or poor-quality sensors can lead to false rejections or acceptances.</a:t>
            </a:r>
            <a:endParaRPr lang="en-IN" sz="2400" dirty="0"/>
          </a:p>
        </p:txBody>
      </p:sp>
      <p:sp>
        <p:nvSpPr>
          <p:cNvPr id="4" name="Rectangle 3"/>
          <p:cNvSpPr/>
          <p:nvPr/>
        </p:nvSpPr>
        <p:spPr>
          <a:xfrm>
            <a:off x="0" y="0"/>
            <a:ext cx="1043608" cy="6858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460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normAutofit/>
          </a:bodyPr>
          <a:lstStyle/>
          <a:p>
            <a:r>
              <a:rPr lang="en-IN" dirty="0">
                <a:latin typeface="Arial Rounded MT Bold" pitchFamily="34" charset="0"/>
              </a:rPr>
              <a:t>Root Cause Analysis</a:t>
            </a:r>
          </a:p>
        </p:txBody>
      </p:sp>
      <p:sp>
        <p:nvSpPr>
          <p:cNvPr id="3" name="Content Placeholder 2"/>
          <p:cNvSpPr>
            <a:spLocks noGrp="1"/>
          </p:cNvSpPr>
          <p:nvPr>
            <p:ph idx="1"/>
          </p:nvPr>
        </p:nvSpPr>
        <p:spPr>
          <a:xfrm>
            <a:off x="1187624" y="1600200"/>
            <a:ext cx="7499176" cy="4637112"/>
          </a:xfrm>
        </p:spPr>
        <p:txBody>
          <a:bodyPr>
            <a:normAutofit/>
          </a:bodyPr>
          <a:lstStyle/>
          <a:p>
            <a:r>
              <a:rPr lang="en-US" sz="2800" dirty="0"/>
              <a:t>Moreover, integration challenges with existing banking systems can lead to inconsistent security measures. Addressing these issues requires robust system design and continuous monitoring and updates.</a:t>
            </a:r>
            <a:endParaRPr lang="en-IN" sz="2800" dirty="0"/>
          </a:p>
        </p:txBody>
      </p:sp>
      <p:sp>
        <p:nvSpPr>
          <p:cNvPr id="4" name="Rectangle 3"/>
          <p:cNvSpPr/>
          <p:nvPr/>
        </p:nvSpPr>
        <p:spPr>
          <a:xfrm>
            <a:off x="0" y="0"/>
            <a:ext cx="1043608" cy="6858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1105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1143000"/>
          </a:xfrm>
        </p:spPr>
        <p:txBody>
          <a:bodyPr>
            <a:normAutofit fontScale="90000"/>
          </a:bodyPr>
          <a:lstStyle/>
          <a:p>
            <a:r>
              <a:rPr lang="en-IN" dirty="0">
                <a:latin typeface="Arial Rounded MT Bold" pitchFamily="34" charset="0"/>
              </a:rPr>
              <a:t>Solution Development  or Implementation Plan</a:t>
            </a:r>
          </a:p>
        </p:txBody>
      </p:sp>
      <p:sp>
        <p:nvSpPr>
          <p:cNvPr id="3" name="Content Placeholder 2"/>
          <p:cNvSpPr>
            <a:spLocks noGrp="1"/>
          </p:cNvSpPr>
          <p:nvPr>
            <p:ph idx="1"/>
          </p:nvPr>
        </p:nvSpPr>
        <p:spPr>
          <a:xfrm>
            <a:off x="1187624" y="1600200"/>
            <a:ext cx="7499176" cy="4525963"/>
          </a:xfrm>
        </p:spPr>
        <p:txBody>
          <a:bodyPr>
            <a:normAutofit fontScale="92500"/>
          </a:bodyPr>
          <a:lstStyle/>
          <a:p>
            <a:r>
              <a:rPr lang="en-US" sz="2400" b="1" dirty="0"/>
              <a:t>Objective</a:t>
            </a:r>
            <a:r>
              <a:rPr lang="en-US" sz="2400" dirty="0"/>
              <a:t>: To strengthen the security of biometric authentication systems in a major bank, ensuring data protection, reducing fraud, and enhancing customer trust.</a:t>
            </a:r>
          </a:p>
          <a:p>
            <a:pPr marL="514350" indent="-514350">
              <a:buFont typeface="+mj-lt"/>
              <a:buAutoNum type="arabicPeriod"/>
            </a:pPr>
            <a:r>
              <a:rPr lang="en-IN" sz="2400" b="1" dirty="0">
                <a:solidFill>
                  <a:srgbClr val="FF0000"/>
                </a:solidFill>
              </a:rPr>
              <a:t>Assessment and Analysis:</a:t>
            </a:r>
          </a:p>
          <a:p>
            <a:pPr marL="514350" indent="-514350">
              <a:buFont typeface="+mj-lt"/>
              <a:buAutoNum type="alphaLcParenR"/>
            </a:pPr>
            <a:r>
              <a:rPr lang="en-IN" sz="2400" b="1" dirty="0"/>
              <a:t>Current State Evaluation</a:t>
            </a:r>
            <a:r>
              <a:rPr lang="en-IN" sz="2400" dirty="0"/>
              <a:t>:</a:t>
            </a:r>
            <a:r>
              <a:rPr lang="en-US" sz="2400" dirty="0"/>
              <a:t>Review existing biometric systems, including fingerprint, facial recognition, and iris scanning, for potential vulnerabilities.</a:t>
            </a:r>
          </a:p>
          <a:p>
            <a:pPr marL="514350" indent="-514350">
              <a:buFont typeface="+mj-lt"/>
              <a:buAutoNum type="alphaLcParenR"/>
            </a:pPr>
            <a:r>
              <a:rPr lang="en-US" sz="2400" b="1" dirty="0"/>
              <a:t> Threat Identification</a:t>
            </a:r>
            <a:r>
              <a:rPr lang="en-US" sz="2400" dirty="0"/>
              <a:t>: Identify common threats such as spoofing, data breaches, and system inaccuracies.</a:t>
            </a:r>
          </a:p>
          <a:p>
            <a:pPr marL="514350" indent="-514350">
              <a:buFont typeface="+mj-lt"/>
              <a:buAutoNum type="alphaLcParenR"/>
            </a:pPr>
            <a:r>
              <a:rPr lang="en-US" sz="2400" b="1" dirty="0"/>
              <a:t>Regulatory Compliance Review</a:t>
            </a:r>
            <a:r>
              <a:rPr lang="en-US" sz="2400" dirty="0"/>
              <a:t>: Ensure compliance with data protection regulations like GDPR and local financial laws.</a:t>
            </a:r>
          </a:p>
          <a:p>
            <a:pPr marL="514350" indent="-514350">
              <a:buFont typeface="+mj-lt"/>
              <a:buAutoNum type="alphaLcParenR"/>
            </a:pPr>
            <a:endParaRPr lang="en-IN" sz="2400" b="1" dirty="0"/>
          </a:p>
        </p:txBody>
      </p:sp>
      <p:sp>
        <p:nvSpPr>
          <p:cNvPr id="4" name="Rectangle 3"/>
          <p:cNvSpPr/>
          <p:nvPr/>
        </p:nvSpPr>
        <p:spPr>
          <a:xfrm>
            <a:off x="0" y="0"/>
            <a:ext cx="1043608" cy="6858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2270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2076</TotalTime>
  <Words>1144</Words>
  <Application>Microsoft Office PowerPoint</Application>
  <PresentationFormat>On-screen Show (4:3)</PresentationFormat>
  <Paragraphs>89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Calibri</vt:lpstr>
      <vt:lpstr>Wingdings</vt:lpstr>
      <vt:lpstr>Office Theme</vt:lpstr>
      <vt:lpstr>PowerPoint Presentation</vt:lpstr>
      <vt:lpstr>Table of Content</vt:lpstr>
      <vt:lpstr>Introduction</vt:lpstr>
      <vt:lpstr>Introduction</vt:lpstr>
      <vt:lpstr>Identify the Problem</vt:lpstr>
      <vt:lpstr>Identify the Problem</vt:lpstr>
      <vt:lpstr>Root Cause Analysis</vt:lpstr>
      <vt:lpstr>Root Cause Analysis</vt:lpstr>
      <vt:lpstr>Solution Development  or Implementation Plan</vt:lpstr>
      <vt:lpstr>Solution Development  or Implementation Plan</vt:lpstr>
      <vt:lpstr>Solution Development  or Implementation Plan</vt:lpstr>
      <vt:lpstr>Solution Development  or Implementation Plan</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Sankar Mridha</dc:creator>
  <cp:lastModifiedBy>Anuradha Nayak</cp:lastModifiedBy>
  <cp:revision>13</cp:revision>
  <dcterms:created xsi:type="dcterms:W3CDTF">2024-07-29T15:46:53Z</dcterms:created>
  <dcterms:modified xsi:type="dcterms:W3CDTF">2024-07-31T16:04:22Z</dcterms:modified>
</cp:coreProperties>
</file>