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Montserrat Classic Bold" charset="1" panose="00000800000000000000"/>
      <p:regular r:id="rId24"/>
    </p:embeddedFont>
    <p:embeddedFont>
      <p:font typeface="Montserrat Classic" charset="1" panose="00000500000000000000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Relationship Id="rId7" Target="../media/image1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Relationship Id="rId7" Target="../media/image17.png" Type="http://schemas.openxmlformats.org/officeDocument/2006/relationships/image"/><Relationship Id="rId8" Target="../media/image1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Relationship Id="rId7" Target="../media/image2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3.jpeg" Type="http://schemas.openxmlformats.org/officeDocument/2006/relationships/image"/><Relationship Id="rId7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0862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082711"/>
            <a:ext cx="8544752" cy="1597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26"/>
              </a:lnSpc>
            </a:pPr>
            <a:r>
              <a:rPr lang="en-US" sz="12047">
                <a:solidFill>
                  <a:srgbClr val="004AAD"/>
                </a:solidFill>
                <a:latin typeface="Montserrat Classic Bold"/>
              </a:rPr>
              <a:t>XIAOMI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257800"/>
            <a:ext cx="8544752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6000">
                <a:solidFill>
                  <a:srgbClr val="2BB4D4"/>
                </a:solidFill>
                <a:latin typeface="Montserrat Classic Bold"/>
              </a:rPr>
              <a:t>MARKETING MIX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206574"/>
            <a:ext cx="4851878" cy="52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154">
                <a:solidFill>
                  <a:srgbClr val="2E2E2E"/>
                </a:solidFill>
                <a:latin typeface="Montserrat Classic"/>
              </a:rPr>
              <a:t>By - Group 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707849" y="-422072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5412" y="4686798"/>
            <a:ext cx="7801168" cy="499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Pul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l strategy rather than push 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strategy.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Taglines for specific products such as : </a:t>
            </a:r>
          </a:p>
          <a:p>
            <a:pPr algn="just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      1. Accelerate Your Life - Xiaomi Mi3.</a:t>
            </a:r>
          </a:p>
          <a:p>
            <a:pPr algn="just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      2.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Rise To Power - Redmi Note 3</a:t>
            </a:r>
          </a:p>
          <a:p>
            <a:pPr algn="just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      3.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Power has A New Look - Redmi 10 Power 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social media and microblogging platforms like Facebook, Twitter, Instagram, and Weibo for interacting with customers, advertise items, and offer customer service. </a:t>
            </a:r>
          </a:p>
          <a:p>
            <a:pPr algn="just">
              <a:lnSpc>
                <a:spcPts val="38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93287"/>
            <a:ext cx="12385007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Advertising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1833697"/>
            <a:ext cx="9144000" cy="6619606"/>
          </a:xfrm>
          <a:custGeom>
            <a:avLst/>
            <a:gdLst/>
            <a:ahLst/>
            <a:cxnLst/>
            <a:rect r="r" b="b" t="t" l="l"/>
            <a:pathLst>
              <a:path h="6619606" w="9144000">
                <a:moveTo>
                  <a:pt x="0" y="0"/>
                </a:moveTo>
                <a:lnTo>
                  <a:pt x="9144000" y="0"/>
                </a:lnTo>
                <a:lnTo>
                  <a:pt x="9144000" y="6619606"/>
                </a:lnTo>
                <a:lnTo>
                  <a:pt x="0" y="66196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50" r="0" b="-95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707849" y="-422072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4403" y="2846178"/>
            <a:ext cx="12385007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Public Relations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4403" y="4239473"/>
            <a:ext cx="9218858" cy="451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Participates in industry events, support sports teams, and establish alliances to expand reach and awareness.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In an effort to develop a cult following for its goods, Xiaomi often hosts local gatherings and fan festivals.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Under the VIP Users Center, Xiaomi offers a well-established program.</a:t>
            </a:r>
          </a:p>
          <a:p>
            <a:pPr algn="just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707849" y="-422072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40025" y="4535582"/>
            <a:ext cx="3629524" cy="4367667"/>
          </a:xfrm>
          <a:custGeom>
            <a:avLst/>
            <a:gdLst/>
            <a:ahLst/>
            <a:cxnLst/>
            <a:rect r="r" b="b" t="t" l="l"/>
            <a:pathLst>
              <a:path h="4367667" w="3629524">
                <a:moveTo>
                  <a:pt x="0" y="0"/>
                </a:moveTo>
                <a:lnTo>
                  <a:pt x="3629525" y="0"/>
                </a:lnTo>
                <a:lnTo>
                  <a:pt x="3629525" y="4367667"/>
                </a:lnTo>
                <a:lnTo>
                  <a:pt x="0" y="43676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7054" t="0" r="-11352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4403" y="4686798"/>
            <a:ext cx="12105284" cy="501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As it did with Uber to promote its brand, they also work together with businesses that share similar goals to promote their goods.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has associated with Music, Cultural fests to appeal to younger demographics 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One of the top online marketplaces, Flipkart, assisted in promoting Xiaomi.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Xiaomi's reputation for providing cutting-edge technology is strengthened through partnerships with organizations like Google and Qualcomm.</a:t>
            </a:r>
          </a:p>
          <a:p>
            <a:pPr algn="just">
              <a:lnSpc>
                <a:spcPts val="39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881683"/>
            <a:ext cx="12692083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Strategic Partnerships and Endorsements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707849" y="-422072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479148"/>
            <a:ext cx="9623083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Flash sales for creating urgent desire of the product.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Advertised its products by offering high-end goods at reduced prices.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As part of Xiaomi's innovative "Just For Fans" concept, devoted customers guide the creation of the device at every stage.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756011"/>
            <a:ext cx="14125106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 Product Launches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025319" y="1686773"/>
            <a:ext cx="5471823" cy="4338600"/>
          </a:xfrm>
          <a:custGeom>
            <a:avLst/>
            <a:gdLst/>
            <a:ahLst/>
            <a:cxnLst/>
            <a:rect r="r" b="b" t="t" l="l"/>
            <a:pathLst>
              <a:path h="4338600" w="5471823">
                <a:moveTo>
                  <a:pt x="0" y="0"/>
                </a:moveTo>
                <a:lnTo>
                  <a:pt x="5471823" y="0"/>
                </a:lnTo>
                <a:lnTo>
                  <a:pt x="5471823" y="4338600"/>
                </a:lnTo>
                <a:lnTo>
                  <a:pt x="0" y="4338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3059" r="0" b="-1305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25319" y="6675796"/>
            <a:ext cx="5471823" cy="3082946"/>
          </a:xfrm>
          <a:custGeom>
            <a:avLst/>
            <a:gdLst/>
            <a:ahLst/>
            <a:cxnLst/>
            <a:rect r="r" b="b" t="t" l="l"/>
            <a:pathLst>
              <a:path h="3082946" w="5471823">
                <a:moveTo>
                  <a:pt x="0" y="0"/>
                </a:moveTo>
                <a:lnTo>
                  <a:pt x="5471823" y="0"/>
                </a:lnTo>
                <a:lnTo>
                  <a:pt x="5471823" y="3082946"/>
                </a:lnTo>
                <a:lnTo>
                  <a:pt x="0" y="30829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072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707849" y="-422072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3905" y="2573066"/>
            <a:ext cx="5859500" cy="3459958"/>
          </a:xfrm>
          <a:custGeom>
            <a:avLst/>
            <a:gdLst/>
            <a:ahLst/>
            <a:cxnLst/>
            <a:rect r="r" b="b" t="t" l="l"/>
            <a:pathLst>
              <a:path h="3459958" w="5859500">
                <a:moveTo>
                  <a:pt x="0" y="0"/>
                </a:moveTo>
                <a:lnTo>
                  <a:pt x="5859500" y="0"/>
                </a:lnTo>
                <a:lnTo>
                  <a:pt x="5859500" y="3459958"/>
                </a:lnTo>
                <a:lnTo>
                  <a:pt x="0" y="3459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15" r="0" b="-91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19313" y="2573066"/>
            <a:ext cx="6151037" cy="3459958"/>
          </a:xfrm>
          <a:custGeom>
            <a:avLst/>
            <a:gdLst/>
            <a:ahLst/>
            <a:cxnLst/>
            <a:rect r="r" b="b" t="t" l="l"/>
            <a:pathLst>
              <a:path h="3459958" w="6151037">
                <a:moveTo>
                  <a:pt x="0" y="0"/>
                </a:moveTo>
                <a:lnTo>
                  <a:pt x="6151037" y="0"/>
                </a:lnTo>
                <a:lnTo>
                  <a:pt x="6151037" y="3459958"/>
                </a:lnTo>
                <a:lnTo>
                  <a:pt x="0" y="3459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17462" y="1497484"/>
            <a:ext cx="13035577" cy="1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>
                <a:solidFill>
                  <a:srgbClr val="004AAD"/>
                </a:solidFill>
                <a:latin typeface="Montserrat Classic Bold"/>
              </a:rPr>
              <a:t>BRAND AMBASSADORS OF XIAOMI</a:t>
            </a:r>
          </a:p>
          <a:p>
            <a:pPr algn="l">
              <a:lnSpc>
                <a:spcPts val="50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32437" y="6237812"/>
            <a:ext cx="7352392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https://www.youtube.com/watch?v=2G6QSTSMB6U&amp;ab_channel=RedmiIndia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2859" y="5975874"/>
            <a:ext cx="7352392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"/>
              </a:rPr>
              <a:t>https://www.youtube.com/watch?v=1jMA-jftg_0&amp;t=27s&amp;ab_channel=XiaomiIndia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707849" y="-422072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63237" y="2385109"/>
            <a:ext cx="8047272" cy="5516782"/>
          </a:xfrm>
          <a:custGeom>
            <a:avLst/>
            <a:gdLst/>
            <a:ahLst/>
            <a:cxnLst/>
            <a:rect r="r" b="b" t="t" l="l"/>
            <a:pathLst>
              <a:path h="5516782" w="8047272">
                <a:moveTo>
                  <a:pt x="0" y="0"/>
                </a:moveTo>
                <a:lnTo>
                  <a:pt x="8047272" y="0"/>
                </a:lnTo>
                <a:lnTo>
                  <a:pt x="8047272" y="5516782"/>
                </a:lnTo>
                <a:lnTo>
                  <a:pt x="0" y="55167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881981"/>
            <a:ext cx="7325848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PROMOTION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4403" y="2980472"/>
            <a:ext cx="9034520" cy="602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positions itself as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Software company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rather than an electronics manufacturing company.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To support this they have mostly used their home-built Android skin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MIUI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rather than using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Android One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which would result in lower prices.  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Through its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MIUI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Xiaomi promotes its many value added services like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Mi Credit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,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Mi Music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etc. 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pre-installs its many services apps in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MIUI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to promote these to its smartphone users through continuous adverts and notifications which is very irritant to many users.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707849" y="-422072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475686" y="6475170"/>
            <a:ext cx="6098980" cy="243959"/>
          </a:xfrm>
          <a:custGeom>
            <a:avLst/>
            <a:gdLst/>
            <a:ahLst/>
            <a:cxnLst/>
            <a:rect r="r" b="b" t="t" l="l"/>
            <a:pathLst>
              <a:path h="243959" w="6098980">
                <a:moveTo>
                  <a:pt x="0" y="0"/>
                </a:moveTo>
                <a:lnTo>
                  <a:pt x="6098980" y="0"/>
                </a:lnTo>
                <a:lnTo>
                  <a:pt x="6098980" y="243959"/>
                </a:lnTo>
                <a:lnTo>
                  <a:pt x="0" y="2439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881981"/>
            <a:ext cx="7325848" cy="106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POSITIONING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060490"/>
            <a:ext cx="6543675" cy="148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has positioned itself as 'value for money' and for the 'middle-class' segment.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893790"/>
            <a:ext cx="6543675" cy="148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emphasises being a software company and hence advertises its apps and services through their MIUI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827" y="3226316"/>
            <a:ext cx="6543675" cy="54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9"/>
              </a:lnSpc>
            </a:pPr>
            <a:r>
              <a:rPr lang="en-US" sz="2899">
                <a:solidFill>
                  <a:srgbClr val="004AAD"/>
                </a:solidFill>
                <a:latin typeface="Montserrat Classic"/>
              </a:rPr>
              <a:t>Current Positioning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226316"/>
            <a:ext cx="6543675" cy="54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9"/>
              </a:lnSpc>
            </a:pPr>
            <a:r>
              <a:rPr lang="en-US" sz="2899">
                <a:solidFill>
                  <a:srgbClr val="004AAD"/>
                </a:solidFill>
                <a:latin typeface="Montserrat Classic"/>
              </a:rPr>
              <a:t>Alternate positioning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69891" y="5893790"/>
            <a:ext cx="6543675" cy="1987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can develop more as a hardware company which maximises profits by selling smartphones and not advertisements.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4060490"/>
            <a:ext cx="6543675" cy="148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can shift its focus towards premium phones and innovate its flagship specifications.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019375"/>
            <a:ext cx="6543675" cy="148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produces a lot of smartphones with clustered dates, which overwhelms the customers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69891" y="8019375"/>
            <a:ext cx="6543675" cy="148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should adopt the Less is More strategy with 2 smartphones a year, building a sense of quality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707849" y="-422072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81981"/>
            <a:ext cx="7325848" cy="106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POSITIONING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060490"/>
            <a:ext cx="6543675" cy="148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has often tried to imitate Apple's iOS on its MIUI and received flak for its imitative positioning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2827" y="3226316"/>
            <a:ext cx="6543675" cy="54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9"/>
              </a:lnSpc>
            </a:pPr>
            <a:r>
              <a:rPr lang="en-US" sz="2899">
                <a:solidFill>
                  <a:srgbClr val="004AAD"/>
                </a:solidFill>
                <a:latin typeface="Montserrat Classic"/>
              </a:rPr>
              <a:t>Current Positioning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226316"/>
            <a:ext cx="6543675" cy="54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9"/>
              </a:lnSpc>
            </a:pPr>
            <a:r>
              <a:rPr lang="en-US" sz="2899">
                <a:solidFill>
                  <a:srgbClr val="004AAD"/>
                </a:solidFill>
                <a:latin typeface="Montserrat Classic"/>
              </a:rPr>
              <a:t>Alternate positioning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060490"/>
            <a:ext cx="6543675" cy="148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can develop its MIUI uniquely and rather try to gain the image of an innovative company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226775"/>
            <a:ext cx="6543675" cy="1987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Xiaomi, a Chinese company which produced many phones at a time, developed a sense of cheap products in the Indian market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6226775"/>
            <a:ext cx="6843037" cy="249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can promote Xiaomi India by more extensive integration of its manufacturing inside India, which can create a positive appeal to Indian customers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5427037" y="6200046"/>
            <a:ext cx="6098980" cy="243959"/>
          </a:xfrm>
          <a:custGeom>
            <a:avLst/>
            <a:gdLst/>
            <a:ahLst/>
            <a:cxnLst/>
            <a:rect r="r" b="b" t="t" l="l"/>
            <a:pathLst>
              <a:path h="243959" w="6098980">
                <a:moveTo>
                  <a:pt x="0" y="0"/>
                </a:moveTo>
                <a:lnTo>
                  <a:pt x="6098980" y="0"/>
                </a:lnTo>
                <a:lnTo>
                  <a:pt x="6098980" y="243959"/>
                </a:lnTo>
                <a:lnTo>
                  <a:pt x="0" y="2439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0862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755356"/>
            <a:ext cx="1828800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2BB4D4"/>
                </a:solidFill>
                <a:latin typeface="Montserrat Classic Bold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4929946" y="-2078262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0521" y="3987800"/>
            <a:ext cx="7988300" cy="5270500"/>
            <a:chOff x="0" y="0"/>
            <a:chExt cx="10651067" cy="702733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943" t="0" r="943" b="0"/>
            <a:stretch>
              <a:fillRect/>
            </a:stretch>
          </p:blipFill>
          <p:spPr>
            <a:xfrm flipH="false" flipV="false">
              <a:off x="0" y="0"/>
              <a:ext cx="10651067" cy="702733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34920" y="2348384"/>
            <a:ext cx="12230230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CONTENTS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57893" y="3821608"/>
            <a:ext cx="4014515" cy="446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 </a:t>
            </a:r>
          </a:p>
          <a:p>
            <a:pPr algn="l" marL="539749" indent="-269875" lvl="1">
              <a:lnSpc>
                <a:spcPts val="624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Background</a:t>
            </a:r>
          </a:p>
          <a:p>
            <a:pPr algn="l" marL="539749" indent="-269875" lvl="1">
              <a:lnSpc>
                <a:spcPts val="624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Product</a:t>
            </a:r>
          </a:p>
          <a:p>
            <a:pPr algn="l" marL="539749" indent="-269875" lvl="1">
              <a:lnSpc>
                <a:spcPts val="624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Segmentation</a:t>
            </a:r>
          </a:p>
          <a:p>
            <a:pPr algn="l" marL="539749" indent="-269875" lvl="1">
              <a:lnSpc>
                <a:spcPts val="624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Promotion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Alternate Positioning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23544" y="3137564"/>
            <a:ext cx="5735756" cy="5270500"/>
            <a:chOff x="0" y="0"/>
            <a:chExt cx="7647675" cy="702733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19392" t="0" r="19392" b="0"/>
            <a:stretch>
              <a:fillRect/>
            </a:stretch>
          </p:blipFill>
          <p:spPr>
            <a:xfrm flipH="false" flipV="false">
              <a:off x="0" y="0"/>
              <a:ext cx="7647675" cy="7027333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677227" y="1778479"/>
            <a:ext cx="846677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4AAD"/>
                </a:solidFill>
                <a:latin typeface="Canva Sans Bold"/>
              </a:rPr>
              <a:t>BACKGROUND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6204" y="4420603"/>
            <a:ext cx="11400707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4">
                <a:solidFill>
                  <a:srgbClr val="000000"/>
                </a:solidFill>
                <a:latin typeface="Montserrat Classic Bold"/>
              </a:rPr>
              <a:t>Xiaomi</a:t>
            </a:r>
            <a:r>
              <a:rPr lang="en-US" sz="2499" spc="24">
                <a:solidFill>
                  <a:srgbClr val="000000"/>
                </a:solidFill>
                <a:latin typeface="Montserrat Classic"/>
              </a:rPr>
              <a:t> is electronics company based out of Beijing, China 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4">
                <a:solidFill>
                  <a:srgbClr val="000000"/>
                </a:solidFill>
                <a:latin typeface="Montserrat Classic"/>
              </a:rPr>
              <a:t>It was found by Lei Jun and six others in 2010, Later that year company raised US$ 41 million in Series A round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4">
                <a:solidFill>
                  <a:srgbClr val="000000"/>
                </a:solidFill>
                <a:latin typeface="Montserrat Classic"/>
              </a:rPr>
              <a:t>Xiaomi entered Indian market in 2015.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4">
                <a:solidFill>
                  <a:srgbClr val="000000"/>
                </a:solidFill>
                <a:latin typeface="Montserrat Classic"/>
              </a:rPr>
              <a:t>Opened first </a:t>
            </a:r>
            <a:r>
              <a:rPr lang="en-US" sz="2499" spc="24">
                <a:solidFill>
                  <a:srgbClr val="000000"/>
                </a:solidFill>
                <a:latin typeface="Montserrat Classic Bold"/>
              </a:rPr>
              <a:t>Mi</a:t>
            </a:r>
            <a:r>
              <a:rPr lang="en-US" sz="2499" spc="24">
                <a:solidFill>
                  <a:srgbClr val="000000"/>
                </a:solidFill>
                <a:latin typeface="Montserrat Classic"/>
              </a:rPr>
              <a:t> store in India in 2017.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87607" y="2951658"/>
            <a:ext cx="9315559" cy="5093626"/>
          </a:xfrm>
          <a:custGeom>
            <a:avLst/>
            <a:gdLst/>
            <a:ahLst/>
            <a:cxnLst/>
            <a:rect r="r" b="b" t="t" l="l"/>
            <a:pathLst>
              <a:path h="5093626" w="9315559">
                <a:moveTo>
                  <a:pt x="0" y="0"/>
                </a:moveTo>
                <a:lnTo>
                  <a:pt x="9315559" y="0"/>
                </a:lnTo>
                <a:lnTo>
                  <a:pt x="9315559" y="5093626"/>
                </a:lnTo>
                <a:lnTo>
                  <a:pt x="0" y="50936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881683"/>
            <a:ext cx="5501377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PRODUCT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4403" y="3215567"/>
            <a:ext cx="7359118" cy="501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It markets its smartphones under three brands: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Mi, Redmi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, and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POCO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Initially focused on smartphones company expanded to Smart TV, Power Banks, speakers, laptops, smart bulbs etc.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More focused on design aesthetics than competitors.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It has dedicated gaming smartphone range named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Black Shark 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It has its own Android firmware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MIUI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6906839" y="-396321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63340" y="3936672"/>
            <a:ext cx="13331666" cy="2166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38"/>
              </a:lnSpc>
            </a:pPr>
            <a:r>
              <a:rPr lang="en-US" sz="12599">
                <a:solidFill>
                  <a:srgbClr val="004AAD"/>
                </a:solidFill>
                <a:latin typeface="Montserrat Classic Bold"/>
              </a:rPr>
              <a:t>SEGMENTATION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674178" y="-4221019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63008" y="1298106"/>
            <a:ext cx="5443802" cy="7690788"/>
          </a:xfrm>
          <a:custGeom>
            <a:avLst/>
            <a:gdLst/>
            <a:ahLst/>
            <a:cxnLst/>
            <a:rect r="r" b="b" t="t" l="l"/>
            <a:pathLst>
              <a:path h="7690788" w="5443802">
                <a:moveTo>
                  <a:pt x="0" y="0"/>
                </a:moveTo>
                <a:lnTo>
                  <a:pt x="5443802" y="0"/>
                </a:lnTo>
                <a:lnTo>
                  <a:pt x="5443802" y="7690788"/>
                </a:lnTo>
                <a:lnTo>
                  <a:pt x="0" y="76907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779994"/>
            <a:ext cx="5501377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PRICE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4403" y="2980080"/>
            <a:ext cx="8609788" cy="552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follows a competitive pricing strategy.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Xiaomi has smartphones in all ranges from budget friendly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Redmi A1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to flagships like </a:t>
            </a:r>
            <a:r>
              <a:rPr lang="en-US" sz="2499">
                <a:solidFill>
                  <a:srgbClr val="2E2E2E"/>
                </a:solidFill>
                <a:latin typeface="Montserrat Classic Bold"/>
              </a:rPr>
              <a:t>Xiaomi Mi13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 Bold"/>
              </a:rPr>
              <a:t>Redmi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products are budget-friendly, it often ranges from  Rs. 5,000 to Rs. 20,000.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 Bold"/>
              </a:rPr>
              <a:t>POCO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 products  are targeted to mid range segment, often ranges from Rs. 15,000 to Rs. 25,000.</a:t>
            </a:r>
          </a:p>
          <a:p>
            <a:pPr algn="just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E2E2E"/>
                </a:solidFill>
                <a:latin typeface="Montserrat Classic Bold"/>
              </a:rPr>
              <a:t>MI'</a:t>
            </a:r>
            <a:r>
              <a:rPr lang="en-US" sz="2499">
                <a:solidFill>
                  <a:srgbClr val="2E2E2E"/>
                </a:solidFill>
                <a:latin typeface="Montserrat Classic"/>
              </a:rPr>
              <a:t>s products are targeted to flagship series, often ranges from Rs. 30,000 to Rs.   1,00,000.</a:t>
            </a:r>
          </a:p>
          <a:p>
            <a:pPr algn="just">
              <a:lnSpc>
                <a:spcPts val="399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690637" y="-386186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4403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926741" y="1028700"/>
          <a:ext cx="9960512" cy="4966564"/>
        </p:xfrm>
        <a:graphic>
          <a:graphicData uri="http://schemas.openxmlformats.org/drawingml/2006/table">
            <a:tbl>
              <a:tblPr/>
              <a:tblGrid>
                <a:gridCol w="3259671"/>
                <a:gridCol w="2233613"/>
                <a:gridCol w="2233613"/>
                <a:gridCol w="2233613"/>
              </a:tblGrid>
              <a:tr h="10791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 Bold"/>
                        </a:rPr>
                        <a:t>Smartphone Category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 Bold"/>
                        </a:rPr>
                        <a:t>Xiaomi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 Bold"/>
                        </a:rPr>
                        <a:t>Realme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 Bold"/>
                        </a:rPr>
                        <a:t>Samsung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46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Budget Phone 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(64GB Storage)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Redmi A2 (₹10,999)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realme Narzo N55 (₹12,999)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Galaxy M04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(₹11,999)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Mid-Range Smartphone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( 64GB Storage)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POCO X5 Pro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(₹22,999)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realme Narzo 50 Pro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(₹25,999)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Galaxy A23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(₹28,990)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Flagship Smartphone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( 256 GB Storage)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Xiaomi 13 Pro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(₹89,999)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Apple iPhone 14 Pro (₹1,39,900)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Classic"/>
                        </a:rPr>
                        <a:t>Galaxy S23 Ultra (₹1,24,999)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34403" y="6531204"/>
          <a:ext cx="7349624" cy="2562225"/>
        </p:xfrm>
        <a:graphic>
          <a:graphicData uri="http://schemas.openxmlformats.org/drawingml/2006/table">
            <a:tbl>
              <a:tblPr/>
              <a:tblGrid>
                <a:gridCol w="1837406"/>
                <a:gridCol w="1837406"/>
                <a:gridCol w="1837406"/>
                <a:gridCol w="1837406"/>
              </a:tblGrid>
              <a:tr h="1034559">
                <a:tc gridSpan="4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 Classic"/>
                        </a:rPr>
                        <a:t>50 inch | 4K | UHD Smart TV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 Classic"/>
                        </a:rPr>
                        <a:t>50 inch | 4K | UHD Smart TV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 Classic"/>
                        </a:rPr>
                        <a:t>50 inch | 4K | UHD Smart TV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 Classic"/>
                        </a:rPr>
                        <a:t>50 inch | 4K | UHD Smart TV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76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Mi X Series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(₹44,999)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Sony Bravia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(₹74,900)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Oneplus U Series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 Bold"/>
                        </a:rPr>
                        <a:t>(₹49,999)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Samsung Crystal 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(₹61,900)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572053" y="6531204"/>
          <a:ext cx="7315200" cy="2562225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1034559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 Classic"/>
                        </a:rPr>
                        <a:t>11 inch Tablet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 Classic"/>
                        </a:rPr>
                        <a:t>11 inch Tablet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 Classic"/>
                        </a:rPr>
                        <a:t>11 inch Tablet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76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Xiaomi Pad 6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(₹41,999)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Samsung GalaxyTab S7 (₹49,999)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Apple iPad Pro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 Classic"/>
                        </a:rPr>
                        <a:t>(₹81,900)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1881683"/>
            <a:ext cx="5501377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PRICE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19377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26741" y="5966689"/>
            <a:ext cx="9960512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2E2E2E"/>
                </a:solidFill>
                <a:latin typeface="Montserrat Classic Bold Italics"/>
              </a:rPr>
              <a:t>Realme does not have any smart phone in flagship range</a:t>
            </a:r>
            <a:r>
              <a:rPr lang="en-US" sz="1400">
                <a:solidFill>
                  <a:srgbClr val="000000"/>
                </a:solidFill>
                <a:latin typeface="Montserrat Classic Bold Italic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2040" y="3007157"/>
            <a:ext cx="1919585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Montserrat Classic Bold Italics"/>
              </a:rPr>
              <a:t>Examples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8243363">
            <a:off x="-1355616" y="725899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24431" y="1665256"/>
            <a:ext cx="9164839" cy="7770407"/>
          </a:xfrm>
          <a:custGeom>
            <a:avLst/>
            <a:gdLst/>
            <a:ahLst/>
            <a:cxnLst/>
            <a:rect r="r" b="b" t="t" l="l"/>
            <a:pathLst>
              <a:path h="7770407" w="9164839">
                <a:moveTo>
                  <a:pt x="0" y="0"/>
                </a:moveTo>
                <a:lnTo>
                  <a:pt x="9164839" y="0"/>
                </a:lnTo>
                <a:lnTo>
                  <a:pt x="9164839" y="7770407"/>
                </a:lnTo>
                <a:lnTo>
                  <a:pt x="0" y="7770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49" t="-2421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70031"/>
            <a:ext cx="7994886" cy="152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4"/>
              </a:lnSpc>
            </a:pPr>
            <a:r>
              <a:rPr lang="en-US" sz="5834">
                <a:solidFill>
                  <a:srgbClr val="004AAD"/>
                </a:solidFill>
                <a:latin typeface="Montserrat Classic Bold"/>
              </a:rPr>
              <a:t>CUSTOMER SEGMENTATION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6658" y="3657470"/>
            <a:ext cx="8022239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Xiaomi's market positioning aims to bridge the gap between the mass market and the high-end market.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 Xiaomi clearly plans to rapidly extend its product line in order to obtain a competitive advantage in the highly competitive global market.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6874" y="7521575"/>
            <a:ext cx="8077558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Over the years, it has enhanced its product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portfolio and now offers a wide range in not just the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smartphone category but also in various other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 categories.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645641"/>
            <a:ext cx="766118" cy="766118"/>
          </a:xfrm>
          <a:custGeom>
            <a:avLst/>
            <a:gdLst/>
            <a:ahLst/>
            <a:cxnLst/>
            <a:rect r="r" b="b" t="t" l="l"/>
            <a:pathLst>
              <a:path h="766118" w="766118">
                <a:moveTo>
                  <a:pt x="0" y="0"/>
                </a:moveTo>
                <a:lnTo>
                  <a:pt x="766118" y="0"/>
                </a:lnTo>
                <a:lnTo>
                  <a:pt x="766118" y="766118"/>
                </a:lnTo>
                <a:lnTo>
                  <a:pt x="0" y="766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66529" y="747712"/>
            <a:ext cx="26142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Xiaomi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572157" y="-3781323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87547" y="4096248"/>
            <a:ext cx="10944419" cy="169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0"/>
              </a:lnSpc>
            </a:pPr>
            <a:r>
              <a:rPr lang="en-US" sz="12600">
                <a:solidFill>
                  <a:srgbClr val="004AAD"/>
                </a:solidFill>
                <a:latin typeface="Montserrat Classic Bold"/>
              </a:rPr>
              <a:t>PROMOTION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DAFnjFzTtoE</dc:identifier>
  <dcterms:modified xsi:type="dcterms:W3CDTF">2011-08-01T06:04:30Z</dcterms:modified>
  <cp:revision>1</cp:revision>
  <dc:title>Elegant and Professional Company Business Proposal Presentation</dc:title>
</cp:coreProperties>
</file>